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Lst>
  <p:notesMasterIdLst>
    <p:notesMasterId r:id="rId50"/>
  </p:notesMasterIdLst>
  <p:sldIdLst>
    <p:sldId id="256" r:id="rId5"/>
    <p:sldId id="302" r:id="rId6"/>
    <p:sldId id="314" r:id="rId7"/>
    <p:sldId id="317" r:id="rId8"/>
    <p:sldId id="318" r:id="rId9"/>
    <p:sldId id="258" r:id="rId10"/>
    <p:sldId id="303" r:id="rId11"/>
    <p:sldId id="300" r:id="rId12"/>
    <p:sldId id="257" r:id="rId13"/>
    <p:sldId id="301" r:id="rId14"/>
    <p:sldId id="260" r:id="rId15"/>
    <p:sldId id="299" r:id="rId16"/>
    <p:sldId id="275" r:id="rId17"/>
    <p:sldId id="261" r:id="rId18"/>
    <p:sldId id="273" r:id="rId19"/>
    <p:sldId id="262" r:id="rId20"/>
    <p:sldId id="263" r:id="rId21"/>
    <p:sldId id="264" r:id="rId22"/>
    <p:sldId id="265" r:id="rId23"/>
    <p:sldId id="266" r:id="rId24"/>
    <p:sldId id="267" r:id="rId25"/>
    <p:sldId id="268" r:id="rId26"/>
    <p:sldId id="269" r:id="rId27"/>
    <p:sldId id="270" r:id="rId28"/>
    <p:sldId id="271" r:id="rId29"/>
    <p:sldId id="272" r:id="rId30"/>
    <p:sldId id="274" r:id="rId31"/>
    <p:sldId id="310" r:id="rId32"/>
    <p:sldId id="276" r:id="rId33"/>
    <p:sldId id="277" r:id="rId34"/>
    <p:sldId id="278" r:id="rId35"/>
    <p:sldId id="279" r:id="rId36"/>
    <p:sldId id="309" r:id="rId37"/>
    <p:sldId id="280" r:id="rId38"/>
    <p:sldId id="305" r:id="rId39"/>
    <p:sldId id="281" r:id="rId40"/>
    <p:sldId id="282" r:id="rId41"/>
    <p:sldId id="320" r:id="rId42"/>
    <p:sldId id="307" r:id="rId43"/>
    <p:sldId id="321" r:id="rId44"/>
    <p:sldId id="308" r:id="rId45"/>
    <p:sldId id="315" r:id="rId46"/>
    <p:sldId id="316" r:id="rId47"/>
    <p:sldId id="322" r:id="rId48"/>
    <p:sldId id="298" r:id="rId4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he, Andrew (DHSS)" initials="R(" lastIdx="2" clrIdx="0">
    <p:extLst>
      <p:ext uri="{19B8F6BF-5375-455C-9EA6-DF929625EA0E}">
        <p15:presenceInfo xmlns:p15="http://schemas.microsoft.com/office/powerpoint/2012/main" userId="S::andrew.rahe@delaware.gov::4d4645ef-46ce-4a5d-9570-8049e4b300f0" providerId="AD"/>
      </p:ext>
    </p:extLst>
  </p:cmAuthor>
  <p:cmAuthor id="2" name="Rahe, Andrew (DHSS)" initials="RA(" lastIdx="1" clrIdx="1">
    <p:extLst>
      <p:ext uri="{19B8F6BF-5375-455C-9EA6-DF929625EA0E}">
        <p15:presenceInfo xmlns:p15="http://schemas.microsoft.com/office/powerpoint/2012/main" userId="Rahe, Andrew (DHSS)" providerId="None"/>
      </p:ext>
    </p:extLst>
  </p:cmAuthor>
  <p:cmAuthor id="3" name="Tilley, Steven (DHSS)" initials="TS(" lastIdx="1" clrIdx="2">
    <p:extLst>
      <p:ext uri="{19B8F6BF-5375-455C-9EA6-DF929625EA0E}">
        <p15:presenceInfo xmlns:p15="http://schemas.microsoft.com/office/powerpoint/2012/main" userId="S::steven.tilley@delaware.gov::b75b889e-ff1b-4a8a-9d27-2ab127792f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184A0-FC58-4FFC-A057-5366D71398FE}" v="8" dt="2022-02-09T21:29:01.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C74939-0335-4A78-BE72-B6CCAB43EA17}"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B4A1F599-39C3-4123-B2D0-F4FD8599A6CC}">
      <dgm:prSet/>
      <dgm:spPr/>
      <dgm:t>
        <a:bodyPr/>
        <a:lstStyle/>
        <a:p>
          <a:r>
            <a:rPr lang="en-US" dirty="0"/>
            <a:t>The purpose of the State Regulations is to promote and protect the health and well-being of Delawareans receiving services and treatment for Behavioral Health. </a:t>
          </a:r>
        </a:p>
      </dgm:t>
    </dgm:pt>
    <dgm:pt modelId="{2E1A46ED-540B-4F46-9FCF-C56F4B863DF9}" type="parTrans" cxnId="{03C762FB-91B7-4560-BF2A-3AE47229C512}">
      <dgm:prSet/>
      <dgm:spPr/>
      <dgm:t>
        <a:bodyPr/>
        <a:lstStyle/>
        <a:p>
          <a:endParaRPr lang="en-US"/>
        </a:p>
      </dgm:t>
    </dgm:pt>
    <dgm:pt modelId="{9EF401B6-412A-4E18-BE44-90446EEB2D5E}" type="sibTrans" cxnId="{03C762FB-91B7-4560-BF2A-3AE47229C512}">
      <dgm:prSet/>
      <dgm:spPr/>
      <dgm:t>
        <a:bodyPr/>
        <a:lstStyle/>
        <a:p>
          <a:endParaRPr lang="en-US"/>
        </a:p>
      </dgm:t>
    </dgm:pt>
    <dgm:pt modelId="{3B465688-7078-4614-9DB9-052AB4B5C49D}">
      <dgm:prSet/>
      <dgm:spPr/>
      <dgm:t>
        <a:bodyPr/>
        <a:lstStyle/>
        <a:p>
          <a:r>
            <a:rPr lang="en-US" dirty="0"/>
            <a:t>DSAMH requires evidence-based treatment approaches and supports the time-sensitive delivery of on-going comprehensive recovery supports and treatments.</a:t>
          </a:r>
        </a:p>
      </dgm:t>
    </dgm:pt>
    <dgm:pt modelId="{E0AC8964-3020-42EB-B6EF-A05FDE32DA3D}" type="parTrans" cxnId="{853A66A7-9B78-4414-BC3D-DA3D63903DEA}">
      <dgm:prSet/>
      <dgm:spPr/>
      <dgm:t>
        <a:bodyPr/>
        <a:lstStyle/>
        <a:p>
          <a:endParaRPr lang="en-US"/>
        </a:p>
      </dgm:t>
    </dgm:pt>
    <dgm:pt modelId="{7600CA5E-919E-4050-8995-4F32A7A5C664}" type="sibTrans" cxnId="{853A66A7-9B78-4414-BC3D-DA3D63903DEA}">
      <dgm:prSet/>
      <dgm:spPr/>
      <dgm:t>
        <a:bodyPr/>
        <a:lstStyle/>
        <a:p>
          <a:endParaRPr lang="en-US"/>
        </a:p>
      </dgm:t>
    </dgm:pt>
    <dgm:pt modelId="{45EC9E08-4C53-4F4D-A24F-572BD58E4D7D}">
      <dgm:prSet/>
      <dgm:spPr/>
      <dgm:t>
        <a:bodyPr/>
        <a:lstStyle/>
        <a:p>
          <a:r>
            <a:rPr lang="en-US" dirty="0"/>
            <a:t>Providers are also expected to maintain compliance and be current with all DSAMH policies and federal regulations.</a:t>
          </a:r>
        </a:p>
      </dgm:t>
    </dgm:pt>
    <dgm:pt modelId="{84603032-1993-4D97-AA13-16581346AD57}" type="parTrans" cxnId="{F2E32E13-5D52-47D6-9D40-0A137A71D2E4}">
      <dgm:prSet/>
      <dgm:spPr/>
      <dgm:t>
        <a:bodyPr/>
        <a:lstStyle/>
        <a:p>
          <a:endParaRPr lang="en-US"/>
        </a:p>
      </dgm:t>
    </dgm:pt>
    <dgm:pt modelId="{6A0C829C-D5F7-4B1E-BFCE-E4A5FB1C8861}" type="sibTrans" cxnId="{F2E32E13-5D52-47D6-9D40-0A137A71D2E4}">
      <dgm:prSet/>
      <dgm:spPr/>
      <dgm:t>
        <a:bodyPr/>
        <a:lstStyle/>
        <a:p>
          <a:endParaRPr lang="en-US"/>
        </a:p>
      </dgm:t>
    </dgm:pt>
    <dgm:pt modelId="{DFAF1932-193A-4424-8DCA-769E953F7FC0}" type="pres">
      <dgm:prSet presAssocID="{78C74939-0335-4A78-BE72-B6CCAB43EA17}" presName="vert0" presStyleCnt="0">
        <dgm:presLayoutVars>
          <dgm:dir/>
          <dgm:animOne val="branch"/>
          <dgm:animLvl val="lvl"/>
        </dgm:presLayoutVars>
      </dgm:prSet>
      <dgm:spPr/>
    </dgm:pt>
    <dgm:pt modelId="{3200CED5-A060-491A-88F5-E6697AF1938D}" type="pres">
      <dgm:prSet presAssocID="{B4A1F599-39C3-4123-B2D0-F4FD8599A6CC}" presName="thickLine" presStyleLbl="alignNode1" presStyleIdx="0" presStyleCnt="3"/>
      <dgm:spPr/>
    </dgm:pt>
    <dgm:pt modelId="{97B65116-D56D-4382-8FE2-5187FC3E0EE2}" type="pres">
      <dgm:prSet presAssocID="{B4A1F599-39C3-4123-B2D0-F4FD8599A6CC}" presName="horz1" presStyleCnt="0"/>
      <dgm:spPr/>
    </dgm:pt>
    <dgm:pt modelId="{BD5FE84F-79B2-40C8-AC0C-3CCE8F7FD93B}" type="pres">
      <dgm:prSet presAssocID="{B4A1F599-39C3-4123-B2D0-F4FD8599A6CC}" presName="tx1" presStyleLbl="revTx" presStyleIdx="0" presStyleCnt="3"/>
      <dgm:spPr/>
    </dgm:pt>
    <dgm:pt modelId="{6062A0A4-9A76-400C-B9C9-85049A57755A}" type="pres">
      <dgm:prSet presAssocID="{B4A1F599-39C3-4123-B2D0-F4FD8599A6CC}" presName="vert1" presStyleCnt="0"/>
      <dgm:spPr/>
    </dgm:pt>
    <dgm:pt modelId="{4A107F9F-BF3F-4A54-9DF1-392E9A46E0B0}" type="pres">
      <dgm:prSet presAssocID="{3B465688-7078-4614-9DB9-052AB4B5C49D}" presName="thickLine" presStyleLbl="alignNode1" presStyleIdx="1" presStyleCnt="3"/>
      <dgm:spPr/>
    </dgm:pt>
    <dgm:pt modelId="{F7BD064B-0292-4FE9-A1FF-0569011E44DB}" type="pres">
      <dgm:prSet presAssocID="{3B465688-7078-4614-9DB9-052AB4B5C49D}" presName="horz1" presStyleCnt="0"/>
      <dgm:spPr/>
    </dgm:pt>
    <dgm:pt modelId="{C00F009A-B61F-45D3-9ACC-9038A38EFCA1}" type="pres">
      <dgm:prSet presAssocID="{3B465688-7078-4614-9DB9-052AB4B5C49D}" presName="tx1" presStyleLbl="revTx" presStyleIdx="1" presStyleCnt="3"/>
      <dgm:spPr/>
    </dgm:pt>
    <dgm:pt modelId="{20620A30-F6FF-4D0C-9B22-B6D759E07340}" type="pres">
      <dgm:prSet presAssocID="{3B465688-7078-4614-9DB9-052AB4B5C49D}" presName="vert1" presStyleCnt="0"/>
      <dgm:spPr/>
    </dgm:pt>
    <dgm:pt modelId="{D0E65FF5-CF07-4583-A67B-918B766DF169}" type="pres">
      <dgm:prSet presAssocID="{45EC9E08-4C53-4F4D-A24F-572BD58E4D7D}" presName="thickLine" presStyleLbl="alignNode1" presStyleIdx="2" presStyleCnt="3"/>
      <dgm:spPr/>
    </dgm:pt>
    <dgm:pt modelId="{48A6A469-2847-498D-A94C-5F6AC30F55C3}" type="pres">
      <dgm:prSet presAssocID="{45EC9E08-4C53-4F4D-A24F-572BD58E4D7D}" presName="horz1" presStyleCnt="0"/>
      <dgm:spPr/>
    </dgm:pt>
    <dgm:pt modelId="{55B23D29-5EE9-4F30-A109-5366F64B03E7}" type="pres">
      <dgm:prSet presAssocID="{45EC9E08-4C53-4F4D-A24F-572BD58E4D7D}" presName="tx1" presStyleLbl="revTx" presStyleIdx="2" presStyleCnt="3"/>
      <dgm:spPr/>
    </dgm:pt>
    <dgm:pt modelId="{57FA8D2A-9804-4A4A-B79F-57A9B578A1C4}" type="pres">
      <dgm:prSet presAssocID="{45EC9E08-4C53-4F4D-A24F-572BD58E4D7D}" presName="vert1" presStyleCnt="0"/>
      <dgm:spPr/>
    </dgm:pt>
  </dgm:ptLst>
  <dgm:cxnLst>
    <dgm:cxn modelId="{F2E32E13-5D52-47D6-9D40-0A137A71D2E4}" srcId="{78C74939-0335-4A78-BE72-B6CCAB43EA17}" destId="{45EC9E08-4C53-4F4D-A24F-572BD58E4D7D}" srcOrd="2" destOrd="0" parTransId="{84603032-1993-4D97-AA13-16581346AD57}" sibTransId="{6A0C829C-D5F7-4B1E-BFCE-E4A5FB1C8861}"/>
    <dgm:cxn modelId="{E2FC3E6B-AD16-4DA8-8DE3-1BF7D06B8D34}" type="presOf" srcId="{78C74939-0335-4A78-BE72-B6CCAB43EA17}" destId="{DFAF1932-193A-4424-8DCA-769E953F7FC0}" srcOrd="0" destOrd="0" presId="urn:microsoft.com/office/officeart/2008/layout/LinedList"/>
    <dgm:cxn modelId="{3C020A50-0EDF-4D4F-94C3-C3B1242E0B71}" type="presOf" srcId="{45EC9E08-4C53-4F4D-A24F-572BD58E4D7D}" destId="{55B23D29-5EE9-4F30-A109-5366F64B03E7}" srcOrd="0" destOrd="0" presId="urn:microsoft.com/office/officeart/2008/layout/LinedList"/>
    <dgm:cxn modelId="{853A66A7-9B78-4414-BC3D-DA3D63903DEA}" srcId="{78C74939-0335-4A78-BE72-B6CCAB43EA17}" destId="{3B465688-7078-4614-9DB9-052AB4B5C49D}" srcOrd="1" destOrd="0" parTransId="{E0AC8964-3020-42EB-B6EF-A05FDE32DA3D}" sibTransId="{7600CA5E-919E-4050-8995-4F32A7A5C664}"/>
    <dgm:cxn modelId="{1A481FC5-6850-4284-BFC9-7FABA0B27D1E}" type="presOf" srcId="{3B465688-7078-4614-9DB9-052AB4B5C49D}" destId="{C00F009A-B61F-45D3-9ACC-9038A38EFCA1}" srcOrd="0" destOrd="0" presId="urn:microsoft.com/office/officeart/2008/layout/LinedList"/>
    <dgm:cxn modelId="{7EC975F2-7DFB-489A-AAAB-2860697398FB}" type="presOf" srcId="{B4A1F599-39C3-4123-B2D0-F4FD8599A6CC}" destId="{BD5FE84F-79B2-40C8-AC0C-3CCE8F7FD93B}" srcOrd="0" destOrd="0" presId="urn:microsoft.com/office/officeart/2008/layout/LinedList"/>
    <dgm:cxn modelId="{03C762FB-91B7-4560-BF2A-3AE47229C512}" srcId="{78C74939-0335-4A78-BE72-B6CCAB43EA17}" destId="{B4A1F599-39C3-4123-B2D0-F4FD8599A6CC}" srcOrd="0" destOrd="0" parTransId="{2E1A46ED-540B-4F46-9FCF-C56F4B863DF9}" sibTransId="{9EF401B6-412A-4E18-BE44-90446EEB2D5E}"/>
    <dgm:cxn modelId="{2C36F5B8-CECE-42C6-AACF-D0336846CF12}" type="presParOf" srcId="{DFAF1932-193A-4424-8DCA-769E953F7FC0}" destId="{3200CED5-A060-491A-88F5-E6697AF1938D}" srcOrd="0" destOrd="0" presId="urn:microsoft.com/office/officeart/2008/layout/LinedList"/>
    <dgm:cxn modelId="{56D9537A-205D-4751-A7E9-12D8D9D9FA55}" type="presParOf" srcId="{DFAF1932-193A-4424-8DCA-769E953F7FC0}" destId="{97B65116-D56D-4382-8FE2-5187FC3E0EE2}" srcOrd="1" destOrd="0" presId="urn:microsoft.com/office/officeart/2008/layout/LinedList"/>
    <dgm:cxn modelId="{DB163CAE-3C88-4EE0-B2DB-A4B518B3E1E3}" type="presParOf" srcId="{97B65116-D56D-4382-8FE2-5187FC3E0EE2}" destId="{BD5FE84F-79B2-40C8-AC0C-3CCE8F7FD93B}" srcOrd="0" destOrd="0" presId="urn:microsoft.com/office/officeart/2008/layout/LinedList"/>
    <dgm:cxn modelId="{97A6B88F-BDD9-486E-B59E-14F5BCD6961F}" type="presParOf" srcId="{97B65116-D56D-4382-8FE2-5187FC3E0EE2}" destId="{6062A0A4-9A76-400C-B9C9-85049A57755A}" srcOrd="1" destOrd="0" presId="urn:microsoft.com/office/officeart/2008/layout/LinedList"/>
    <dgm:cxn modelId="{C3572184-3337-4FD4-99BF-92C837920EF8}" type="presParOf" srcId="{DFAF1932-193A-4424-8DCA-769E953F7FC0}" destId="{4A107F9F-BF3F-4A54-9DF1-392E9A46E0B0}" srcOrd="2" destOrd="0" presId="urn:microsoft.com/office/officeart/2008/layout/LinedList"/>
    <dgm:cxn modelId="{64396144-A8CF-45A9-9A4C-F618D966E7EE}" type="presParOf" srcId="{DFAF1932-193A-4424-8DCA-769E953F7FC0}" destId="{F7BD064B-0292-4FE9-A1FF-0569011E44DB}" srcOrd="3" destOrd="0" presId="urn:microsoft.com/office/officeart/2008/layout/LinedList"/>
    <dgm:cxn modelId="{6675C2D0-A33A-4942-A32A-AB6EFB064A3E}" type="presParOf" srcId="{F7BD064B-0292-4FE9-A1FF-0569011E44DB}" destId="{C00F009A-B61F-45D3-9ACC-9038A38EFCA1}" srcOrd="0" destOrd="0" presId="urn:microsoft.com/office/officeart/2008/layout/LinedList"/>
    <dgm:cxn modelId="{27DAA227-4F9C-408C-A031-BC90A392EF24}" type="presParOf" srcId="{F7BD064B-0292-4FE9-A1FF-0569011E44DB}" destId="{20620A30-F6FF-4D0C-9B22-B6D759E07340}" srcOrd="1" destOrd="0" presId="urn:microsoft.com/office/officeart/2008/layout/LinedList"/>
    <dgm:cxn modelId="{6C693D16-B89C-4372-BB96-EC1F1E1E1913}" type="presParOf" srcId="{DFAF1932-193A-4424-8DCA-769E953F7FC0}" destId="{D0E65FF5-CF07-4583-A67B-918B766DF169}" srcOrd="4" destOrd="0" presId="urn:microsoft.com/office/officeart/2008/layout/LinedList"/>
    <dgm:cxn modelId="{8D3F0666-FFDC-4B5C-8808-C8717DCE564B}" type="presParOf" srcId="{DFAF1932-193A-4424-8DCA-769E953F7FC0}" destId="{48A6A469-2847-498D-A94C-5F6AC30F55C3}" srcOrd="5" destOrd="0" presId="urn:microsoft.com/office/officeart/2008/layout/LinedList"/>
    <dgm:cxn modelId="{E4D817B7-539F-436C-B918-F66954ED2BA5}" type="presParOf" srcId="{48A6A469-2847-498D-A94C-5F6AC30F55C3}" destId="{55B23D29-5EE9-4F30-A109-5366F64B03E7}" srcOrd="0" destOrd="0" presId="urn:microsoft.com/office/officeart/2008/layout/LinedList"/>
    <dgm:cxn modelId="{AB29DEDA-DE49-4D96-BFFE-8FBA924B625A}" type="presParOf" srcId="{48A6A469-2847-498D-A94C-5F6AC30F55C3}" destId="{57FA8D2A-9804-4A4A-B79F-57A9B578A1C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C5A498-5837-44EA-9C25-3F41D21DB38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34D5D68-4E02-4BD8-B446-EE9E1D58B7BD}">
      <dgm:prSet/>
      <dgm:spPr/>
      <dgm:t>
        <a:bodyPr/>
        <a:lstStyle/>
        <a:p>
          <a:r>
            <a:rPr lang="en-US" dirty="0"/>
            <a:t>DSAMH License:</a:t>
          </a:r>
        </a:p>
      </dgm:t>
    </dgm:pt>
    <dgm:pt modelId="{96F9DA3B-9AAC-415C-874F-6993FDD48D81}" type="parTrans" cxnId="{899B68B3-1DE2-4A3D-8C3B-B94598EA3401}">
      <dgm:prSet/>
      <dgm:spPr/>
      <dgm:t>
        <a:bodyPr/>
        <a:lstStyle/>
        <a:p>
          <a:endParaRPr lang="en-US"/>
        </a:p>
      </dgm:t>
    </dgm:pt>
    <dgm:pt modelId="{DB372423-E5AC-4911-B116-0C84D4E0A82A}" type="sibTrans" cxnId="{899B68B3-1DE2-4A3D-8C3B-B94598EA3401}">
      <dgm:prSet/>
      <dgm:spPr/>
      <dgm:t>
        <a:bodyPr/>
        <a:lstStyle/>
        <a:p>
          <a:endParaRPr lang="en-US"/>
        </a:p>
      </dgm:t>
    </dgm:pt>
    <dgm:pt modelId="{B330C3A3-A5E7-4B2F-9BC7-A049B03C2676}">
      <dgm:prSet/>
      <dgm:spPr/>
      <dgm:t>
        <a:bodyPr/>
        <a:lstStyle/>
        <a:p>
          <a:r>
            <a:rPr lang="en-US" dirty="0"/>
            <a:t>Residential Detoxification Services: WM Clinically Managed Residential Withdrawal Management ASAM Level 3.2 </a:t>
          </a:r>
        </a:p>
      </dgm:t>
    </dgm:pt>
    <dgm:pt modelId="{6BC8F45A-4617-49C2-9E33-20A6E37B2FCE}" type="parTrans" cxnId="{2FA1F9EA-5BE1-43D3-9D8A-ABB96279FC09}">
      <dgm:prSet/>
      <dgm:spPr/>
      <dgm:t>
        <a:bodyPr/>
        <a:lstStyle/>
        <a:p>
          <a:endParaRPr lang="en-US"/>
        </a:p>
      </dgm:t>
    </dgm:pt>
    <dgm:pt modelId="{6AC4ED05-C831-406F-8B0A-9501095F86AC}" type="sibTrans" cxnId="{2FA1F9EA-5BE1-43D3-9D8A-ABB96279FC09}">
      <dgm:prSet/>
      <dgm:spPr/>
      <dgm:t>
        <a:bodyPr/>
        <a:lstStyle/>
        <a:p>
          <a:endParaRPr lang="en-US"/>
        </a:p>
      </dgm:t>
    </dgm:pt>
    <dgm:pt modelId="{B2E51F54-9E4C-47B4-8F57-C2C4D3408379}">
      <dgm:prSet/>
      <dgm:spPr/>
      <dgm:t>
        <a:bodyPr/>
        <a:lstStyle/>
        <a:p>
          <a:r>
            <a:rPr lang="en-US" dirty="0"/>
            <a:t>Residential Detoxification Services: WM Medically Monitored Inpatient Withdrawal Management ASAM Level 3.7 </a:t>
          </a:r>
        </a:p>
      </dgm:t>
    </dgm:pt>
    <dgm:pt modelId="{FEE0B9A1-9788-4B64-9542-DE06C82442D6}" type="parTrans" cxnId="{F24F8736-568C-43ED-AC5B-A679525EB83B}">
      <dgm:prSet/>
      <dgm:spPr/>
      <dgm:t>
        <a:bodyPr/>
        <a:lstStyle/>
        <a:p>
          <a:endParaRPr lang="en-US"/>
        </a:p>
      </dgm:t>
    </dgm:pt>
    <dgm:pt modelId="{352FEBC3-041E-4CCB-BD56-ADC467C54A6F}" type="sibTrans" cxnId="{F24F8736-568C-43ED-AC5B-A679525EB83B}">
      <dgm:prSet/>
      <dgm:spPr/>
      <dgm:t>
        <a:bodyPr/>
        <a:lstStyle/>
        <a:p>
          <a:endParaRPr lang="en-US"/>
        </a:p>
      </dgm:t>
    </dgm:pt>
    <dgm:pt modelId="{0F4EA9AF-B9F0-4C7A-B599-96BEC6A45199}">
      <dgm:prSet/>
      <dgm:spPr/>
      <dgm:t>
        <a:bodyPr/>
        <a:lstStyle/>
        <a:p>
          <a:r>
            <a:rPr lang="en-US" dirty="0"/>
            <a:t>Medicaid Certification:</a:t>
          </a:r>
        </a:p>
      </dgm:t>
    </dgm:pt>
    <dgm:pt modelId="{4B4A8D91-A6DA-46DD-8146-FAC0B45D2106}" type="parTrans" cxnId="{B6BE898E-0FEB-4E53-A5DE-B3DD599CCF4D}">
      <dgm:prSet/>
      <dgm:spPr/>
      <dgm:t>
        <a:bodyPr/>
        <a:lstStyle/>
        <a:p>
          <a:endParaRPr lang="en-US"/>
        </a:p>
      </dgm:t>
    </dgm:pt>
    <dgm:pt modelId="{05D60799-D501-47DF-A342-58C96847AFEE}" type="sibTrans" cxnId="{B6BE898E-0FEB-4E53-A5DE-B3DD599CCF4D}">
      <dgm:prSet/>
      <dgm:spPr/>
      <dgm:t>
        <a:bodyPr/>
        <a:lstStyle/>
        <a:p>
          <a:endParaRPr lang="en-US"/>
        </a:p>
      </dgm:t>
    </dgm:pt>
    <dgm:pt modelId="{6986F008-D125-49B8-B100-31F7D7552E93}">
      <dgm:prSet/>
      <dgm:spPr/>
      <dgm:t>
        <a:bodyPr/>
        <a:lstStyle/>
        <a:p>
          <a:r>
            <a:rPr lang="en-US" dirty="0"/>
            <a:t>WM Clinically Managed Residential Withdrawal Management ASAM Level 3.2 </a:t>
          </a:r>
        </a:p>
      </dgm:t>
    </dgm:pt>
    <dgm:pt modelId="{56760723-5CF3-497B-9993-687F33DD395A}" type="parTrans" cxnId="{CD4EB315-3CF9-4C4D-A28C-2E16FA6CE722}">
      <dgm:prSet/>
      <dgm:spPr/>
      <dgm:t>
        <a:bodyPr/>
        <a:lstStyle/>
        <a:p>
          <a:endParaRPr lang="en-US"/>
        </a:p>
      </dgm:t>
    </dgm:pt>
    <dgm:pt modelId="{2795FE02-B90C-450A-A206-B46A076799B4}" type="sibTrans" cxnId="{CD4EB315-3CF9-4C4D-A28C-2E16FA6CE722}">
      <dgm:prSet/>
      <dgm:spPr/>
      <dgm:t>
        <a:bodyPr/>
        <a:lstStyle/>
        <a:p>
          <a:endParaRPr lang="en-US"/>
        </a:p>
      </dgm:t>
    </dgm:pt>
    <dgm:pt modelId="{5BCA5C3A-2093-45BD-B400-8424ED439469}">
      <dgm:prSet/>
      <dgm:spPr/>
      <dgm:t>
        <a:bodyPr/>
        <a:lstStyle/>
        <a:p>
          <a:r>
            <a:rPr lang="en-US" dirty="0"/>
            <a:t>WM Medically Monitored Inpatient Withdrawal Management ASAM Level 3.7 </a:t>
          </a:r>
        </a:p>
      </dgm:t>
    </dgm:pt>
    <dgm:pt modelId="{C3818802-F1D4-4399-A21B-FA05DF7A41AC}" type="parTrans" cxnId="{48BAE289-3677-48BC-9AC9-71B797B481EC}">
      <dgm:prSet/>
      <dgm:spPr/>
      <dgm:t>
        <a:bodyPr/>
        <a:lstStyle/>
        <a:p>
          <a:endParaRPr lang="en-US"/>
        </a:p>
      </dgm:t>
    </dgm:pt>
    <dgm:pt modelId="{081E536D-B43D-4DE1-AD13-DA6A575730FB}" type="sibTrans" cxnId="{48BAE289-3677-48BC-9AC9-71B797B481EC}">
      <dgm:prSet/>
      <dgm:spPr/>
      <dgm:t>
        <a:bodyPr/>
        <a:lstStyle/>
        <a:p>
          <a:endParaRPr lang="en-US"/>
        </a:p>
      </dgm:t>
    </dgm:pt>
    <dgm:pt modelId="{52780B4C-E972-4CF5-AB76-992E2E3B51A2}" type="pres">
      <dgm:prSet presAssocID="{C1C5A498-5837-44EA-9C25-3F41D21DB380}" presName="linear" presStyleCnt="0">
        <dgm:presLayoutVars>
          <dgm:animLvl val="lvl"/>
          <dgm:resizeHandles val="exact"/>
        </dgm:presLayoutVars>
      </dgm:prSet>
      <dgm:spPr/>
    </dgm:pt>
    <dgm:pt modelId="{762BA44F-2C4B-430A-8693-F2DC5649D9FA}" type="pres">
      <dgm:prSet presAssocID="{134D5D68-4E02-4BD8-B446-EE9E1D58B7BD}" presName="parentText" presStyleLbl="node1" presStyleIdx="0" presStyleCnt="2">
        <dgm:presLayoutVars>
          <dgm:chMax val="0"/>
          <dgm:bulletEnabled val="1"/>
        </dgm:presLayoutVars>
      </dgm:prSet>
      <dgm:spPr/>
    </dgm:pt>
    <dgm:pt modelId="{BEB8656B-E4DF-463B-A736-FA1A7C3CB9CF}" type="pres">
      <dgm:prSet presAssocID="{134D5D68-4E02-4BD8-B446-EE9E1D58B7BD}" presName="childText" presStyleLbl="revTx" presStyleIdx="0" presStyleCnt="2">
        <dgm:presLayoutVars>
          <dgm:bulletEnabled val="1"/>
        </dgm:presLayoutVars>
      </dgm:prSet>
      <dgm:spPr/>
    </dgm:pt>
    <dgm:pt modelId="{E8399EB7-2248-4925-94CC-E31AA0D41DF3}" type="pres">
      <dgm:prSet presAssocID="{0F4EA9AF-B9F0-4C7A-B599-96BEC6A45199}" presName="parentText" presStyleLbl="node1" presStyleIdx="1" presStyleCnt="2">
        <dgm:presLayoutVars>
          <dgm:chMax val="0"/>
          <dgm:bulletEnabled val="1"/>
        </dgm:presLayoutVars>
      </dgm:prSet>
      <dgm:spPr/>
    </dgm:pt>
    <dgm:pt modelId="{FDE813A7-2EE5-4222-AFF0-1DE5DA45EDA3}" type="pres">
      <dgm:prSet presAssocID="{0F4EA9AF-B9F0-4C7A-B599-96BEC6A45199}" presName="childText" presStyleLbl="revTx" presStyleIdx="1" presStyleCnt="2">
        <dgm:presLayoutVars>
          <dgm:bulletEnabled val="1"/>
        </dgm:presLayoutVars>
      </dgm:prSet>
      <dgm:spPr/>
    </dgm:pt>
  </dgm:ptLst>
  <dgm:cxnLst>
    <dgm:cxn modelId="{7A1B1D10-9095-4DAB-A60B-A472EFFA285E}" type="presOf" srcId="{0F4EA9AF-B9F0-4C7A-B599-96BEC6A45199}" destId="{E8399EB7-2248-4925-94CC-E31AA0D41DF3}" srcOrd="0" destOrd="0" presId="urn:microsoft.com/office/officeart/2005/8/layout/vList2"/>
    <dgm:cxn modelId="{CD4EB315-3CF9-4C4D-A28C-2E16FA6CE722}" srcId="{0F4EA9AF-B9F0-4C7A-B599-96BEC6A45199}" destId="{6986F008-D125-49B8-B100-31F7D7552E93}" srcOrd="0" destOrd="0" parTransId="{56760723-5CF3-497B-9993-687F33DD395A}" sibTransId="{2795FE02-B90C-450A-A206-B46A076799B4}"/>
    <dgm:cxn modelId="{4D7D5E1B-A7BD-4E87-BB52-D456EA6B5E67}" type="presOf" srcId="{134D5D68-4E02-4BD8-B446-EE9E1D58B7BD}" destId="{762BA44F-2C4B-430A-8693-F2DC5649D9FA}" srcOrd="0" destOrd="0" presId="urn:microsoft.com/office/officeart/2005/8/layout/vList2"/>
    <dgm:cxn modelId="{F24F8736-568C-43ED-AC5B-A679525EB83B}" srcId="{134D5D68-4E02-4BD8-B446-EE9E1D58B7BD}" destId="{B2E51F54-9E4C-47B4-8F57-C2C4D3408379}" srcOrd="1" destOrd="0" parTransId="{FEE0B9A1-9788-4B64-9542-DE06C82442D6}" sibTransId="{352FEBC3-041E-4CCB-BD56-ADC467C54A6F}"/>
    <dgm:cxn modelId="{9627D66D-F9E9-466A-9044-275302848217}" type="presOf" srcId="{5BCA5C3A-2093-45BD-B400-8424ED439469}" destId="{FDE813A7-2EE5-4222-AFF0-1DE5DA45EDA3}" srcOrd="0" destOrd="1" presId="urn:microsoft.com/office/officeart/2005/8/layout/vList2"/>
    <dgm:cxn modelId="{BF53D07A-0162-4F96-AC5B-E2295CBD4CAD}" type="presOf" srcId="{B330C3A3-A5E7-4B2F-9BC7-A049B03C2676}" destId="{BEB8656B-E4DF-463B-A736-FA1A7C3CB9CF}" srcOrd="0" destOrd="0" presId="urn:microsoft.com/office/officeart/2005/8/layout/vList2"/>
    <dgm:cxn modelId="{A4C56881-E1B4-4089-ABAF-864CC109FAA8}" type="presOf" srcId="{6986F008-D125-49B8-B100-31F7D7552E93}" destId="{FDE813A7-2EE5-4222-AFF0-1DE5DA45EDA3}" srcOrd="0" destOrd="0" presId="urn:microsoft.com/office/officeart/2005/8/layout/vList2"/>
    <dgm:cxn modelId="{48BAE289-3677-48BC-9AC9-71B797B481EC}" srcId="{0F4EA9AF-B9F0-4C7A-B599-96BEC6A45199}" destId="{5BCA5C3A-2093-45BD-B400-8424ED439469}" srcOrd="1" destOrd="0" parTransId="{C3818802-F1D4-4399-A21B-FA05DF7A41AC}" sibTransId="{081E536D-B43D-4DE1-AD13-DA6A575730FB}"/>
    <dgm:cxn modelId="{B6BE898E-0FEB-4E53-A5DE-B3DD599CCF4D}" srcId="{C1C5A498-5837-44EA-9C25-3F41D21DB380}" destId="{0F4EA9AF-B9F0-4C7A-B599-96BEC6A45199}" srcOrd="1" destOrd="0" parTransId="{4B4A8D91-A6DA-46DD-8146-FAC0B45D2106}" sibTransId="{05D60799-D501-47DF-A342-58C96847AFEE}"/>
    <dgm:cxn modelId="{899B68B3-1DE2-4A3D-8C3B-B94598EA3401}" srcId="{C1C5A498-5837-44EA-9C25-3F41D21DB380}" destId="{134D5D68-4E02-4BD8-B446-EE9E1D58B7BD}" srcOrd="0" destOrd="0" parTransId="{96F9DA3B-9AAC-415C-874F-6993FDD48D81}" sibTransId="{DB372423-E5AC-4911-B116-0C84D4E0A82A}"/>
    <dgm:cxn modelId="{72DFDEBA-F574-4076-B7B2-39594BB86421}" type="presOf" srcId="{B2E51F54-9E4C-47B4-8F57-C2C4D3408379}" destId="{BEB8656B-E4DF-463B-A736-FA1A7C3CB9CF}" srcOrd="0" destOrd="1" presId="urn:microsoft.com/office/officeart/2005/8/layout/vList2"/>
    <dgm:cxn modelId="{ED0462E8-CF76-41A6-8E3F-5CE16191CB72}" type="presOf" srcId="{C1C5A498-5837-44EA-9C25-3F41D21DB380}" destId="{52780B4C-E972-4CF5-AB76-992E2E3B51A2}" srcOrd="0" destOrd="0" presId="urn:microsoft.com/office/officeart/2005/8/layout/vList2"/>
    <dgm:cxn modelId="{2FA1F9EA-5BE1-43D3-9D8A-ABB96279FC09}" srcId="{134D5D68-4E02-4BD8-B446-EE9E1D58B7BD}" destId="{B330C3A3-A5E7-4B2F-9BC7-A049B03C2676}" srcOrd="0" destOrd="0" parTransId="{6BC8F45A-4617-49C2-9E33-20A6E37B2FCE}" sibTransId="{6AC4ED05-C831-406F-8B0A-9501095F86AC}"/>
    <dgm:cxn modelId="{0CC3D10B-CFF4-4495-96E1-C8CB29C36942}" type="presParOf" srcId="{52780B4C-E972-4CF5-AB76-992E2E3B51A2}" destId="{762BA44F-2C4B-430A-8693-F2DC5649D9FA}" srcOrd="0" destOrd="0" presId="urn:microsoft.com/office/officeart/2005/8/layout/vList2"/>
    <dgm:cxn modelId="{98F0FC50-2D31-4A2F-929D-89418AF3542F}" type="presParOf" srcId="{52780B4C-E972-4CF5-AB76-992E2E3B51A2}" destId="{BEB8656B-E4DF-463B-A736-FA1A7C3CB9CF}" srcOrd="1" destOrd="0" presId="urn:microsoft.com/office/officeart/2005/8/layout/vList2"/>
    <dgm:cxn modelId="{BF788243-6016-4C19-9747-22739E5FEFDA}" type="presParOf" srcId="{52780B4C-E972-4CF5-AB76-992E2E3B51A2}" destId="{E8399EB7-2248-4925-94CC-E31AA0D41DF3}" srcOrd="2" destOrd="0" presId="urn:microsoft.com/office/officeart/2005/8/layout/vList2"/>
    <dgm:cxn modelId="{7374FDD3-3349-47FC-930E-3EEEF2C2DA6A}" type="presParOf" srcId="{52780B4C-E972-4CF5-AB76-992E2E3B51A2}" destId="{FDE813A7-2EE5-4222-AFF0-1DE5DA45EDA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109B683-59A3-4252-8CE2-888140C279E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FDE4B2C-3ED9-4742-934D-02A3BF694EE6}">
      <dgm:prSet/>
      <dgm:spPr/>
      <dgm:t>
        <a:bodyPr/>
        <a:lstStyle/>
        <a:p>
          <a:r>
            <a:rPr lang="en-US" dirty="0"/>
            <a:t>DSAMH License:</a:t>
          </a:r>
        </a:p>
      </dgm:t>
    </dgm:pt>
    <dgm:pt modelId="{551333ED-2E43-4FAF-AFFE-6C757C58E0A9}" type="parTrans" cxnId="{6B728254-694D-4B31-A02D-24D0B26960E1}">
      <dgm:prSet/>
      <dgm:spPr/>
      <dgm:t>
        <a:bodyPr/>
        <a:lstStyle/>
        <a:p>
          <a:endParaRPr lang="en-US"/>
        </a:p>
      </dgm:t>
    </dgm:pt>
    <dgm:pt modelId="{E5B087AB-D687-44F9-A232-C34296C054DC}" type="sibTrans" cxnId="{6B728254-694D-4B31-A02D-24D0B26960E1}">
      <dgm:prSet/>
      <dgm:spPr/>
      <dgm:t>
        <a:bodyPr/>
        <a:lstStyle/>
        <a:p>
          <a:endParaRPr lang="en-US"/>
        </a:p>
      </dgm:t>
    </dgm:pt>
    <dgm:pt modelId="{4083EF76-1738-4979-B2F5-D1B28438F843}">
      <dgm:prSet/>
      <dgm:spPr/>
      <dgm:t>
        <a:bodyPr/>
        <a:lstStyle/>
        <a:p>
          <a:r>
            <a:rPr lang="en-US" dirty="0"/>
            <a:t>Transitional Residential Treatment: Clinically Managed Low-Intensity Residential Treatment ASAM Level 3.1 </a:t>
          </a:r>
        </a:p>
      </dgm:t>
    </dgm:pt>
    <dgm:pt modelId="{263B1DFA-B6FE-458D-B9BD-F5CC9E2F3CAE}" type="parTrans" cxnId="{7FF71945-B5D7-40E2-A466-4BE48141E970}">
      <dgm:prSet/>
      <dgm:spPr/>
      <dgm:t>
        <a:bodyPr/>
        <a:lstStyle/>
        <a:p>
          <a:endParaRPr lang="en-US"/>
        </a:p>
      </dgm:t>
    </dgm:pt>
    <dgm:pt modelId="{6245FDEE-BF08-45D1-A420-3E4F812C23AA}" type="sibTrans" cxnId="{7FF71945-B5D7-40E2-A466-4BE48141E970}">
      <dgm:prSet/>
      <dgm:spPr/>
      <dgm:t>
        <a:bodyPr/>
        <a:lstStyle/>
        <a:p>
          <a:endParaRPr lang="en-US"/>
        </a:p>
      </dgm:t>
    </dgm:pt>
    <dgm:pt modelId="{31E7C897-6DCC-4A7E-BF1F-0678745792A0}">
      <dgm:prSet/>
      <dgm:spPr/>
      <dgm:t>
        <a:bodyPr/>
        <a:lstStyle/>
        <a:p>
          <a:r>
            <a:rPr lang="en-US" dirty="0"/>
            <a:t>Residential Treatment: Clinically Managed Population-Specific High Intensity Residential Treatment ASAM Level 3.3 </a:t>
          </a:r>
        </a:p>
      </dgm:t>
    </dgm:pt>
    <dgm:pt modelId="{1A2EAFA7-E1B7-4500-A258-FBACE7DE458D}" type="parTrans" cxnId="{F387B8EC-E5CD-4967-83C0-86B19904A0F9}">
      <dgm:prSet/>
      <dgm:spPr/>
      <dgm:t>
        <a:bodyPr/>
        <a:lstStyle/>
        <a:p>
          <a:endParaRPr lang="en-US"/>
        </a:p>
      </dgm:t>
    </dgm:pt>
    <dgm:pt modelId="{41A6D40F-7192-441D-A0B7-DD567A3D3663}" type="sibTrans" cxnId="{F387B8EC-E5CD-4967-83C0-86B19904A0F9}">
      <dgm:prSet/>
      <dgm:spPr/>
      <dgm:t>
        <a:bodyPr/>
        <a:lstStyle/>
        <a:p>
          <a:endParaRPr lang="en-US"/>
        </a:p>
      </dgm:t>
    </dgm:pt>
    <dgm:pt modelId="{E9AC9298-789B-4F15-98A7-B2FAABB5E027}">
      <dgm:prSet/>
      <dgm:spPr/>
      <dgm:t>
        <a:bodyPr/>
        <a:lstStyle/>
        <a:p>
          <a:r>
            <a:rPr lang="en-US" dirty="0"/>
            <a:t>Medicaid Certification:</a:t>
          </a:r>
        </a:p>
      </dgm:t>
    </dgm:pt>
    <dgm:pt modelId="{EC557D69-6169-43C5-9F98-772499353913}" type="parTrans" cxnId="{C49FA37B-6574-4AAA-BE51-93D0B282AC03}">
      <dgm:prSet/>
      <dgm:spPr/>
      <dgm:t>
        <a:bodyPr/>
        <a:lstStyle/>
        <a:p>
          <a:endParaRPr lang="en-US"/>
        </a:p>
      </dgm:t>
    </dgm:pt>
    <dgm:pt modelId="{42A674B2-1EA1-4D92-9035-41E728E5BE55}" type="sibTrans" cxnId="{C49FA37B-6574-4AAA-BE51-93D0B282AC03}">
      <dgm:prSet/>
      <dgm:spPr/>
      <dgm:t>
        <a:bodyPr/>
        <a:lstStyle/>
        <a:p>
          <a:endParaRPr lang="en-US"/>
        </a:p>
      </dgm:t>
    </dgm:pt>
    <dgm:pt modelId="{0EDE134A-62C2-432F-BC22-D8474436F4CE}">
      <dgm:prSet/>
      <dgm:spPr/>
      <dgm:t>
        <a:bodyPr/>
        <a:lstStyle/>
        <a:p>
          <a:r>
            <a:rPr lang="en-US" dirty="0"/>
            <a:t>Transitional Residential Clinically Managed Low-Intensity Residential Treatment ASAM Level 3.1 </a:t>
          </a:r>
        </a:p>
      </dgm:t>
    </dgm:pt>
    <dgm:pt modelId="{76377012-F530-4ED0-AD8E-0246F57E2376}" type="parTrans" cxnId="{294D2800-9587-4FD1-AAAE-F5F123C8DF53}">
      <dgm:prSet/>
      <dgm:spPr/>
      <dgm:t>
        <a:bodyPr/>
        <a:lstStyle/>
        <a:p>
          <a:endParaRPr lang="en-US"/>
        </a:p>
      </dgm:t>
    </dgm:pt>
    <dgm:pt modelId="{7360C09D-B1AE-4DD6-856B-AF7055C2FC09}" type="sibTrans" cxnId="{294D2800-9587-4FD1-AAAE-F5F123C8DF53}">
      <dgm:prSet/>
      <dgm:spPr/>
      <dgm:t>
        <a:bodyPr/>
        <a:lstStyle/>
        <a:p>
          <a:endParaRPr lang="en-US"/>
        </a:p>
      </dgm:t>
    </dgm:pt>
    <dgm:pt modelId="{ED112A4F-A22F-4A15-9DC8-092263A7E2F2}">
      <dgm:prSet/>
      <dgm:spPr/>
      <dgm:t>
        <a:bodyPr/>
        <a:lstStyle/>
        <a:p>
          <a:r>
            <a:rPr lang="en-US" dirty="0"/>
            <a:t>Clinically Managed Population-Specific High Intensity Residential Treatment ASAM Level 3.3 </a:t>
          </a:r>
        </a:p>
      </dgm:t>
    </dgm:pt>
    <dgm:pt modelId="{A02E2472-A872-4010-A082-07A7BD0A9D4A}" type="parTrans" cxnId="{D0BDFFAC-D25F-4F57-B9C1-2AEF8FA0CC87}">
      <dgm:prSet/>
      <dgm:spPr/>
      <dgm:t>
        <a:bodyPr/>
        <a:lstStyle/>
        <a:p>
          <a:endParaRPr lang="en-US"/>
        </a:p>
      </dgm:t>
    </dgm:pt>
    <dgm:pt modelId="{D8F34A6C-0F81-44E2-B096-EA2F835DC80C}" type="sibTrans" cxnId="{D0BDFFAC-D25F-4F57-B9C1-2AEF8FA0CC87}">
      <dgm:prSet/>
      <dgm:spPr/>
      <dgm:t>
        <a:bodyPr/>
        <a:lstStyle/>
        <a:p>
          <a:endParaRPr lang="en-US"/>
        </a:p>
      </dgm:t>
    </dgm:pt>
    <dgm:pt modelId="{4B90194A-2B79-4C88-9846-4ECDFBF729F6}" type="pres">
      <dgm:prSet presAssocID="{C109B683-59A3-4252-8CE2-888140C279E2}" presName="linear" presStyleCnt="0">
        <dgm:presLayoutVars>
          <dgm:animLvl val="lvl"/>
          <dgm:resizeHandles val="exact"/>
        </dgm:presLayoutVars>
      </dgm:prSet>
      <dgm:spPr/>
    </dgm:pt>
    <dgm:pt modelId="{F3CEA4FD-A940-4B84-8477-21EF33D6240F}" type="pres">
      <dgm:prSet presAssocID="{6FDE4B2C-3ED9-4742-934D-02A3BF694EE6}" presName="parentText" presStyleLbl="node1" presStyleIdx="0" presStyleCnt="2">
        <dgm:presLayoutVars>
          <dgm:chMax val="0"/>
          <dgm:bulletEnabled val="1"/>
        </dgm:presLayoutVars>
      </dgm:prSet>
      <dgm:spPr/>
    </dgm:pt>
    <dgm:pt modelId="{17D02DB2-80B0-432F-A930-3ED372691889}" type="pres">
      <dgm:prSet presAssocID="{6FDE4B2C-3ED9-4742-934D-02A3BF694EE6}" presName="childText" presStyleLbl="revTx" presStyleIdx="0" presStyleCnt="2">
        <dgm:presLayoutVars>
          <dgm:bulletEnabled val="1"/>
        </dgm:presLayoutVars>
      </dgm:prSet>
      <dgm:spPr/>
    </dgm:pt>
    <dgm:pt modelId="{0B7744D4-219D-46A1-8028-F44405B6BBFC}" type="pres">
      <dgm:prSet presAssocID="{E9AC9298-789B-4F15-98A7-B2FAABB5E027}" presName="parentText" presStyleLbl="node1" presStyleIdx="1" presStyleCnt="2">
        <dgm:presLayoutVars>
          <dgm:chMax val="0"/>
          <dgm:bulletEnabled val="1"/>
        </dgm:presLayoutVars>
      </dgm:prSet>
      <dgm:spPr/>
    </dgm:pt>
    <dgm:pt modelId="{F5C690FF-DA00-4ACE-AE4C-FC13A74F5A03}" type="pres">
      <dgm:prSet presAssocID="{E9AC9298-789B-4F15-98A7-B2FAABB5E027}" presName="childText" presStyleLbl="revTx" presStyleIdx="1" presStyleCnt="2">
        <dgm:presLayoutVars>
          <dgm:bulletEnabled val="1"/>
        </dgm:presLayoutVars>
      </dgm:prSet>
      <dgm:spPr/>
    </dgm:pt>
  </dgm:ptLst>
  <dgm:cxnLst>
    <dgm:cxn modelId="{294D2800-9587-4FD1-AAAE-F5F123C8DF53}" srcId="{E9AC9298-789B-4F15-98A7-B2FAABB5E027}" destId="{0EDE134A-62C2-432F-BC22-D8474436F4CE}" srcOrd="0" destOrd="0" parTransId="{76377012-F530-4ED0-AD8E-0246F57E2376}" sibTransId="{7360C09D-B1AE-4DD6-856B-AF7055C2FC09}"/>
    <dgm:cxn modelId="{0174EC19-96D8-468C-AE75-5A1C9AB6634D}" type="presOf" srcId="{C109B683-59A3-4252-8CE2-888140C279E2}" destId="{4B90194A-2B79-4C88-9846-4ECDFBF729F6}" srcOrd="0" destOrd="0" presId="urn:microsoft.com/office/officeart/2005/8/layout/vList2"/>
    <dgm:cxn modelId="{337DAB3E-7CE3-48DE-BBC3-1ABB60990FB3}" type="presOf" srcId="{6FDE4B2C-3ED9-4742-934D-02A3BF694EE6}" destId="{F3CEA4FD-A940-4B84-8477-21EF33D6240F}" srcOrd="0" destOrd="0" presId="urn:microsoft.com/office/officeart/2005/8/layout/vList2"/>
    <dgm:cxn modelId="{7FF71945-B5D7-40E2-A466-4BE48141E970}" srcId="{6FDE4B2C-3ED9-4742-934D-02A3BF694EE6}" destId="{4083EF76-1738-4979-B2F5-D1B28438F843}" srcOrd="0" destOrd="0" parTransId="{263B1DFA-B6FE-458D-B9BD-F5CC9E2F3CAE}" sibTransId="{6245FDEE-BF08-45D1-A420-3E4F812C23AA}"/>
    <dgm:cxn modelId="{6B728254-694D-4B31-A02D-24D0B26960E1}" srcId="{C109B683-59A3-4252-8CE2-888140C279E2}" destId="{6FDE4B2C-3ED9-4742-934D-02A3BF694EE6}" srcOrd="0" destOrd="0" parTransId="{551333ED-2E43-4FAF-AFFE-6C757C58E0A9}" sibTransId="{E5B087AB-D687-44F9-A232-C34296C054DC}"/>
    <dgm:cxn modelId="{FD07E656-4516-46D7-BA63-D80B1201E601}" type="presOf" srcId="{0EDE134A-62C2-432F-BC22-D8474436F4CE}" destId="{F5C690FF-DA00-4ACE-AE4C-FC13A74F5A03}" srcOrd="0" destOrd="0" presId="urn:microsoft.com/office/officeart/2005/8/layout/vList2"/>
    <dgm:cxn modelId="{1CBC9D59-22B2-4DB1-886D-9316E09147F8}" type="presOf" srcId="{31E7C897-6DCC-4A7E-BF1F-0678745792A0}" destId="{17D02DB2-80B0-432F-A930-3ED372691889}" srcOrd="0" destOrd="1" presId="urn:microsoft.com/office/officeart/2005/8/layout/vList2"/>
    <dgm:cxn modelId="{C49FA37B-6574-4AAA-BE51-93D0B282AC03}" srcId="{C109B683-59A3-4252-8CE2-888140C279E2}" destId="{E9AC9298-789B-4F15-98A7-B2FAABB5E027}" srcOrd="1" destOrd="0" parTransId="{EC557D69-6169-43C5-9F98-772499353913}" sibTransId="{42A674B2-1EA1-4D92-9035-41E728E5BE55}"/>
    <dgm:cxn modelId="{4C140EA1-3742-478E-BEA3-8C8A51E59A67}" type="presOf" srcId="{E9AC9298-789B-4F15-98A7-B2FAABB5E027}" destId="{0B7744D4-219D-46A1-8028-F44405B6BBFC}" srcOrd="0" destOrd="0" presId="urn:microsoft.com/office/officeart/2005/8/layout/vList2"/>
    <dgm:cxn modelId="{1162EFA7-A1ED-4914-A3D5-CF83C5C646D8}" type="presOf" srcId="{4083EF76-1738-4979-B2F5-D1B28438F843}" destId="{17D02DB2-80B0-432F-A930-3ED372691889}" srcOrd="0" destOrd="0" presId="urn:microsoft.com/office/officeart/2005/8/layout/vList2"/>
    <dgm:cxn modelId="{D0BDFFAC-D25F-4F57-B9C1-2AEF8FA0CC87}" srcId="{E9AC9298-789B-4F15-98A7-B2FAABB5E027}" destId="{ED112A4F-A22F-4A15-9DC8-092263A7E2F2}" srcOrd="1" destOrd="0" parTransId="{A02E2472-A872-4010-A082-07A7BD0A9D4A}" sibTransId="{D8F34A6C-0F81-44E2-B096-EA2F835DC80C}"/>
    <dgm:cxn modelId="{BB76BEAE-1A1B-4F9B-BD4B-8669E52C46A8}" type="presOf" srcId="{ED112A4F-A22F-4A15-9DC8-092263A7E2F2}" destId="{F5C690FF-DA00-4ACE-AE4C-FC13A74F5A03}" srcOrd="0" destOrd="1" presId="urn:microsoft.com/office/officeart/2005/8/layout/vList2"/>
    <dgm:cxn modelId="{F387B8EC-E5CD-4967-83C0-86B19904A0F9}" srcId="{6FDE4B2C-3ED9-4742-934D-02A3BF694EE6}" destId="{31E7C897-6DCC-4A7E-BF1F-0678745792A0}" srcOrd="1" destOrd="0" parTransId="{1A2EAFA7-E1B7-4500-A258-FBACE7DE458D}" sibTransId="{41A6D40F-7192-441D-A0B7-DD567A3D3663}"/>
    <dgm:cxn modelId="{FE1F2E92-896D-49C4-B110-F779ECEF7E94}" type="presParOf" srcId="{4B90194A-2B79-4C88-9846-4ECDFBF729F6}" destId="{F3CEA4FD-A940-4B84-8477-21EF33D6240F}" srcOrd="0" destOrd="0" presId="urn:microsoft.com/office/officeart/2005/8/layout/vList2"/>
    <dgm:cxn modelId="{AD73ADEE-9430-4A24-8B18-0F459D66A2DB}" type="presParOf" srcId="{4B90194A-2B79-4C88-9846-4ECDFBF729F6}" destId="{17D02DB2-80B0-432F-A930-3ED372691889}" srcOrd="1" destOrd="0" presId="urn:microsoft.com/office/officeart/2005/8/layout/vList2"/>
    <dgm:cxn modelId="{E99AD9B6-6588-4C09-A76C-ACC7DDF2212E}" type="presParOf" srcId="{4B90194A-2B79-4C88-9846-4ECDFBF729F6}" destId="{0B7744D4-219D-46A1-8028-F44405B6BBFC}" srcOrd="2" destOrd="0" presId="urn:microsoft.com/office/officeart/2005/8/layout/vList2"/>
    <dgm:cxn modelId="{9783CC97-DD1B-485C-937C-7A49631293AE}" type="presParOf" srcId="{4B90194A-2B79-4C88-9846-4ECDFBF729F6}" destId="{F5C690FF-DA00-4ACE-AE4C-FC13A74F5A0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95E9C4B-244E-4F27-B694-C24429E7531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987F3C9-C170-4B95-9E79-E055E5463077}">
      <dgm:prSet/>
      <dgm:spPr/>
      <dgm:t>
        <a:bodyPr/>
        <a:lstStyle/>
        <a:p>
          <a:r>
            <a:rPr lang="en-US" dirty="0"/>
            <a:t>DSAMH License:</a:t>
          </a:r>
        </a:p>
      </dgm:t>
    </dgm:pt>
    <dgm:pt modelId="{0D98C732-4997-441E-868A-AB0E28B2CC19}" type="parTrans" cxnId="{171DE031-2772-4085-9FE2-CB3EB17D1011}">
      <dgm:prSet/>
      <dgm:spPr/>
      <dgm:t>
        <a:bodyPr/>
        <a:lstStyle/>
        <a:p>
          <a:endParaRPr lang="en-US"/>
        </a:p>
      </dgm:t>
    </dgm:pt>
    <dgm:pt modelId="{067D98E7-FF7C-44CA-9BC6-0CC6C4B5171C}" type="sibTrans" cxnId="{171DE031-2772-4085-9FE2-CB3EB17D1011}">
      <dgm:prSet/>
      <dgm:spPr/>
      <dgm:t>
        <a:bodyPr/>
        <a:lstStyle/>
        <a:p>
          <a:endParaRPr lang="en-US"/>
        </a:p>
      </dgm:t>
    </dgm:pt>
    <dgm:pt modelId="{62E2E8C1-08DE-4667-B2B6-795D48A9EAB5}">
      <dgm:prSet/>
      <dgm:spPr/>
      <dgm:t>
        <a:bodyPr/>
        <a:lstStyle/>
        <a:p>
          <a:r>
            <a:rPr lang="en-US" dirty="0"/>
            <a:t>Residential Treatment: Clinically Managed High Intensity Residential Treatment ASAM Level 3.5 </a:t>
          </a:r>
        </a:p>
      </dgm:t>
    </dgm:pt>
    <dgm:pt modelId="{440D4967-8B5F-411D-BAEE-4A8AC37D4547}" type="parTrans" cxnId="{589280E3-9389-49C3-ABC6-EF51FA4AF1A9}">
      <dgm:prSet/>
      <dgm:spPr/>
      <dgm:t>
        <a:bodyPr/>
        <a:lstStyle/>
        <a:p>
          <a:endParaRPr lang="en-US"/>
        </a:p>
      </dgm:t>
    </dgm:pt>
    <dgm:pt modelId="{5004C9A0-4B0A-411D-AAB8-2A2CA517CA93}" type="sibTrans" cxnId="{589280E3-9389-49C3-ABC6-EF51FA4AF1A9}">
      <dgm:prSet/>
      <dgm:spPr/>
      <dgm:t>
        <a:bodyPr/>
        <a:lstStyle/>
        <a:p>
          <a:endParaRPr lang="en-US"/>
        </a:p>
      </dgm:t>
    </dgm:pt>
    <dgm:pt modelId="{D5F96860-4645-45E0-B7C5-63AC82016891}">
      <dgm:prSet/>
      <dgm:spPr/>
      <dgm:t>
        <a:bodyPr/>
        <a:lstStyle/>
        <a:p>
          <a:r>
            <a:rPr lang="en-US" dirty="0"/>
            <a:t>Residential Treatment: Medically Monitored Intensive Inpatient Treatment ASAM Level 3.7 </a:t>
          </a:r>
        </a:p>
      </dgm:t>
    </dgm:pt>
    <dgm:pt modelId="{A050A521-91A3-4709-981E-41E7B7614802}" type="parTrans" cxnId="{F24EE2A2-F2B5-47CA-A10B-01066588FE3E}">
      <dgm:prSet/>
      <dgm:spPr/>
      <dgm:t>
        <a:bodyPr/>
        <a:lstStyle/>
        <a:p>
          <a:endParaRPr lang="en-US"/>
        </a:p>
      </dgm:t>
    </dgm:pt>
    <dgm:pt modelId="{19E699AA-B908-4459-B3C6-6479A150BDE9}" type="sibTrans" cxnId="{F24EE2A2-F2B5-47CA-A10B-01066588FE3E}">
      <dgm:prSet/>
      <dgm:spPr/>
      <dgm:t>
        <a:bodyPr/>
        <a:lstStyle/>
        <a:p>
          <a:endParaRPr lang="en-US"/>
        </a:p>
      </dgm:t>
    </dgm:pt>
    <dgm:pt modelId="{8C7C5058-C9EE-4D91-86E8-44AA0097B039}">
      <dgm:prSet/>
      <dgm:spPr/>
      <dgm:t>
        <a:bodyPr/>
        <a:lstStyle/>
        <a:p>
          <a:r>
            <a:rPr lang="en-US" dirty="0"/>
            <a:t>Medicaid Certification:</a:t>
          </a:r>
        </a:p>
      </dgm:t>
    </dgm:pt>
    <dgm:pt modelId="{C84B1712-1061-43BB-B8F0-7B750E121DDE}" type="parTrans" cxnId="{A1FD5153-A921-45F9-A067-A935D3E75F45}">
      <dgm:prSet/>
      <dgm:spPr/>
      <dgm:t>
        <a:bodyPr/>
        <a:lstStyle/>
        <a:p>
          <a:endParaRPr lang="en-US"/>
        </a:p>
      </dgm:t>
    </dgm:pt>
    <dgm:pt modelId="{79547D82-6A57-48B7-932B-CAC803C3A286}" type="sibTrans" cxnId="{A1FD5153-A921-45F9-A067-A935D3E75F45}">
      <dgm:prSet/>
      <dgm:spPr/>
      <dgm:t>
        <a:bodyPr/>
        <a:lstStyle/>
        <a:p>
          <a:endParaRPr lang="en-US"/>
        </a:p>
      </dgm:t>
    </dgm:pt>
    <dgm:pt modelId="{85536BFF-820C-47CE-B018-B7AE18C348B9}">
      <dgm:prSet/>
      <dgm:spPr/>
      <dgm:t>
        <a:bodyPr/>
        <a:lstStyle/>
        <a:p>
          <a:r>
            <a:rPr lang="en-US" dirty="0"/>
            <a:t>Clinically Managed High Intensity Residential Treatment ASAM Level 3.5 </a:t>
          </a:r>
        </a:p>
      </dgm:t>
    </dgm:pt>
    <dgm:pt modelId="{41377CCF-867B-4699-B070-B0E2FD6C5D4F}" type="parTrans" cxnId="{FBE749F5-303C-420F-B35D-2E4EB47DDBA0}">
      <dgm:prSet/>
      <dgm:spPr/>
      <dgm:t>
        <a:bodyPr/>
        <a:lstStyle/>
        <a:p>
          <a:endParaRPr lang="en-US"/>
        </a:p>
      </dgm:t>
    </dgm:pt>
    <dgm:pt modelId="{81487983-105C-477C-8205-5881E5FC3BDF}" type="sibTrans" cxnId="{FBE749F5-303C-420F-B35D-2E4EB47DDBA0}">
      <dgm:prSet/>
      <dgm:spPr/>
      <dgm:t>
        <a:bodyPr/>
        <a:lstStyle/>
        <a:p>
          <a:endParaRPr lang="en-US"/>
        </a:p>
      </dgm:t>
    </dgm:pt>
    <dgm:pt modelId="{C01EA8DB-7372-47DF-8C32-A1361AD9A9C0}">
      <dgm:prSet/>
      <dgm:spPr/>
      <dgm:t>
        <a:bodyPr/>
        <a:lstStyle/>
        <a:p>
          <a:r>
            <a:rPr lang="en-US" dirty="0"/>
            <a:t>Medically Monitored Intensive Inpatient Treatment ASAM Level 3.7 </a:t>
          </a:r>
        </a:p>
      </dgm:t>
    </dgm:pt>
    <dgm:pt modelId="{28FAC07B-D0CB-47DB-AEEB-3CDD3C088210}" type="parTrans" cxnId="{468CBFF7-DD29-4AA5-9BD7-A8D991B3AE14}">
      <dgm:prSet/>
      <dgm:spPr/>
      <dgm:t>
        <a:bodyPr/>
        <a:lstStyle/>
        <a:p>
          <a:endParaRPr lang="en-US"/>
        </a:p>
      </dgm:t>
    </dgm:pt>
    <dgm:pt modelId="{C67EC566-1928-4747-BE00-60ACB26D49C2}" type="sibTrans" cxnId="{468CBFF7-DD29-4AA5-9BD7-A8D991B3AE14}">
      <dgm:prSet/>
      <dgm:spPr/>
      <dgm:t>
        <a:bodyPr/>
        <a:lstStyle/>
        <a:p>
          <a:endParaRPr lang="en-US"/>
        </a:p>
      </dgm:t>
    </dgm:pt>
    <dgm:pt modelId="{E79C6A3F-1289-4212-AEB8-5EEDAF34E802}" type="pres">
      <dgm:prSet presAssocID="{995E9C4B-244E-4F27-B694-C24429E7531E}" presName="linear" presStyleCnt="0">
        <dgm:presLayoutVars>
          <dgm:animLvl val="lvl"/>
          <dgm:resizeHandles val="exact"/>
        </dgm:presLayoutVars>
      </dgm:prSet>
      <dgm:spPr/>
    </dgm:pt>
    <dgm:pt modelId="{E7428BC1-9734-46C4-9E74-3DA525C3C1CC}" type="pres">
      <dgm:prSet presAssocID="{D987F3C9-C170-4B95-9E79-E055E5463077}" presName="parentText" presStyleLbl="node1" presStyleIdx="0" presStyleCnt="2">
        <dgm:presLayoutVars>
          <dgm:chMax val="0"/>
          <dgm:bulletEnabled val="1"/>
        </dgm:presLayoutVars>
      </dgm:prSet>
      <dgm:spPr/>
    </dgm:pt>
    <dgm:pt modelId="{17469104-4EC7-4006-887A-683A7FF8AB82}" type="pres">
      <dgm:prSet presAssocID="{D987F3C9-C170-4B95-9E79-E055E5463077}" presName="childText" presStyleLbl="revTx" presStyleIdx="0" presStyleCnt="2">
        <dgm:presLayoutVars>
          <dgm:bulletEnabled val="1"/>
        </dgm:presLayoutVars>
      </dgm:prSet>
      <dgm:spPr/>
    </dgm:pt>
    <dgm:pt modelId="{72F6AA60-7D95-4260-BE71-F7D9C5418114}" type="pres">
      <dgm:prSet presAssocID="{8C7C5058-C9EE-4D91-86E8-44AA0097B039}" presName="parentText" presStyleLbl="node1" presStyleIdx="1" presStyleCnt="2">
        <dgm:presLayoutVars>
          <dgm:chMax val="0"/>
          <dgm:bulletEnabled val="1"/>
        </dgm:presLayoutVars>
      </dgm:prSet>
      <dgm:spPr/>
    </dgm:pt>
    <dgm:pt modelId="{EC54E5BE-8983-41D8-90C5-C678CBADC92E}" type="pres">
      <dgm:prSet presAssocID="{8C7C5058-C9EE-4D91-86E8-44AA0097B039}" presName="childText" presStyleLbl="revTx" presStyleIdx="1" presStyleCnt="2">
        <dgm:presLayoutVars>
          <dgm:bulletEnabled val="1"/>
        </dgm:presLayoutVars>
      </dgm:prSet>
      <dgm:spPr/>
    </dgm:pt>
  </dgm:ptLst>
  <dgm:cxnLst>
    <dgm:cxn modelId="{C550790D-BF93-4487-A941-76FB6297B0C2}" type="presOf" srcId="{995E9C4B-244E-4F27-B694-C24429E7531E}" destId="{E79C6A3F-1289-4212-AEB8-5EEDAF34E802}" srcOrd="0" destOrd="0" presId="urn:microsoft.com/office/officeart/2005/8/layout/vList2"/>
    <dgm:cxn modelId="{BB475517-E88A-422F-B6D9-C34A53E94680}" type="presOf" srcId="{85536BFF-820C-47CE-B018-B7AE18C348B9}" destId="{EC54E5BE-8983-41D8-90C5-C678CBADC92E}" srcOrd="0" destOrd="0" presId="urn:microsoft.com/office/officeart/2005/8/layout/vList2"/>
    <dgm:cxn modelId="{171DE031-2772-4085-9FE2-CB3EB17D1011}" srcId="{995E9C4B-244E-4F27-B694-C24429E7531E}" destId="{D987F3C9-C170-4B95-9E79-E055E5463077}" srcOrd="0" destOrd="0" parTransId="{0D98C732-4997-441E-868A-AB0E28B2CC19}" sibTransId="{067D98E7-FF7C-44CA-9BC6-0CC6C4B5171C}"/>
    <dgm:cxn modelId="{A1FD5153-A921-45F9-A067-A935D3E75F45}" srcId="{995E9C4B-244E-4F27-B694-C24429E7531E}" destId="{8C7C5058-C9EE-4D91-86E8-44AA0097B039}" srcOrd="1" destOrd="0" parTransId="{C84B1712-1061-43BB-B8F0-7B750E121DDE}" sibTransId="{79547D82-6A57-48B7-932B-CAC803C3A286}"/>
    <dgm:cxn modelId="{B856E875-3ABD-4C84-8DCA-9228F9390D58}" type="presOf" srcId="{C01EA8DB-7372-47DF-8C32-A1361AD9A9C0}" destId="{EC54E5BE-8983-41D8-90C5-C678CBADC92E}" srcOrd="0" destOrd="1" presId="urn:microsoft.com/office/officeart/2005/8/layout/vList2"/>
    <dgm:cxn modelId="{0765F178-6B7B-4AA2-8436-CA211745930F}" type="presOf" srcId="{8C7C5058-C9EE-4D91-86E8-44AA0097B039}" destId="{72F6AA60-7D95-4260-BE71-F7D9C5418114}" srcOrd="0" destOrd="0" presId="urn:microsoft.com/office/officeart/2005/8/layout/vList2"/>
    <dgm:cxn modelId="{73CFED81-47A8-4684-99DD-42B56BE9EC8F}" type="presOf" srcId="{D987F3C9-C170-4B95-9E79-E055E5463077}" destId="{E7428BC1-9734-46C4-9E74-3DA525C3C1CC}" srcOrd="0" destOrd="0" presId="urn:microsoft.com/office/officeart/2005/8/layout/vList2"/>
    <dgm:cxn modelId="{7462A992-E553-4E1D-B355-0129580F554F}" type="presOf" srcId="{62E2E8C1-08DE-4667-B2B6-795D48A9EAB5}" destId="{17469104-4EC7-4006-887A-683A7FF8AB82}" srcOrd="0" destOrd="0" presId="urn:microsoft.com/office/officeart/2005/8/layout/vList2"/>
    <dgm:cxn modelId="{F24EE2A2-F2B5-47CA-A10B-01066588FE3E}" srcId="{D987F3C9-C170-4B95-9E79-E055E5463077}" destId="{D5F96860-4645-45E0-B7C5-63AC82016891}" srcOrd="1" destOrd="0" parTransId="{A050A521-91A3-4709-981E-41E7B7614802}" sibTransId="{19E699AA-B908-4459-B3C6-6479A150BDE9}"/>
    <dgm:cxn modelId="{589280E3-9389-49C3-ABC6-EF51FA4AF1A9}" srcId="{D987F3C9-C170-4B95-9E79-E055E5463077}" destId="{62E2E8C1-08DE-4667-B2B6-795D48A9EAB5}" srcOrd="0" destOrd="0" parTransId="{440D4967-8B5F-411D-BAEE-4A8AC37D4547}" sibTransId="{5004C9A0-4B0A-411D-AAB8-2A2CA517CA93}"/>
    <dgm:cxn modelId="{03D413E4-14AB-4C8F-B4DC-680A398CEA55}" type="presOf" srcId="{D5F96860-4645-45E0-B7C5-63AC82016891}" destId="{17469104-4EC7-4006-887A-683A7FF8AB82}" srcOrd="0" destOrd="1" presId="urn:microsoft.com/office/officeart/2005/8/layout/vList2"/>
    <dgm:cxn modelId="{FBE749F5-303C-420F-B35D-2E4EB47DDBA0}" srcId="{8C7C5058-C9EE-4D91-86E8-44AA0097B039}" destId="{85536BFF-820C-47CE-B018-B7AE18C348B9}" srcOrd="0" destOrd="0" parTransId="{41377CCF-867B-4699-B070-B0E2FD6C5D4F}" sibTransId="{81487983-105C-477C-8205-5881E5FC3BDF}"/>
    <dgm:cxn modelId="{468CBFF7-DD29-4AA5-9BD7-A8D991B3AE14}" srcId="{8C7C5058-C9EE-4D91-86E8-44AA0097B039}" destId="{C01EA8DB-7372-47DF-8C32-A1361AD9A9C0}" srcOrd="1" destOrd="0" parTransId="{28FAC07B-D0CB-47DB-AEEB-3CDD3C088210}" sibTransId="{C67EC566-1928-4747-BE00-60ACB26D49C2}"/>
    <dgm:cxn modelId="{21A58E51-F274-4B19-A54A-696E9B497E56}" type="presParOf" srcId="{E79C6A3F-1289-4212-AEB8-5EEDAF34E802}" destId="{E7428BC1-9734-46C4-9E74-3DA525C3C1CC}" srcOrd="0" destOrd="0" presId="urn:microsoft.com/office/officeart/2005/8/layout/vList2"/>
    <dgm:cxn modelId="{52DA103D-12E2-465C-8654-7FBC5A8027BD}" type="presParOf" srcId="{E79C6A3F-1289-4212-AEB8-5EEDAF34E802}" destId="{17469104-4EC7-4006-887A-683A7FF8AB82}" srcOrd="1" destOrd="0" presId="urn:microsoft.com/office/officeart/2005/8/layout/vList2"/>
    <dgm:cxn modelId="{BFF3DB4E-8D9B-4E48-BC1F-02435CE71D52}" type="presParOf" srcId="{E79C6A3F-1289-4212-AEB8-5EEDAF34E802}" destId="{72F6AA60-7D95-4260-BE71-F7D9C5418114}" srcOrd="2" destOrd="0" presId="urn:microsoft.com/office/officeart/2005/8/layout/vList2"/>
    <dgm:cxn modelId="{725B3186-8861-4B1A-83E3-57D6C6101181}" type="presParOf" srcId="{E79C6A3F-1289-4212-AEB8-5EEDAF34E802}" destId="{EC54E5BE-8983-41D8-90C5-C678CBADC92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E4F3B80-5B9C-4AED-9946-5BFE02024A9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8538A24-5BE1-42AC-BAD7-4510F1795A35}">
      <dgm:prSet/>
      <dgm:spPr/>
      <dgm:t>
        <a:bodyPr/>
        <a:lstStyle/>
        <a:p>
          <a:r>
            <a:rPr lang="en-US" dirty="0"/>
            <a:t>DSAMH License:</a:t>
          </a:r>
        </a:p>
      </dgm:t>
    </dgm:pt>
    <dgm:pt modelId="{5B9E5F5A-3648-4141-91E0-340F63033EF9}" type="parTrans" cxnId="{666F6957-27CB-4C88-BB6D-25223466EEEC}">
      <dgm:prSet/>
      <dgm:spPr/>
      <dgm:t>
        <a:bodyPr/>
        <a:lstStyle/>
        <a:p>
          <a:endParaRPr lang="en-US"/>
        </a:p>
      </dgm:t>
    </dgm:pt>
    <dgm:pt modelId="{D79C3204-F696-49C0-B111-338DD3AD46D2}" type="sibTrans" cxnId="{666F6957-27CB-4C88-BB6D-25223466EEEC}">
      <dgm:prSet/>
      <dgm:spPr/>
      <dgm:t>
        <a:bodyPr/>
        <a:lstStyle/>
        <a:p>
          <a:endParaRPr lang="en-US"/>
        </a:p>
      </dgm:t>
    </dgm:pt>
    <dgm:pt modelId="{8F67CE38-FD63-4893-8400-62BE8E4FD936}">
      <dgm:prSet/>
      <dgm:spPr/>
      <dgm:t>
        <a:bodyPr/>
        <a:lstStyle/>
        <a:p>
          <a:r>
            <a:rPr lang="en-US" dirty="0"/>
            <a:t>Specific Residential SUD and Addiction Services: Medically Managed Inpatient Withdrawal Management ASAM Level 4 </a:t>
          </a:r>
        </a:p>
      </dgm:t>
    </dgm:pt>
    <dgm:pt modelId="{3710E31C-764A-4E95-937F-29E65CFD1F3F}" type="parTrans" cxnId="{97C34320-AAC7-4909-93F5-4A6FA7431044}">
      <dgm:prSet/>
      <dgm:spPr/>
      <dgm:t>
        <a:bodyPr/>
        <a:lstStyle/>
        <a:p>
          <a:endParaRPr lang="en-US"/>
        </a:p>
      </dgm:t>
    </dgm:pt>
    <dgm:pt modelId="{432B22D7-48F8-4A96-A47A-B0C5E262B318}" type="sibTrans" cxnId="{97C34320-AAC7-4909-93F5-4A6FA7431044}">
      <dgm:prSet/>
      <dgm:spPr/>
      <dgm:t>
        <a:bodyPr/>
        <a:lstStyle/>
        <a:p>
          <a:endParaRPr lang="en-US"/>
        </a:p>
      </dgm:t>
    </dgm:pt>
    <dgm:pt modelId="{798E4957-9041-415E-8378-6C708EEB9CD9}">
      <dgm:prSet/>
      <dgm:spPr/>
      <dgm:t>
        <a:bodyPr/>
        <a:lstStyle/>
        <a:p>
          <a:r>
            <a:rPr lang="en-US" dirty="0"/>
            <a:t>Medicaid Certification:</a:t>
          </a:r>
        </a:p>
      </dgm:t>
    </dgm:pt>
    <dgm:pt modelId="{17F4C680-623B-463A-9BD0-62D9565BB61F}" type="parTrans" cxnId="{7FC3AC6A-7A0F-4D73-A5C7-9C068F5AA91F}">
      <dgm:prSet/>
      <dgm:spPr/>
      <dgm:t>
        <a:bodyPr/>
        <a:lstStyle/>
        <a:p>
          <a:endParaRPr lang="en-US"/>
        </a:p>
      </dgm:t>
    </dgm:pt>
    <dgm:pt modelId="{04B368EF-B6F7-4695-B312-D9D2ECA1D0D8}" type="sibTrans" cxnId="{7FC3AC6A-7A0F-4D73-A5C7-9C068F5AA91F}">
      <dgm:prSet/>
      <dgm:spPr/>
      <dgm:t>
        <a:bodyPr/>
        <a:lstStyle/>
        <a:p>
          <a:endParaRPr lang="en-US"/>
        </a:p>
      </dgm:t>
    </dgm:pt>
    <dgm:pt modelId="{ABF3B8FC-AC97-4F4B-9C8E-7B8CDEEA98A1}">
      <dgm:prSet/>
      <dgm:spPr/>
      <dgm:t>
        <a:bodyPr/>
        <a:lstStyle/>
        <a:p>
          <a:r>
            <a:rPr lang="en-US" dirty="0"/>
            <a:t>Medically Managed Inpatient Withdrawal Management ASAM Level 4 </a:t>
          </a:r>
        </a:p>
      </dgm:t>
    </dgm:pt>
    <dgm:pt modelId="{B0C0CE6C-0BF3-41C0-B7AD-27037094E369}" type="parTrans" cxnId="{5F0A6830-25C9-423D-B4B0-044BAE295EED}">
      <dgm:prSet/>
      <dgm:spPr/>
      <dgm:t>
        <a:bodyPr/>
        <a:lstStyle/>
        <a:p>
          <a:endParaRPr lang="en-US"/>
        </a:p>
      </dgm:t>
    </dgm:pt>
    <dgm:pt modelId="{7858B654-28CE-4D17-B760-5255D0796C78}" type="sibTrans" cxnId="{5F0A6830-25C9-423D-B4B0-044BAE295EED}">
      <dgm:prSet/>
      <dgm:spPr/>
      <dgm:t>
        <a:bodyPr/>
        <a:lstStyle/>
        <a:p>
          <a:endParaRPr lang="en-US"/>
        </a:p>
      </dgm:t>
    </dgm:pt>
    <dgm:pt modelId="{B81248CC-E059-4541-9A99-533CD2362877}" type="pres">
      <dgm:prSet presAssocID="{1E4F3B80-5B9C-4AED-9946-5BFE02024A96}" presName="linear" presStyleCnt="0">
        <dgm:presLayoutVars>
          <dgm:animLvl val="lvl"/>
          <dgm:resizeHandles val="exact"/>
        </dgm:presLayoutVars>
      </dgm:prSet>
      <dgm:spPr/>
    </dgm:pt>
    <dgm:pt modelId="{64FCFD83-A51F-4201-9D64-132D6EEF4FBD}" type="pres">
      <dgm:prSet presAssocID="{88538A24-5BE1-42AC-BAD7-4510F1795A35}" presName="parentText" presStyleLbl="node1" presStyleIdx="0" presStyleCnt="2">
        <dgm:presLayoutVars>
          <dgm:chMax val="0"/>
          <dgm:bulletEnabled val="1"/>
        </dgm:presLayoutVars>
      </dgm:prSet>
      <dgm:spPr/>
    </dgm:pt>
    <dgm:pt modelId="{1227379F-2970-450E-B243-373D9D82CFD3}" type="pres">
      <dgm:prSet presAssocID="{88538A24-5BE1-42AC-BAD7-4510F1795A35}" presName="childText" presStyleLbl="revTx" presStyleIdx="0" presStyleCnt="2">
        <dgm:presLayoutVars>
          <dgm:bulletEnabled val="1"/>
        </dgm:presLayoutVars>
      </dgm:prSet>
      <dgm:spPr/>
    </dgm:pt>
    <dgm:pt modelId="{B9D5DDD0-A98B-4EDF-848E-88466D588936}" type="pres">
      <dgm:prSet presAssocID="{798E4957-9041-415E-8378-6C708EEB9CD9}" presName="parentText" presStyleLbl="node1" presStyleIdx="1" presStyleCnt="2">
        <dgm:presLayoutVars>
          <dgm:chMax val="0"/>
          <dgm:bulletEnabled val="1"/>
        </dgm:presLayoutVars>
      </dgm:prSet>
      <dgm:spPr/>
    </dgm:pt>
    <dgm:pt modelId="{3F98FCD5-3D6D-47A0-908A-372A9A829747}" type="pres">
      <dgm:prSet presAssocID="{798E4957-9041-415E-8378-6C708EEB9CD9}" presName="childText" presStyleLbl="revTx" presStyleIdx="1" presStyleCnt="2">
        <dgm:presLayoutVars>
          <dgm:bulletEnabled val="1"/>
        </dgm:presLayoutVars>
      </dgm:prSet>
      <dgm:spPr/>
    </dgm:pt>
  </dgm:ptLst>
  <dgm:cxnLst>
    <dgm:cxn modelId="{82976E01-F87A-485D-94DF-081BBF2A8EB1}" type="presOf" srcId="{8F67CE38-FD63-4893-8400-62BE8E4FD936}" destId="{1227379F-2970-450E-B243-373D9D82CFD3}" srcOrd="0" destOrd="0" presId="urn:microsoft.com/office/officeart/2005/8/layout/vList2"/>
    <dgm:cxn modelId="{201D4906-9634-45D5-8E4F-AA1071325D16}" type="presOf" srcId="{ABF3B8FC-AC97-4F4B-9C8E-7B8CDEEA98A1}" destId="{3F98FCD5-3D6D-47A0-908A-372A9A829747}" srcOrd="0" destOrd="0" presId="urn:microsoft.com/office/officeart/2005/8/layout/vList2"/>
    <dgm:cxn modelId="{6D4D3D15-77C5-4E58-9CAE-688BB5B0CFFE}" type="presOf" srcId="{1E4F3B80-5B9C-4AED-9946-5BFE02024A96}" destId="{B81248CC-E059-4541-9A99-533CD2362877}" srcOrd="0" destOrd="0" presId="urn:microsoft.com/office/officeart/2005/8/layout/vList2"/>
    <dgm:cxn modelId="{97C34320-AAC7-4909-93F5-4A6FA7431044}" srcId="{88538A24-5BE1-42AC-BAD7-4510F1795A35}" destId="{8F67CE38-FD63-4893-8400-62BE8E4FD936}" srcOrd="0" destOrd="0" parTransId="{3710E31C-764A-4E95-937F-29E65CFD1F3F}" sibTransId="{432B22D7-48F8-4A96-A47A-B0C5E262B318}"/>
    <dgm:cxn modelId="{5F0A6830-25C9-423D-B4B0-044BAE295EED}" srcId="{798E4957-9041-415E-8378-6C708EEB9CD9}" destId="{ABF3B8FC-AC97-4F4B-9C8E-7B8CDEEA98A1}" srcOrd="0" destOrd="0" parTransId="{B0C0CE6C-0BF3-41C0-B7AD-27037094E369}" sibTransId="{7858B654-28CE-4D17-B760-5255D0796C78}"/>
    <dgm:cxn modelId="{13284737-1E5E-47CE-9A44-238621C7DE8C}" type="presOf" srcId="{798E4957-9041-415E-8378-6C708EEB9CD9}" destId="{B9D5DDD0-A98B-4EDF-848E-88466D588936}" srcOrd="0" destOrd="0" presId="urn:microsoft.com/office/officeart/2005/8/layout/vList2"/>
    <dgm:cxn modelId="{7FC3AC6A-7A0F-4D73-A5C7-9C068F5AA91F}" srcId="{1E4F3B80-5B9C-4AED-9946-5BFE02024A96}" destId="{798E4957-9041-415E-8378-6C708EEB9CD9}" srcOrd="1" destOrd="0" parTransId="{17F4C680-623B-463A-9BD0-62D9565BB61F}" sibTransId="{04B368EF-B6F7-4695-B312-D9D2ECA1D0D8}"/>
    <dgm:cxn modelId="{666F6957-27CB-4C88-BB6D-25223466EEEC}" srcId="{1E4F3B80-5B9C-4AED-9946-5BFE02024A96}" destId="{88538A24-5BE1-42AC-BAD7-4510F1795A35}" srcOrd="0" destOrd="0" parTransId="{5B9E5F5A-3648-4141-91E0-340F63033EF9}" sibTransId="{D79C3204-F696-49C0-B111-338DD3AD46D2}"/>
    <dgm:cxn modelId="{D12568ED-8249-4C2B-A039-228AC979607A}" type="presOf" srcId="{88538A24-5BE1-42AC-BAD7-4510F1795A35}" destId="{64FCFD83-A51F-4201-9D64-132D6EEF4FBD}" srcOrd="0" destOrd="0" presId="urn:microsoft.com/office/officeart/2005/8/layout/vList2"/>
    <dgm:cxn modelId="{E690E0A0-5CB6-4E46-AA2C-68A96042AB1A}" type="presParOf" srcId="{B81248CC-E059-4541-9A99-533CD2362877}" destId="{64FCFD83-A51F-4201-9D64-132D6EEF4FBD}" srcOrd="0" destOrd="0" presId="urn:microsoft.com/office/officeart/2005/8/layout/vList2"/>
    <dgm:cxn modelId="{22E8DF80-4F55-4CCE-8167-DD51FDF0B11B}" type="presParOf" srcId="{B81248CC-E059-4541-9A99-533CD2362877}" destId="{1227379F-2970-450E-B243-373D9D82CFD3}" srcOrd="1" destOrd="0" presId="urn:microsoft.com/office/officeart/2005/8/layout/vList2"/>
    <dgm:cxn modelId="{97267CF2-00B5-48B9-ABD9-DA206D031D0F}" type="presParOf" srcId="{B81248CC-E059-4541-9A99-533CD2362877}" destId="{B9D5DDD0-A98B-4EDF-848E-88466D588936}" srcOrd="2" destOrd="0" presId="urn:microsoft.com/office/officeart/2005/8/layout/vList2"/>
    <dgm:cxn modelId="{4D85ED6E-FCF4-4989-B552-2DB98C02CFD5}" type="presParOf" srcId="{B81248CC-E059-4541-9A99-533CD2362877}" destId="{3F98FCD5-3D6D-47A0-908A-372A9A82974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5614735-2E6A-49AB-AC89-24474425D8D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DD9BA74-F95C-4D4E-B593-8AA92467220A}">
      <dgm:prSet/>
      <dgm:spPr/>
      <dgm:t>
        <a:bodyPr/>
        <a:lstStyle/>
        <a:p>
          <a:r>
            <a:rPr lang="en-US" dirty="0"/>
            <a:t>ICM  - Intensive Case Management</a:t>
          </a:r>
        </a:p>
      </dgm:t>
    </dgm:pt>
    <dgm:pt modelId="{63CCEAD6-4FAA-472F-AEF4-500F4FE2252E}" type="parTrans" cxnId="{65A7CEB8-8B2A-4D02-8514-E0DB86759D0B}">
      <dgm:prSet/>
      <dgm:spPr/>
      <dgm:t>
        <a:bodyPr/>
        <a:lstStyle/>
        <a:p>
          <a:endParaRPr lang="en-US"/>
        </a:p>
      </dgm:t>
    </dgm:pt>
    <dgm:pt modelId="{FD634A26-9CE6-47A6-B42D-055E26CC8CCB}" type="sibTrans" cxnId="{65A7CEB8-8B2A-4D02-8514-E0DB86759D0B}">
      <dgm:prSet/>
      <dgm:spPr/>
      <dgm:t>
        <a:bodyPr/>
        <a:lstStyle/>
        <a:p>
          <a:endParaRPr lang="en-US"/>
        </a:p>
      </dgm:t>
    </dgm:pt>
    <dgm:pt modelId="{8D41CA56-7DAE-401D-86D6-DDFEDAA7FF87}">
      <dgm:prSet/>
      <dgm:spPr/>
      <dgm:t>
        <a:bodyPr/>
        <a:lstStyle/>
        <a:p>
          <a:r>
            <a:rPr lang="en-US" dirty="0"/>
            <a:t>SPMI population with which significant impairments requiring enhanced services that include medication management, case management, peer support, and employment support. </a:t>
          </a:r>
        </a:p>
      </dgm:t>
    </dgm:pt>
    <dgm:pt modelId="{8C456E9B-A8CA-4108-811B-73AAB7F0E629}" type="parTrans" cxnId="{8D87CC7F-FDEB-4294-B48B-361B9606299D}">
      <dgm:prSet/>
      <dgm:spPr/>
      <dgm:t>
        <a:bodyPr/>
        <a:lstStyle/>
        <a:p>
          <a:endParaRPr lang="en-US"/>
        </a:p>
      </dgm:t>
    </dgm:pt>
    <dgm:pt modelId="{BCC09FF2-0173-4D15-A5B5-D2201C56A684}" type="sibTrans" cxnId="{8D87CC7F-FDEB-4294-B48B-361B9606299D}">
      <dgm:prSet/>
      <dgm:spPr/>
      <dgm:t>
        <a:bodyPr/>
        <a:lstStyle/>
        <a:p>
          <a:endParaRPr lang="en-US"/>
        </a:p>
      </dgm:t>
    </dgm:pt>
    <dgm:pt modelId="{83649161-43B4-4A6E-9084-1DAE900BBB72}">
      <dgm:prSet/>
      <dgm:spPr/>
      <dgm:t>
        <a:bodyPr/>
        <a:lstStyle/>
        <a:p>
          <a:r>
            <a:rPr lang="en-US" dirty="0"/>
            <a:t>Staff to client Ratio 1:20.</a:t>
          </a:r>
        </a:p>
      </dgm:t>
    </dgm:pt>
    <dgm:pt modelId="{7DD5751D-CD41-4E50-9898-0FFFB8C8F59F}" type="parTrans" cxnId="{893C5B49-63D2-42AB-BC11-5A7A580AC304}">
      <dgm:prSet/>
      <dgm:spPr/>
      <dgm:t>
        <a:bodyPr/>
        <a:lstStyle/>
        <a:p>
          <a:endParaRPr lang="en-US"/>
        </a:p>
      </dgm:t>
    </dgm:pt>
    <dgm:pt modelId="{D1D9EA41-BD02-410E-A41A-419922A26DF1}" type="sibTrans" cxnId="{893C5B49-63D2-42AB-BC11-5A7A580AC304}">
      <dgm:prSet/>
      <dgm:spPr/>
      <dgm:t>
        <a:bodyPr/>
        <a:lstStyle/>
        <a:p>
          <a:endParaRPr lang="en-US"/>
        </a:p>
      </dgm:t>
    </dgm:pt>
    <dgm:pt modelId="{CB647E55-DC63-4C8B-8D12-6FA6D27DDAE6}" type="pres">
      <dgm:prSet presAssocID="{B5614735-2E6A-49AB-AC89-24474425D8D9}" presName="linear" presStyleCnt="0">
        <dgm:presLayoutVars>
          <dgm:animLvl val="lvl"/>
          <dgm:resizeHandles val="exact"/>
        </dgm:presLayoutVars>
      </dgm:prSet>
      <dgm:spPr/>
    </dgm:pt>
    <dgm:pt modelId="{73299836-C897-472E-A88E-54FC7DDD7782}" type="pres">
      <dgm:prSet presAssocID="{EDD9BA74-F95C-4D4E-B593-8AA92467220A}" presName="parentText" presStyleLbl="node1" presStyleIdx="0" presStyleCnt="1">
        <dgm:presLayoutVars>
          <dgm:chMax val="0"/>
          <dgm:bulletEnabled val="1"/>
        </dgm:presLayoutVars>
      </dgm:prSet>
      <dgm:spPr/>
    </dgm:pt>
    <dgm:pt modelId="{6C64962E-E1A1-40E9-A989-026F5BA1ACB7}" type="pres">
      <dgm:prSet presAssocID="{EDD9BA74-F95C-4D4E-B593-8AA92467220A}" presName="childText" presStyleLbl="revTx" presStyleIdx="0" presStyleCnt="1">
        <dgm:presLayoutVars>
          <dgm:bulletEnabled val="1"/>
        </dgm:presLayoutVars>
      </dgm:prSet>
      <dgm:spPr/>
    </dgm:pt>
  </dgm:ptLst>
  <dgm:cxnLst>
    <dgm:cxn modelId="{06A07539-11B8-4949-AF8E-76566D921857}" type="presOf" srcId="{B5614735-2E6A-49AB-AC89-24474425D8D9}" destId="{CB647E55-DC63-4C8B-8D12-6FA6D27DDAE6}" srcOrd="0" destOrd="0" presId="urn:microsoft.com/office/officeart/2005/8/layout/vList2"/>
    <dgm:cxn modelId="{A016FA5D-0A79-46B6-9400-EE9F87092098}" type="presOf" srcId="{8D41CA56-7DAE-401D-86D6-DDFEDAA7FF87}" destId="{6C64962E-E1A1-40E9-A989-026F5BA1ACB7}" srcOrd="0" destOrd="0" presId="urn:microsoft.com/office/officeart/2005/8/layout/vList2"/>
    <dgm:cxn modelId="{E3B71D5E-465D-4266-BBF2-A7D15DD7EA79}" type="presOf" srcId="{83649161-43B4-4A6E-9084-1DAE900BBB72}" destId="{6C64962E-E1A1-40E9-A989-026F5BA1ACB7}" srcOrd="0" destOrd="1" presId="urn:microsoft.com/office/officeart/2005/8/layout/vList2"/>
    <dgm:cxn modelId="{EDA4D360-098F-4316-A315-1F466C461871}" type="presOf" srcId="{EDD9BA74-F95C-4D4E-B593-8AA92467220A}" destId="{73299836-C897-472E-A88E-54FC7DDD7782}" srcOrd="0" destOrd="0" presId="urn:microsoft.com/office/officeart/2005/8/layout/vList2"/>
    <dgm:cxn modelId="{893C5B49-63D2-42AB-BC11-5A7A580AC304}" srcId="{EDD9BA74-F95C-4D4E-B593-8AA92467220A}" destId="{83649161-43B4-4A6E-9084-1DAE900BBB72}" srcOrd="1" destOrd="0" parTransId="{7DD5751D-CD41-4E50-9898-0FFFB8C8F59F}" sibTransId="{D1D9EA41-BD02-410E-A41A-419922A26DF1}"/>
    <dgm:cxn modelId="{8D87CC7F-FDEB-4294-B48B-361B9606299D}" srcId="{EDD9BA74-F95C-4D4E-B593-8AA92467220A}" destId="{8D41CA56-7DAE-401D-86D6-DDFEDAA7FF87}" srcOrd="0" destOrd="0" parTransId="{8C456E9B-A8CA-4108-811B-73AAB7F0E629}" sibTransId="{BCC09FF2-0173-4D15-A5B5-D2201C56A684}"/>
    <dgm:cxn modelId="{65A7CEB8-8B2A-4D02-8514-E0DB86759D0B}" srcId="{B5614735-2E6A-49AB-AC89-24474425D8D9}" destId="{EDD9BA74-F95C-4D4E-B593-8AA92467220A}" srcOrd="0" destOrd="0" parTransId="{63CCEAD6-4FAA-472F-AEF4-500F4FE2252E}" sibTransId="{FD634A26-9CE6-47A6-B42D-055E26CC8CCB}"/>
    <dgm:cxn modelId="{A9438A10-AAAB-46C2-9FC7-BC22CE53543A}" type="presParOf" srcId="{CB647E55-DC63-4C8B-8D12-6FA6D27DDAE6}" destId="{73299836-C897-472E-A88E-54FC7DDD7782}" srcOrd="0" destOrd="0" presId="urn:microsoft.com/office/officeart/2005/8/layout/vList2"/>
    <dgm:cxn modelId="{3828ACA5-F99A-4249-BE1C-86B849A5E1E2}" type="presParOf" srcId="{CB647E55-DC63-4C8B-8D12-6FA6D27DDAE6}" destId="{6C64962E-E1A1-40E9-A989-026F5BA1ACB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5614735-2E6A-49AB-AC89-24474425D8D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DD9BA74-F95C-4D4E-B593-8AA92467220A}">
      <dgm:prSet/>
      <dgm:spPr/>
      <dgm:t>
        <a:bodyPr/>
        <a:lstStyle/>
        <a:p>
          <a:r>
            <a:rPr lang="en-US" dirty="0"/>
            <a:t>ACT – Assertive Community Treatment</a:t>
          </a:r>
        </a:p>
      </dgm:t>
    </dgm:pt>
    <dgm:pt modelId="{63CCEAD6-4FAA-472F-AEF4-500F4FE2252E}" type="parTrans" cxnId="{65A7CEB8-8B2A-4D02-8514-E0DB86759D0B}">
      <dgm:prSet/>
      <dgm:spPr/>
      <dgm:t>
        <a:bodyPr/>
        <a:lstStyle/>
        <a:p>
          <a:endParaRPr lang="en-US"/>
        </a:p>
      </dgm:t>
    </dgm:pt>
    <dgm:pt modelId="{FD634A26-9CE6-47A6-B42D-055E26CC8CCB}" type="sibTrans" cxnId="{65A7CEB8-8B2A-4D02-8514-E0DB86759D0B}">
      <dgm:prSet/>
      <dgm:spPr/>
      <dgm:t>
        <a:bodyPr/>
        <a:lstStyle/>
        <a:p>
          <a:endParaRPr lang="en-US"/>
        </a:p>
      </dgm:t>
    </dgm:pt>
    <dgm:pt modelId="{8D41CA56-7DAE-401D-86D6-DDFEDAA7FF87}">
      <dgm:prSet/>
      <dgm:spPr/>
      <dgm:t>
        <a:bodyPr/>
        <a:lstStyle/>
        <a:p>
          <a:r>
            <a:rPr lang="en-US" dirty="0"/>
            <a:t>Serve people who have a SPMI, which seriously impairs their functioning and tenure in the community. The ACT staff members work collaboratively with an individual and their family along with natural supports in the community.</a:t>
          </a:r>
        </a:p>
      </dgm:t>
    </dgm:pt>
    <dgm:pt modelId="{8C456E9B-A8CA-4108-811B-73AAB7F0E629}" type="parTrans" cxnId="{8D87CC7F-FDEB-4294-B48B-361B9606299D}">
      <dgm:prSet/>
      <dgm:spPr/>
      <dgm:t>
        <a:bodyPr/>
        <a:lstStyle/>
        <a:p>
          <a:endParaRPr lang="en-US"/>
        </a:p>
      </dgm:t>
    </dgm:pt>
    <dgm:pt modelId="{BCC09FF2-0173-4D15-A5B5-D2201C56A684}" type="sibTrans" cxnId="{8D87CC7F-FDEB-4294-B48B-361B9606299D}">
      <dgm:prSet/>
      <dgm:spPr/>
      <dgm:t>
        <a:bodyPr/>
        <a:lstStyle/>
        <a:p>
          <a:endParaRPr lang="en-US"/>
        </a:p>
      </dgm:t>
    </dgm:pt>
    <dgm:pt modelId="{572FFA7D-19FC-46CF-9A38-D0E23C24D62C}">
      <dgm:prSet/>
      <dgm:spPr/>
      <dgm:t>
        <a:bodyPr/>
        <a:lstStyle/>
        <a:p>
          <a:r>
            <a:rPr lang="en-US" dirty="0"/>
            <a:t>Services provided include medication management, case management, peer support, employment support, and counseling.</a:t>
          </a:r>
        </a:p>
      </dgm:t>
    </dgm:pt>
    <dgm:pt modelId="{3F1E5D82-3F25-48EF-A896-98A5FB3AEB35}" type="parTrans" cxnId="{C21B1F63-7601-4D2F-B5C7-2FFAA8FC5A39}">
      <dgm:prSet/>
      <dgm:spPr/>
      <dgm:t>
        <a:bodyPr/>
        <a:lstStyle/>
        <a:p>
          <a:endParaRPr lang="en-US"/>
        </a:p>
      </dgm:t>
    </dgm:pt>
    <dgm:pt modelId="{14948735-D879-43FE-8AD6-5FCC0E85BBD1}" type="sibTrans" cxnId="{C21B1F63-7601-4D2F-B5C7-2FFAA8FC5A39}">
      <dgm:prSet/>
      <dgm:spPr/>
      <dgm:t>
        <a:bodyPr/>
        <a:lstStyle/>
        <a:p>
          <a:endParaRPr lang="en-US"/>
        </a:p>
      </dgm:t>
    </dgm:pt>
    <dgm:pt modelId="{039BF187-044C-4AD5-9C2D-78C27FBBC911}">
      <dgm:prSet/>
      <dgm:spPr/>
      <dgm:t>
        <a:bodyPr/>
        <a:lstStyle/>
        <a:p>
          <a:r>
            <a:rPr lang="en-US" dirty="0"/>
            <a:t>Staff to client Ratio 1:10.</a:t>
          </a:r>
        </a:p>
      </dgm:t>
    </dgm:pt>
    <dgm:pt modelId="{F906D2B0-F87C-48B1-A64E-19CD81A07E86}" type="parTrans" cxnId="{7206BA7A-D5F2-4565-ABF6-29483E708C6A}">
      <dgm:prSet/>
      <dgm:spPr/>
    </dgm:pt>
    <dgm:pt modelId="{97AF159D-945B-44EB-AE4A-52BC9279BEF9}" type="sibTrans" cxnId="{7206BA7A-D5F2-4565-ABF6-29483E708C6A}">
      <dgm:prSet/>
      <dgm:spPr/>
    </dgm:pt>
    <dgm:pt modelId="{CB647E55-DC63-4C8B-8D12-6FA6D27DDAE6}" type="pres">
      <dgm:prSet presAssocID="{B5614735-2E6A-49AB-AC89-24474425D8D9}" presName="linear" presStyleCnt="0">
        <dgm:presLayoutVars>
          <dgm:animLvl val="lvl"/>
          <dgm:resizeHandles val="exact"/>
        </dgm:presLayoutVars>
      </dgm:prSet>
      <dgm:spPr/>
    </dgm:pt>
    <dgm:pt modelId="{73299836-C897-472E-A88E-54FC7DDD7782}" type="pres">
      <dgm:prSet presAssocID="{EDD9BA74-F95C-4D4E-B593-8AA92467220A}" presName="parentText" presStyleLbl="node1" presStyleIdx="0" presStyleCnt="1">
        <dgm:presLayoutVars>
          <dgm:chMax val="0"/>
          <dgm:bulletEnabled val="1"/>
        </dgm:presLayoutVars>
      </dgm:prSet>
      <dgm:spPr/>
    </dgm:pt>
    <dgm:pt modelId="{6C64962E-E1A1-40E9-A989-026F5BA1ACB7}" type="pres">
      <dgm:prSet presAssocID="{EDD9BA74-F95C-4D4E-B593-8AA92467220A}" presName="childText" presStyleLbl="revTx" presStyleIdx="0" presStyleCnt="1">
        <dgm:presLayoutVars>
          <dgm:bulletEnabled val="1"/>
        </dgm:presLayoutVars>
      </dgm:prSet>
      <dgm:spPr/>
    </dgm:pt>
  </dgm:ptLst>
  <dgm:cxnLst>
    <dgm:cxn modelId="{61C3D614-B61E-4C8D-912B-D5E0E8E4A0B3}" type="presOf" srcId="{039BF187-044C-4AD5-9C2D-78C27FBBC911}" destId="{6C64962E-E1A1-40E9-A989-026F5BA1ACB7}" srcOrd="0" destOrd="2" presId="urn:microsoft.com/office/officeart/2005/8/layout/vList2"/>
    <dgm:cxn modelId="{06A07539-11B8-4949-AF8E-76566D921857}" type="presOf" srcId="{B5614735-2E6A-49AB-AC89-24474425D8D9}" destId="{CB647E55-DC63-4C8B-8D12-6FA6D27DDAE6}" srcOrd="0" destOrd="0" presId="urn:microsoft.com/office/officeart/2005/8/layout/vList2"/>
    <dgm:cxn modelId="{A016FA5D-0A79-46B6-9400-EE9F87092098}" type="presOf" srcId="{8D41CA56-7DAE-401D-86D6-DDFEDAA7FF87}" destId="{6C64962E-E1A1-40E9-A989-026F5BA1ACB7}" srcOrd="0" destOrd="0" presId="urn:microsoft.com/office/officeart/2005/8/layout/vList2"/>
    <dgm:cxn modelId="{EDA4D360-098F-4316-A315-1F466C461871}" type="presOf" srcId="{EDD9BA74-F95C-4D4E-B593-8AA92467220A}" destId="{73299836-C897-472E-A88E-54FC7DDD7782}" srcOrd="0" destOrd="0" presId="urn:microsoft.com/office/officeart/2005/8/layout/vList2"/>
    <dgm:cxn modelId="{C21B1F63-7601-4D2F-B5C7-2FFAA8FC5A39}" srcId="{EDD9BA74-F95C-4D4E-B593-8AA92467220A}" destId="{572FFA7D-19FC-46CF-9A38-D0E23C24D62C}" srcOrd="1" destOrd="0" parTransId="{3F1E5D82-3F25-48EF-A896-98A5FB3AEB35}" sibTransId="{14948735-D879-43FE-8AD6-5FCC0E85BBD1}"/>
    <dgm:cxn modelId="{7206BA7A-D5F2-4565-ABF6-29483E708C6A}" srcId="{EDD9BA74-F95C-4D4E-B593-8AA92467220A}" destId="{039BF187-044C-4AD5-9C2D-78C27FBBC911}" srcOrd="2" destOrd="0" parTransId="{F906D2B0-F87C-48B1-A64E-19CD81A07E86}" sibTransId="{97AF159D-945B-44EB-AE4A-52BC9279BEF9}"/>
    <dgm:cxn modelId="{8D87CC7F-FDEB-4294-B48B-361B9606299D}" srcId="{EDD9BA74-F95C-4D4E-B593-8AA92467220A}" destId="{8D41CA56-7DAE-401D-86D6-DDFEDAA7FF87}" srcOrd="0" destOrd="0" parTransId="{8C456E9B-A8CA-4108-811B-73AAB7F0E629}" sibTransId="{BCC09FF2-0173-4D15-A5B5-D2201C56A684}"/>
    <dgm:cxn modelId="{A0E0FD96-202F-47EC-905E-D89F71B87489}" type="presOf" srcId="{572FFA7D-19FC-46CF-9A38-D0E23C24D62C}" destId="{6C64962E-E1A1-40E9-A989-026F5BA1ACB7}" srcOrd="0" destOrd="1" presId="urn:microsoft.com/office/officeart/2005/8/layout/vList2"/>
    <dgm:cxn modelId="{65A7CEB8-8B2A-4D02-8514-E0DB86759D0B}" srcId="{B5614735-2E6A-49AB-AC89-24474425D8D9}" destId="{EDD9BA74-F95C-4D4E-B593-8AA92467220A}" srcOrd="0" destOrd="0" parTransId="{63CCEAD6-4FAA-472F-AEF4-500F4FE2252E}" sibTransId="{FD634A26-9CE6-47A6-B42D-055E26CC8CCB}"/>
    <dgm:cxn modelId="{A9438A10-AAAB-46C2-9FC7-BC22CE53543A}" type="presParOf" srcId="{CB647E55-DC63-4C8B-8D12-6FA6D27DDAE6}" destId="{73299836-C897-472E-A88E-54FC7DDD7782}" srcOrd="0" destOrd="0" presId="urn:microsoft.com/office/officeart/2005/8/layout/vList2"/>
    <dgm:cxn modelId="{3828ACA5-F99A-4249-BE1C-86B849A5E1E2}" type="presParOf" srcId="{CB647E55-DC63-4C8B-8D12-6FA6D27DDAE6}" destId="{6C64962E-E1A1-40E9-A989-026F5BA1ACB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285C314-D5FE-4369-9C24-1F53B7FCFB1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A1A1C8B-5CB0-4585-95FF-621377A31B40}">
      <dgm:prSet/>
      <dgm:spPr/>
      <dgm:t>
        <a:bodyPr/>
        <a:lstStyle/>
        <a:p>
          <a:r>
            <a:rPr lang="en-US" dirty="0"/>
            <a:t>Group Home</a:t>
          </a:r>
        </a:p>
      </dgm:t>
    </dgm:pt>
    <dgm:pt modelId="{817E724D-275D-41BC-8F3E-F35E7EC97CC3}" type="parTrans" cxnId="{4540189B-9BAE-4C00-939B-4B8766858597}">
      <dgm:prSet/>
      <dgm:spPr/>
      <dgm:t>
        <a:bodyPr/>
        <a:lstStyle/>
        <a:p>
          <a:endParaRPr lang="en-US"/>
        </a:p>
      </dgm:t>
    </dgm:pt>
    <dgm:pt modelId="{FD675180-5D93-450A-B411-B9BAFF06C10E}" type="sibTrans" cxnId="{4540189B-9BAE-4C00-939B-4B8766858597}">
      <dgm:prSet/>
      <dgm:spPr/>
      <dgm:t>
        <a:bodyPr/>
        <a:lstStyle/>
        <a:p>
          <a:endParaRPr lang="en-US"/>
        </a:p>
      </dgm:t>
    </dgm:pt>
    <dgm:pt modelId="{7E37AABB-5069-4DD0-9A28-B6E0DACB4E2C}">
      <dgm:prSet/>
      <dgm:spPr/>
      <dgm:t>
        <a:bodyPr/>
        <a:lstStyle/>
        <a:p>
          <a:r>
            <a:rPr lang="en-US" dirty="0"/>
            <a:t>Residences that provide 24/7 care to individuals with a SPMI and have at least two activities of daily living (ADL) deficiencies. </a:t>
          </a:r>
        </a:p>
      </dgm:t>
    </dgm:pt>
    <dgm:pt modelId="{1266261E-BD7D-405F-9429-B58E1137F04C}" type="parTrans" cxnId="{32047383-45CE-4D8B-A715-9ED8F74BD1EA}">
      <dgm:prSet/>
      <dgm:spPr/>
      <dgm:t>
        <a:bodyPr/>
        <a:lstStyle/>
        <a:p>
          <a:endParaRPr lang="en-US"/>
        </a:p>
      </dgm:t>
    </dgm:pt>
    <dgm:pt modelId="{709ADC56-0817-454F-8316-1374966D430A}" type="sibTrans" cxnId="{32047383-45CE-4D8B-A715-9ED8F74BD1EA}">
      <dgm:prSet/>
      <dgm:spPr/>
      <dgm:t>
        <a:bodyPr/>
        <a:lstStyle/>
        <a:p>
          <a:endParaRPr lang="en-US"/>
        </a:p>
      </dgm:t>
    </dgm:pt>
    <dgm:pt modelId="{843F541C-AA17-4D71-B37F-8416653D7A24}">
      <dgm:prSet/>
      <dgm:spPr/>
      <dgm:t>
        <a:bodyPr/>
        <a:lstStyle/>
        <a:p>
          <a:r>
            <a:rPr lang="en-US" dirty="0"/>
            <a:t>Services provided include medication management, care management, ADL support, transportation to medical appointments, and engagement in social activities.</a:t>
          </a:r>
        </a:p>
      </dgm:t>
    </dgm:pt>
    <dgm:pt modelId="{DE8747DC-6378-4CC1-A861-3E284F3F0A67}" type="parTrans" cxnId="{28ACF9AC-F2D2-4C5C-97D5-5E215A2A9589}">
      <dgm:prSet/>
      <dgm:spPr/>
      <dgm:t>
        <a:bodyPr/>
        <a:lstStyle/>
        <a:p>
          <a:endParaRPr lang="en-US"/>
        </a:p>
      </dgm:t>
    </dgm:pt>
    <dgm:pt modelId="{FD645B80-0E51-4E24-8B62-66F95397EEEC}" type="sibTrans" cxnId="{28ACF9AC-F2D2-4C5C-97D5-5E215A2A9589}">
      <dgm:prSet/>
      <dgm:spPr/>
      <dgm:t>
        <a:bodyPr/>
        <a:lstStyle/>
        <a:p>
          <a:endParaRPr lang="en-US"/>
        </a:p>
      </dgm:t>
    </dgm:pt>
    <dgm:pt modelId="{B56E21BF-2467-4E55-8B92-D2C054C0CE52}">
      <dgm:prSet/>
      <dgm:spPr/>
      <dgm:t>
        <a:bodyPr/>
        <a:lstStyle/>
        <a:p>
          <a:r>
            <a:rPr lang="en-US" dirty="0"/>
            <a:t>Licensed by DHCQ</a:t>
          </a:r>
        </a:p>
      </dgm:t>
    </dgm:pt>
    <dgm:pt modelId="{770E8E49-59B4-412B-9222-6EF220442AEC}" type="parTrans" cxnId="{656C18F6-1D17-4B9C-9AB5-76E7FA0B1780}">
      <dgm:prSet/>
      <dgm:spPr/>
      <dgm:t>
        <a:bodyPr/>
        <a:lstStyle/>
        <a:p>
          <a:endParaRPr lang="en-US"/>
        </a:p>
      </dgm:t>
    </dgm:pt>
    <dgm:pt modelId="{8E18B81A-AFB9-444C-B7DA-6A85895EF8D1}" type="sibTrans" cxnId="{656C18F6-1D17-4B9C-9AB5-76E7FA0B1780}">
      <dgm:prSet/>
      <dgm:spPr/>
      <dgm:t>
        <a:bodyPr/>
        <a:lstStyle/>
        <a:p>
          <a:endParaRPr lang="en-US"/>
        </a:p>
      </dgm:t>
    </dgm:pt>
    <dgm:pt modelId="{8A82BE1B-DAB5-4BB3-A94D-17D2BF6A5AD8}" type="pres">
      <dgm:prSet presAssocID="{5285C314-D5FE-4369-9C24-1F53B7FCFB16}" presName="linear" presStyleCnt="0">
        <dgm:presLayoutVars>
          <dgm:animLvl val="lvl"/>
          <dgm:resizeHandles val="exact"/>
        </dgm:presLayoutVars>
      </dgm:prSet>
      <dgm:spPr/>
    </dgm:pt>
    <dgm:pt modelId="{C8475FE6-D3CC-4B18-92CC-975407B101A7}" type="pres">
      <dgm:prSet presAssocID="{AA1A1C8B-5CB0-4585-95FF-621377A31B40}" presName="parentText" presStyleLbl="node1" presStyleIdx="0" presStyleCnt="1">
        <dgm:presLayoutVars>
          <dgm:chMax val="0"/>
          <dgm:bulletEnabled val="1"/>
        </dgm:presLayoutVars>
      </dgm:prSet>
      <dgm:spPr/>
    </dgm:pt>
    <dgm:pt modelId="{D53ACC4B-E5CA-4DEE-B563-BF4C22FCDEFF}" type="pres">
      <dgm:prSet presAssocID="{AA1A1C8B-5CB0-4585-95FF-621377A31B40}" presName="childText" presStyleLbl="revTx" presStyleIdx="0" presStyleCnt="1">
        <dgm:presLayoutVars>
          <dgm:bulletEnabled val="1"/>
        </dgm:presLayoutVars>
      </dgm:prSet>
      <dgm:spPr/>
    </dgm:pt>
  </dgm:ptLst>
  <dgm:cxnLst>
    <dgm:cxn modelId="{118D0D1A-2F0C-4D14-9934-BA75DC308F1C}" type="presOf" srcId="{5285C314-D5FE-4369-9C24-1F53B7FCFB16}" destId="{8A82BE1B-DAB5-4BB3-A94D-17D2BF6A5AD8}" srcOrd="0" destOrd="0" presId="urn:microsoft.com/office/officeart/2005/8/layout/vList2"/>
    <dgm:cxn modelId="{0E029230-885A-4334-AA54-699FF70987D0}" type="presOf" srcId="{B56E21BF-2467-4E55-8B92-D2C054C0CE52}" destId="{D53ACC4B-E5CA-4DEE-B563-BF4C22FCDEFF}" srcOrd="0" destOrd="2" presId="urn:microsoft.com/office/officeart/2005/8/layout/vList2"/>
    <dgm:cxn modelId="{68CA535C-1B91-40B2-B7DF-BADA1D965C64}" type="presOf" srcId="{AA1A1C8B-5CB0-4585-95FF-621377A31B40}" destId="{C8475FE6-D3CC-4B18-92CC-975407B101A7}" srcOrd="0" destOrd="0" presId="urn:microsoft.com/office/officeart/2005/8/layout/vList2"/>
    <dgm:cxn modelId="{32047383-45CE-4D8B-A715-9ED8F74BD1EA}" srcId="{AA1A1C8B-5CB0-4585-95FF-621377A31B40}" destId="{7E37AABB-5069-4DD0-9A28-B6E0DACB4E2C}" srcOrd="0" destOrd="0" parTransId="{1266261E-BD7D-405F-9429-B58E1137F04C}" sibTransId="{709ADC56-0817-454F-8316-1374966D430A}"/>
    <dgm:cxn modelId="{C476738C-8E78-4940-9D82-4B190A060407}" type="presOf" srcId="{7E37AABB-5069-4DD0-9A28-B6E0DACB4E2C}" destId="{D53ACC4B-E5CA-4DEE-B563-BF4C22FCDEFF}" srcOrd="0" destOrd="0" presId="urn:microsoft.com/office/officeart/2005/8/layout/vList2"/>
    <dgm:cxn modelId="{4540189B-9BAE-4C00-939B-4B8766858597}" srcId="{5285C314-D5FE-4369-9C24-1F53B7FCFB16}" destId="{AA1A1C8B-5CB0-4585-95FF-621377A31B40}" srcOrd="0" destOrd="0" parTransId="{817E724D-275D-41BC-8F3E-F35E7EC97CC3}" sibTransId="{FD675180-5D93-450A-B411-B9BAFF06C10E}"/>
    <dgm:cxn modelId="{133D16A5-323F-4D03-983F-F554F647516E}" type="presOf" srcId="{843F541C-AA17-4D71-B37F-8416653D7A24}" destId="{D53ACC4B-E5CA-4DEE-B563-BF4C22FCDEFF}" srcOrd="0" destOrd="1" presId="urn:microsoft.com/office/officeart/2005/8/layout/vList2"/>
    <dgm:cxn modelId="{28ACF9AC-F2D2-4C5C-97D5-5E215A2A9589}" srcId="{AA1A1C8B-5CB0-4585-95FF-621377A31B40}" destId="{843F541C-AA17-4D71-B37F-8416653D7A24}" srcOrd="1" destOrd="0" parTransId="{DE8747DC-6378-4CC1-A861-3E284F3F0A67}" sibTransId="{FD645B80-0E51-4E24-8B62-66F95397EEEC}"/>
    <dgm:cxn modelId="{656C18F6-1D17-4B9C-9AB5-76E7FA0B1780}" srcId="{AA1A1C8B-5CB0-4585-95FF-621377A31B40}" destId="{B56E21BF-2467-4E55-8B92-D2C054C0CE52}" srcOrd="2" destOrd="0" parTransId="{770E8E49-59B4-412B-9222-6EF220442AEC}" sibTransId="{8E18B81A-AFB9-444C-B7DA-6A85895EF8D1}"/>
    <dgm:cxn modelId="{582AF62D-E49B-490D-9E56-E3BDE621F0C6}" type="presParOf" srcId="{8A82BE1B-DAB5-4BB3-A94D-17D2BF6A5AD8}" destId="{C8475FE6-D3CC-4B18-92CC-975407B101A7}" srcOrd="0" destOrd="0" presId="urn:microsoft.com/office/officeart/2005/8/layout/vList2"/>
    <dgm:cxn modelId="{C7443AB4-2F4E-4317-94DF-3E7195A98B2D}" type="presParOf" srcId="{8A82BE1B-DAB5-4BB3-A94D-17D2BF6A5AD8}" destId="{D53ACC4B-E5CA-4DEE-B563-BF4C22FCDEF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CC21491-B05B-48FB-B81D-97A0186D6E7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E7C8724-8CB6-4023-BD10-3EA326D983A3}">
      <dgm:prSet/>
      <dgm:spPr/>
      <dgm:t>
        <a:bodyPr/>
        <a:lstStyle/>
        <a:p>
          <a:r>
            <a:rPr lang="en-US" dirty="0"/>
            <a:t>Peer Service </a:t>
          </a:r>
        </a:p>
      </dgm:t>
    </dgm:pt>
    <dgm:pt modelId="{483471BB-9728-4BE3-B218-020A247E06DC}" type="parTrans" cxnId="{7B3C8F0A-9F34-4D1A-B35A-4744E7006856}">
      <dgm:prSet/>
      <dgm:spPr/>
      <dgm:t>
        <a:bodyPr/>
        <a:lstStyle/>
        <a:p>
          <a:endParaRPr lang="en-US"/>
        </a:p>
      </dgm:t>
    </dgm:pt>
    <dgm:pt modelId="{A0E1552A-2BA6-471C-A834-50D45FD5B8E9}" type="sibTrans" cxnId="{7B3C8F0A-9F34-4D1A-B35A-4744E7006856}">
      <dgm:prSet/>
      <dgm:spPr/>
      <dgm:t>
        <a:bodyPr/>
        <a:lstStyle/>
        <a:p>
          <a:endParaRPr lang="en-US"/>
        </a:p>
      </dgm:t>
    </dgm:pt>
    <dgm:pt modelId="{5F166F10-513B-4B5D-919F-4E01E61F25B3}">
      <dgm:prSet/>
      <dgm:spPr/>
      <dgm:t>
        <a:bodyPr/>
        <a:lstStyle/>
        <a:p>
          <a:r>
            <a:rPr lang="en-US" dirty="0"/>
            <a:t>Provide assistance in recovery by providing mutual support, hope, reassurance and advocacy. </a:t>
          </a:r>
        </a:p>
      </dgm:t>
    </dgm:pt>
    <dgm:pt modelId="{54E12B2C-1657-4360-9B8E-C6F7E2E0AD68}" type="parTrans" cxnId="{54E07967-ECB6-4868-BCF4-10BC49606C21}">
      <dgm:prSet/>
      <dgm:spPr/>
      <dgm:t>
        <a:bodyPr/>
        <a:lstStyle/>
        <a:p>
          <a:endParaRPr lang="en-US"/>
        </a:p>
      </dgm:t>
    </dgm:pt>
    <dgm:pt modelId="{8532FB7B-2DD0-4441-AF65-1D7A98D677D6}" type="sibTrans" cxnId="{54E07967-ECB6-4868-BCF4-10BC49606C21}">
      <dgm:prSet/>
      <dgm:spPr/>
      <dgm:t>
        <a:bodyPr/>
        <a:lstStyle/>
        <a:p>
          <a:endParaRPr lang="en-US"/>
        </a:p>
      </dgm:t>
    </dgm:pt>
    <dgm:pt modelId="{D62D7E52-78EE-4312-B850-D0538EBE94C1}">
      <dgm:prSet/>
      <dgm:spPr/>
      <dgm:t>
        <a:bodyPr/>
        <a:lstStyle/>
        <a:p>
          <a:r>
            <a:rPr lang="en-US" dirty="0"/>
            <a:t>Personal Care Service  </a:t>
          </a:r>
        </a:p>
      </dgm:t>
    </dgm:pt>
    <dgm:pt modelId="{F0149776-F205-4417-9EC2-48D9DE48F7B4}" type="parTrans" cxnId="{ED73A8BF-E994-4D28-999B-6D6355FD8465}">
      <dgm:prSet/>
      <dgm:spPr/>
      <dgm:t>
        <a:bodyPr/>
        <a:lstStyle/>
        <a:p>
          <a:endParaRPr lang="en-US"/>
        </a:p>
      </dgm:t>
    </dgm:pt>
    <dgm:pt modelId="{6DC7485C-9748-49ED-8A4E-0C9658446E0A}" type="sibTrans" cxnId="{ED73A8BF-E994-4D28-999B-6D6355FD8465}">
      <dgm:prSet/>
      <dgm:spPr/>
      <dgm:t>
        <a:bodyPr/>
        <a:lstStyle/>
        <a:p>
          <a:endParaRPr lang="en-US"/>
        </a:p>
      </dgm:t>
    </dgm:pt>
    <dgm:pt modelId="{F941472F-F6CC-4BE7-AAA7-9988F5ADA4A7}">
      <dgm:prSet/>
      <dgm:spPr/>
      <dgm:t>
        <a:bodyPr/>
        <a:lstStyle/>
        <a:p>
          <a:r>
            <a:rPr lang="en-US" dirty="0"/>
            <a:t>Support people with Intellectual and Developmental Disabilities, Behavioral Health Challenges and Mental Health Needs with in-home and in-community programs designed to provide independence, growth and social connections.</a:t>
          </a:r>
        </a:p>
      </dgm:t>
    </dgm:pt>
    <dgm:pt modelId="{D9BCD83A-170B-4ADC-9C28-BB884779DD56}" type="parTrans" cxnId="{7AA7E027-DD23-458A-89D4-9C13F95D2575}">
      <dgm:prSet/>
      <dgm:spPr/>
      <dgm:t>
        <a:bodyPr/>
        <a:lstStyle/>
        <a:p>
          <a:endParaRPr lang="en-US"/>
        </a:p>
      </dgm:t>
    </dgm:pt>
    <dgm:pt modelId="{CE9E82D2-DC79-4109-BD40-A562BE1561F1}" type="sibTrans" cxnId="{7AA7E027-DD23-458A-89D4-9C13F95D2575}">
      <dgm:prSet/>
      <dgm:spPr/>
      <dgm:t>
        <a:bodyPr/>
        <a:lstStyle/>
        <a:p>
          <a:endParaRPr lang="en-US"/>
        </a:p>
      </dgm:t>
    </dgm:pt>
    <dgm:pt modelId="{247ACAAC-9C77-4D9E-A100-CA7F5ED3D4FD}">
      <dgm:prSet/>
      <dgm:spPr/>
      <dgm:t>
        <a:bodyPr/>
        <a:lstStyle/>
        <a:p>
          <a:r>
            <a:rPr lang="en-US" dirty="0"/>
            <a:t>They assist the client in identifying and effectively responding to triggers, setting and meeting life goals, and help clients take a proactive role in their own treatment.</a:t>
          </a:r>
        </a:p>
      </dgm:t>
    </dgm:pt>
    <dgm:pt modelId="{4029DCC2-D7A6-4702-8EC7-9DEDFE152750}" type="parTrans" cxnId="{84646CB0-BA3C-45B3-9DC9-4ACA83186C5F}">
      <dgm:prSet/>
      <dgm:spPr/>
      <dgm:t>
        <a:bodyPr/>
        <a:lstStyle/>
        <a:p>
          <a:endParaRPr lang="en-US"/>
        </a:p>
      </dgm:t>
    </dgm:pt>
    <dgm:pt modelId="{9D60BDC3-8B7D-40A0-956F-C5BF20564EAF}" type="sibTrans" cxnId="{84646CB0-BA3C-45B3-9DC9-4ACA83186C5F}">
      <dgm:prSet/>
      <dgm:spPr/>
      <dgm:t>
        <a:bodyPr/>
        <a:lstStyle/>
        <a:p>
          <a:endParaRPr lang="en-US"/>
        </a:p>
      </dgm:t>
    </dgm:pt>
    <dgm:pt modelId="{D490154E-A4A3-4722-873A-12E81C28B430}" type="pres">
      <dgm:prSet presAssocID="{6CC21491-B05B-48FB-B81D-97A0186D6E75}" presName="linear" presStyleCnt="0">
        <dgm:presLayoutVars>
          <dgm:animLvl val="lvl"/>
          <dgm:resizeHandles val="exact"/>
        </dgm:presLayoutVars>
      </dgm:prSet>
      <dgm:spPr/>
    </dgm:pt>
    <dgm:pt modelId="{0C3EEA8E-959F-4D6E-96A5-390059FDBD17}" type="pres">
      <dgm:prSet presAssocID="{3E7C8724-8CB6-4023-BD10-3EA326D983A3}" presName="parentText" presStyleLbl="node1" presStyleIdx="0" presStyleCnt="2">
        <dgm:presLayoutVars>
          <dgm:chMax val="0"/>
          <dgm:bulletEnabled val="1"/>
        </dgm:presLayoutVars>
      </dgm:prSet>
      <dgm:spPr/>
    </dgm:pt>
    <dgm:pt modelId="{7C516ABC-9020-4BED-A625-802BF5E41153}" type="pres">
      <dgm:prSet presAssocID="{3E7C8724-8CB6-4023-BD10-3EA326D983A3}" presName="childText" presStyleLbl="revTx" presStyleIdx="0" presStyleCnt="2">
        <dgm:presLayoutVars>
          <dgm:bulletEnabled val="1"/>
        </dgm:presLayoutVars>
      </dgm:prSet>
      <dgm:spPr/>
    </dgm:pt>
    <dgm:pt modelId="{9E87381B-963A-4F76-8DEB-814DAF0BC849}" type="pres">
      <dgm:prSet presAssocID="{D62D7E52-78EE-4312-B850-D0538EBE94C1}" presName="parentText" presStyleLbl="node1" presStyleIdx="1" presStyleCnt="2">
        <dgm:presLayoutVars>
          <dgm:chMax val="0"/>
          <dgm:bulletEnabled val="1"/>
        </dgm:presLayoutVars>
      </dgm:prSet>
      <dgm:spPr/>
    </dgm:pt>
    <dgm:pt modelId="{6CAC26A7-00AA-480F-8A88-E3AE5E5DB050}" type="pres">
      <dgm:prSet presAssocID="{D62D7E52-78EE-4312-B850-D0538EBE94C1}" presName="childText" presStyleLbl="revTx" presStyleIdx="1" presStyleCnt="2">
        <dgm:presLayoutVars>
          <dgm:bulletEnabled val="1"/>
        </dgm:presLayoutVars>
      </dgm:prSet>
      <dgm:spPr/>
    </dgm:pt>
  </dgm:ptLst>
  <dgm:cxnLst>
    <dgm:cxn modelId="{7B3C8F0A-9F34-4D1A-B35A-4744E7006856}" srcId="{6CC21491-B05B-48FB-B81D-97A0186D6E75}" destId="{3E7C8724-8CB6-4023-BD10-3EA326D983A3}" srcOrd="0" destOrd="0" parTransId="{483471BB-9728-4BE3-B218-020A247E06DC}" sibTransId="{A0E1552A-2BA6-471C-A834-50D45FD5B8E9}"/>
    <dgm:cxn modelId="{5C051617-2B22-4F72-9267-248D22B85D36}" type="presOf" srcId="{F941472F-F6CC-4BE7-AAA7-9988F5ADA4A7}" destId="{6CAC26A7-00AA-480F-8A88-E3AE5E5DB050}" srcOrd="0" destOrd="0" presId="urn:microsoft.com/office/officeart/2005/8/layout/vList2"/>
    <dgm:cxn modelId="{213AA71C-44F6-4062-9C5A-9E6597E3C8FD}" type="presOf" srcId="{D62D7E52-78EE-4312-B850-D0538EBE94C1}" destId="{9E87381B-963A-4F76-8DEB-814DAF0BC849}" srcOrd="0" destOrd="0" presId="urn:microsoft.com/office/officeart/2005/8/layout/vList2"/>
    <dgm:cxn modelId="{7AA7E027-DD23-458A-89D4-9C13F95D2575}" srcId="{D62D7E52-78EE-4312-B850-D0538EBE94C1}" destId="{F941472F-F6CC-4BE7-AAA7-9988F5ADA4A7}" srcOrd="0" destOrd="0" parTransId="{D9BCD83A-170B-4ADC-9C28-BB884779DD56}" sibTransId="{CE9E82D2-DC79-4109-BD40-A562BE1561F1}"/>
    <dgm:cxn modelId="{DBCFA42F-7A60-45BE-811A-68085341F8EF}" type="presOf" srcId="{3E7C8724-8CB6-4023-BD10-3EA326D983A3}" destId="{0C3EEA8E-959F-4D6E-96A5-390059FDBD17}" srcOrd="0" destOrd="0" presId="urn:microsoft.com/office/officeart/2005/8/layout/vList2"/>
    <dgm:cxn modelId="{54E07967-ECB6-4868-BCF4-10BC49606C21}" srcId="{3E7C8724-8CB6-4023-BD10-3EA326D983A3}" destId="{5F166F10-513B-4B5D-919F-4E01E61F25B3}" srcOrd="0" destOrd="0" parTransId="{54E12B2C-1657-4360-9B8E-C6F7E2E0AD68}" sibTransId="{8532FB7B-2DD0-4441-AF65-1D7A98D677D6}"/>
    <dgm:cxn modelId="{6ED5D76B-9F8D-49B4-A62C-052DF3C44AA6}" type="presOf" srcId="{6CC21491-B05B-48FB-B81D-97A0186D6E75}" destId="{D490154E-A4A3-4722-873A-12E81C28B430}" srcOrd="0" destOrd="0" presId="urn:microsoft.com/office/officeart/2005/8/layout/vList2"/>
    <dgm:cxn modelId="{84646CB0-BA3C-45B3-9DC9-4ACA83186C5F}" srcId="{3E7C8724-8CB6-4023-BD10-3EA326D983A3}" destId="{247ACAAC-9C77-4D9E-A100-CA7F5ED3D4FD}" srcOrd="1" destOrd="0" parTransId="{4029DCC2-D7A6-4702-8EC7-9DEDFE152750}" sibTransId="{9D60BDC3-8B7D-40A0-956F-C5BF20564EAF}"/>
    <dgm:cxn modelId="{ED73A8BF-E994-4D28-999B-6D6355FD8465}" srcId="{6CC21491-B05B-48FB-B81D-97A0186D6E75}" destId="{D62D7E52-78EE-4312-B850-D0538EBE94C1}" srcOrd="1" destOrd="0" parTransId="{F0149776-F205-4417-9EC2-48D9DE48F7B4}" sibTransId="{6DC7485C-9748-49ED-8A4E-0C9658446E0A}"/>
    <dgm:cxn modelId="{CCB9ECCA-E193-467B-9890-844CA8B28A07}" type="presOf" srcId="{247ACAAC-9C77-4D9E-A100-CA7F5ED3D4FD}" destId="{7C516ABC-9020-4BED-A625-802BF5E41153}" srcOrd="0" destOrd="1" presId="urn:microsoft.com/office/officeart/2005/8/layout/vList2"/>
    <dgm:cxn modelId="{D326EFD2-8F5C-4251-8FA2-2888CBFDDF67}" type="presOf" srcId="{5F166F10-513B-4B5D-919F-4E01E61F25B3}" destId="{7C516ABC-9020-4BED-A625-802BF5E41153}" srcOrd="0" destOrd="0" presId="urn:microsoft.com/office/officeart/2005/8/layout/vList2"/>
    <dgm:cxn modelId="{C66C4E16-CF2A-4C0C-9E53-016C0243C018}" type="presParOf" srcId="{D490154E-A4A3-4722-873A-12E81C28B430}" destId="{0C3EEA8E-959F-4D6E-96A5-390059FDBD17}" srcOrd="0" destOrd="0" presId="urn:microsoft.com/office/officeart/2005/8/layout/vList2"/>
    <dgm:cxn modelId="{2269C282-D491-4EA8-B662-10FE73462E6B}" type="presParOf" srcId="{D490154E-A4A3-4722-873A-12E81C28B430}" destId="{7C516ABC-9020-4BED-A625-802BF5E41153}" srcOrd="1" destOrd="0" presId="urn:microsoft.com/office/officeart/2005/8/layout/vList2"/>
    <dgm:cxn modelId="{9732CFB3-5458-4547-A967-FA03F62E8020}" type="presParOf" srcId="{D490154E-A4A3-4722-873A-12E81C28B430}" destId="{9E87381B-963A-4F76-8DEB-814DAF0BC849}" srcOrd="2" destOrd="0" presId="urn:microsoft.com/office/officeart/2005/8/layout/vList2"/>
    <dgm:cxn modelId="{A7E0FB55-AA8C-492F-9DC4-BD24F8A31987}" type="presParOf" srcId="{D490154E-A4A3-4722-873A-12E81C28B430}" destId="{6CAC26A7-00AA-480F-8A88-E3AE5E5DB05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CC21491-B05B-48FB-B81D-97A0186D6E7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E7C8724-8CB6-4023-BD10-3EA326D983A3}">
      <dgm:prSet/>
      <dgm:spPr/>
      <dgm:t>
        <a:bodyPr/>
        <a:lstStyle/>
        <a:p>
          <a:r>
            <a:rPr lang="en-US" dirty="0"/>
            <a:t>CRISP  - Community Reintegrated Support Program</a:t>
          </a:r>
        </a:p>
      </dgm:t>
    </dgm:pt>
    <dgm:pt modelId="{483471BB-9728-4BE3-B218-020A247E06DC}" type="parTrans" cxnId="{7B3C8F0A-9F34-4D1A-B35A-4744E7006856}">
      <dgm:prSet/>
      <dgm:spPr/>
      <dgm:t>
        <a:bodyPr/>
        <a:lstStyle/>
        <a:p>
          <a:endParaRPr lang="en-US"/>
        </a:p>
      </dgm:t>
    </dgm:pt>
    <dgm:pt modelId="{A0E1552A-2BA6-471C-A834-50D45FD5B8E9}" type="sibTrans" cxnId="{7B3C8F0A-9F34-4D1A-B35A-4744E7006856}">
      <dgm:prSet/>
      <dgm:spPr/>
      <dgm:t>
        <a:bodyPr/>
        <a:lstStyle/>
        <a:p>
          <a:endParaRPr lang="en-US"/>
        </a:p>
      </dgm:t>
    </dgm:pt>
    <dgm:pt modelId="{5F166F10-513B-4B5D-919F-4E01E61F25B3}">
      <dgm:prSet/>
      <dgm:spPr/>
      <dgm:t>
        <a:bodyPr/>
        <a:lstStyle/>
        <a:p>
          <a:r>
            <a:rPr lang="en-US" dirty="0"/>
            <a:t>Serves people who have SPMI who may have also experienced:</a:t>
          </a:r>
        </a:p>
      </dgm:t>
    </dgm:pt>
    <dgm:pt modelId="{54E12B2C-1657-4360-9B8E-C6F7E2E0AD68}" type="parTrans" cxnId="{54E07967-ECB6-4868-BCF4-10BC49606C21}">
      <dgm:prSet/>
      <dgm:spPr/>
      <dgm:t>
        <a:bodyPr/>
        <a:lstStyle/>
        <a:p>
          <a:endParaRPr lang="en-US"/>
        </a:p>
      </dgm:t>
    </dgm:pt>
    <dgm:pt modelId="{8532FB7B-2DD0-4441-AF65-1D7A98D677D6}" type="sibTrans" cxnId="{54E07967-ECB6-4868-BCF4-10BC49606C21}">
      <dgm:prSet/>
      <dgm:spPr/>
      <dgm:t>
        <a:bodyPr/>
        <a:lstStyle/>
        <a:p>
          <a:endParaRPr lang="en-US"/>
        </a:p>
      </dgm:t>
    </dgm:pt>
    <dgm:pt modelId="{82391B37-2DB4-49DA-B676-39423336B232}">
      <dgm:prSet/>
      <dgm:spPr/>
      <dgm:t>
        <a:bodyPr/>
        <a:lstStyle/>
        <a:p>
          <a:r>
            <a:rPr lang="en-US" dirty="0"/>
            <a:t>Repeated arrests for low level crimes, </a:t>
          </a:r>
        </a:p>
      </dgm:t>
    </dgm:pt>
    <dgm:pt modelId="{EB325BA7-170E-4461-ACF7-51E631136EC1}" type="parTrans" cxnId="{64457862-1BDD-4598-9C88-392CADFB2332}">
      <dgm:prSet/>
      <dgm:spPr/>
      <dgm:t>
        <a:bodyPr/>
        <a:lstStyle/>
        <a:p>
          <a:endParaRPr lang="en-US"/>
        </a:p>
      </dgm:t>
    </dgm:pt>
    <dgm:pt modelId="{8E0A562F-DE51-4FED-939F-97F454BA35CB}" type="sibTrans" cxnId="{64457862-1BDD-4598-9C88-392CADFB2332}">
      <dgm:prSet/>
      <dgm:spPr/>
      <dgm:t>
        <a:bodyPr/>
        <a:lstStyle/>
        <a:p>
          <a:endParaRPr lang="en-US"/>
        </a:p>
      </dgm:t>
    </dgm:pt>
    <dgm:pt modelId="{FFA82BF9-C1B0-40D1-A328-EC216E10830E}">
      <dgm:prSet/>
      <dgm:spPr/>
      <dgm:t>
        <a:bodyPr/>
        <a:lstStyle/>
        <a:p>
          <a:r>
            <a:rPr lang="en-US" dirty="0"/>
            <a:t>repeated trips to local emergency departments for mental health/medical issues due to a lack of engagement in treatment are a danger to themselves or others due to violent or erratic behavior,</a:t>
          </a:r>
        </a:p>
      </dgm:t>
    </dgm:pt>
    <dgm:pt modelId="{450F03B5-3C24-4310-AD65-1E16C4BB4678}" type="parTrans" cxnId="{93820181-53FF-4C7C-A014-00DC32D43FB6}">
      <dgm:prSet/>
      <dgm:spPr/>
      <dgm:t>
        <a:bodyPr/>
        <a:lstStyle/>
        <a:p>
          <a:endParaRPr lang="en-US"/>
        </a:p>
      </dgm:t>
    </dgm:pt>
    <dgm:pt modelId="{D0957740-8F16-4F1E-BCB5-4B1A3E2326D9}" type="sibTrans" cxnId="{93820181-53FF-4C7C-A014-00DC32D43FB6}">
      <dgm:prSet/>
      <dgm:spPr/>
      <dgm:t>
        <a:bodyPr/>
        <a:lstStyle/>
        <a:p>
          <a:endParaRPr lang="en-US"/>
        </a:p>
      </dgm:t>
    </dgm:pt>
    <dgm:pt modelId="{73A2E8C3-C734-4BE9-949E-601448308487}">
      <dgm:prSet/>
      <dgm:spPr/>
      <dgm:t>
        <a:bodyPr/>
        <a:lstStyle/>
        <a:p>
          <a:r>
            <a:rPr lang="en-US" dirty="0"/>
            <a:t>mental health symptoms disabling to the point that the individual is unable to care for themselves without intensive support and encouragement.</a:t>
          </a:r>
        </a:p>
      </dgm:t>
    </dgm:pt>
    <dgm:pt modelId="{6235B0A4-B4A8-4400-BAF0-B2ABA7BD68AD}" type="parTrans" cxnId="{72EA5D0F-0B42-45F0-8681-2BB8B2C42AD2}">
      <dgm:prSet/>
      <dgm:spPr/>
      <dgm:t>
        <a:bodyPr/>
        <a:lstStyle/>
        <a:p>
          <a:endParaRPr lang="en-US"/>
        </a:p>
      </dgm:t>
    </dgm:pt>
    <dgm:pt modelId="{938802E3-3A20-4588-A614-3CC4F5153CD1}" type="sibTrans" cxnId="{72EA5D0F-0B42-45F0-8681-2BB8B2C42AD2}">
      <dgm:prSet/>
      <dgm:spPr/>
      <dgm:t>
        <a:bodyPr/>
        <a:lstStyle/>
        <a:p>
          <a:endParaRPr lang="en-US"/>
        </a:p>
      </dgm:t>
    </dgm:pt>
    <dgm:pt modelId="{D490154E-A4A3-4722-873A-12E81C28B430}" type="pres">
      <dgm:prSet presAssocID="{6CC21491-B05B-48FB-B81D-97A0186D6E75}" presName="linear" presStyleCnt="0">
        <dgm:presLayoutVars>
          <dgm:animLvl val="lvl"/>
          <dgm:resizeHandles val="exact"/>
        </dgm:presLayoutVars>
      </dgm:prSet>
      <dgm:spPr/>
    </dgm:pt>
    <dgm:pt modelId="{0C3EEA8E-959F-4D6E-96A5-390059FDBD17}" type="pres">
      <dgm:prSet presAssocID="{3E7C8724-8CB6-4023-BD10-3EA326D983A3}" presName="parentText" presStyleLbl="node1" presStyleIdx="0" presStyleCnt="1">
        <dgm:presLayoutVars>
          <dgm:chMax val="0"/>
          <dgm:bulletEnabled val="1"/>
        </dgm:presLayoutVars>
      </dgm:prSet>
      <dgm:spPr/>
    </dgm:pt>
    <dgm:pt modelId="{7C516ABC-9020-4BED-A625-802BF5E41153}" type="pres">
      <dgm:prSet presAssocID="{3E7C8724-8CB6-4023-BD10-3EA326D983A3}" presName="childText" presStyleLbl="revTx" presStyleIdx="0" presStyleCnt="1">
        <dgm:presLayoutVars>
          <dgm:bulletEnabled val="1"/>
        </dgm:presLayoutVars>
      </dgm:prSet>
      <dgm:spPr/>
    </dgm:pt>
  </dgm:ptLst>
  <dgm:cxnLst>
    <dgm:cxn modelId="{7B3C8F0A-9F34-4D1A-B35A-4744E7006856}" srcId="{6CC21491-B05B-48FB-B81D-97A0186D6E75}" destId="{3E7C8724-8CB6-4023-BD10-3EA326D983A3}" srcOrd="0" destOrd="0" parTransId="{483471BB-9728-4BE3-B218-020A247E06DC}" sibTransId="{A0E1552A-2BA6-471C-A834-50D45FD5B8E9}"/>
    <dgm:cxn modelId="{72EA5D0F-0B42-45F0-8681-2BB8B2C42AD2}" srcId="{5F166F10-513B-4B5D-919F-4E01E61F25B3}" destId="{73A2E8C3-C734-4BE9-949E-601448308487}" srcOrd="2" destOrd="0" parTransId="{6235B0A4-B4A8-4400-BAF0-B2ABA7BD68AD}" sibTransId="{938802E3-3A20-4588-A614-3CC4F5153CD1}"/>
    <dgm:cxn modelId="{C7664013-68B4-4B7D-835D-E4D5A2CB522C}" type="presOf" srcId="{82391B37-2DB4-49DA-B676-39423336B232}" destId="{7C516ABC-9020-4BED-A625-802BF5E41153}" srcOrd="0" destOrd="1" presId="urn:microsoft.com/office/officeart/2005/8/layout/vList2"/>
    <dgm:cxn modelId="{62C75123-2827-4C65-BFD8-767435731CB9}" type="presOf" srcId="{73A2E8C3-C734-4BE9-949E-601448308487}" destId="{7C516ABC-9020-4BED-A625-802BF5E41153}" srcOrd="0" destOrd="3" presId="urn:microsoft.com/office/officeart/2005/8/layout/vList2"/>
    <dgm:cxn modelId="{DBCFA42F-7A60-45BE-811A-68085341F8EF}" type="presOf" srcId="{3E7C8724-8CB6-4023-BD10-3EA326D983A3}" destId="{0C3EEA8E-959F-4D6E-96A5-390059FDBD17}" srcOrd="0" destOrd="0" presId="urn:microsoft.com/office/officeart/2005/8/layout/vList2"/>
    <dgm:cxn modelId="{64457862-1BDD-4598-9C88-392CADFB2332}" srcId="{5F166F10-513B-4B5D-919F-4E01E61F25B3}" destId="{82391B37-2DB4-49DA-B676-39423336B232}" srcOrd="0" destOrd="0" parTransId="{EB325BA7-170E-4461-ACF7-51E631136EC1}" sibTransId="{8E0A562F-DE51-4FED-939F-97F454BA35CB}"/>
    <dgm:cxn modelId="{54E07967-ECB6-4868-BCF4-10BC49606C21}" srcId="{3E7C8724-8CB6-4023-BD10-3EA326D983A3}" destId="{5F166F10-513B-4B5D-919F-4E01E61F25B3}" srcOrd="0" destOrd="0" parTransId="{54E12B2C-1657-4360-9B8E-C6F7E2E0AD68}" sibTransId="{8532FB7B-2DD0-4441-AF65-1D7A98D677D6}"/>
    <dgm:cxn modelId="{6ED5D76B-9F8D-49B4-A62C-052DF3C44AA6}" type="presOf" srcId="{6CC21491-B05B-48FB-B81D-97A0186D6E75}" destId="{D490154E-A4A3-4722-873A-12E81C28B430}" srcOrd="0" destOrd="0" presId="urn:microsoft.com/office/officeart/2005/8/layout/vList2"/>
    <dgm:cxn modelId="{93820181-53FF-4C7C-A014-00DC32D43FB6}" srcId="{5F166F10-513B-4B5D-919F-4E01E61F25B3}" destId="{FFA82BF9-C1B0-40D1-A328-EC216E10830E}" srcOrd="1" destOrd="0" parTransId="{450F03B5-3C24-4310-AD65-1E16C4BB4678}" sibTransId="{D0957740-8F16-4F1E-BCB5-4B1A3E2326D9}"/>
    <dgm:cxn modelId="{F93EBCCB-47C2-49B2-973C-9B421FB384E0}" type="presOf" srcId="{FFA82BF9-C1B0-40D1-A328-EC216E10830E}" destId="{7C516ABC-9020-4BED-A625-802BF5E41153}" srcOrd="0" destOrd="2" presId="urn:microsoft.com/office/officeart/2005/8/layout/vList2"/>
    <dgm:cxn modelId="{D326EFD2-8F5C-4251-8FA2-2888CBFDDF67}" type="presOf" srcId="{5F166F10-513B-4B5D-919F-4E01E61F25B3}" destId="{7C516ABC-9020-4BED-A625-802BF5E41153}" srcOrd="0" destOrd="0" presId="urn:microsoft.com/office/officeart/2005/8/layout/vList2"/>
    <dgm:cxn modelId="{C66C4E16-CF2A-4C0C-9E53-016C0243C018}" type="presParOf" srcId="{D490154E-A4A3-4722-873A-12E81C28B430}" destId="{0C3EEA8E-959F-4D6E-96A5-390059FDBD17}" srcOrd="0" destOrd="0" presId="urn:microsoft.com/office/officeart/2005/8/layout/vList2"/>
    <dgm:cxn modelId="{2269C282-D491-4EA8-B662-10FE73462E6B}" type="presParOf" srcId="{D490154E-A4A3-4722-873A-12E81C28B430}" destId="{7C516ABC-9020-4BED-A625-802BF5E4115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26EED8-A4F7-46D3-9CCB-D22514462940}"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852EBC82-9749-437E-82F3-BF29DEFB71DA}">
      <dgm:prSet phldrT="[Text]" phldr="0"/>
      <dgm:spPr/>
      <dgm:t>
        <a:bodyPr/>
        <a:lstStyle/>
        <a:p>
          <a:pPr rtl="0"/>
          <a:r>
            <a:rPr lang="en-US" dirty="0">
              <a:latin typeface="Calibri Light" panose="020F0302020204030204"/>
            </a:rPr>
            <a:t>Contact DSAMH Provider Enrollment and Identify License and Certification area of interest. </a:t>
          </a:r>
          <a:endParaRPr lang="en-US" dirty="0"/>
        </a:p>
      </dgm:t>
    </dgm:pt>
    <dgm:pt modelId="{A32461CF-D062-4D8D-8E3A-E160E6998220}" type="parTrans" cxnId="{EFA77981-994B-4B54-9B2F-2BE87BB297BC}">
      <dgm:prSet/>
      <dgm:spPr/>
      <dgm:t>
        <a:bodyPr/>
        <a:lstStyle/>
        <a:p>
          <a:endParaRPr lang="en-US"/>
        </a:p>
      </dgm:t>
    </dgm:pt>
    <dgm:pt modelId="{5E1A2286-B894-4AFF-9FA3-C69DDE8C2D56}" type="sibTrans" cxnId="{EFA77981-994B-4B54-9B2F-2BE87BB297BC}">
      <dgm:prSet/>
      <dgm:spPr/>
      <dgm:t>
        <a:bodyPr/>
        <a:lstStyle/>
        <a:p>
          <a:endParaRPr lang="en-US"/>
        </a:p>
      </dgm:t>
    </dgm:pt>
    <dgm:pt modelId="{5203FBB7-4557-4123-AC67-BFAEA3BA1CF7}">
      <dgm:prSet phldrT="[Text]" phldr="0"/>
      <dgm:spPr/>
      <dgm:t>
        <a:bodyPr/>
        <a:lstStyle/>
        <a:p>
          <a:pPr rtl="0"/>
          <a:r>
            <a:rPr lang="en-US" dirty="0">
              <a:latin typeface="Calibri Light" panose="020F0302020204030204"/>
            </a:rPr>
            <a:t>Review applicable DSAMH standards and application checklist specific to target licensing and/or certification requested.</a:t>
          </a:r>
        </a:p>
      </dgm:t>
    </dgm:pt>
    <dgm:pt modelId="{E8C6AB76-585B-4E17-B9E3-150F0E067617}" type="parTrans" cxnId="{FCD77891-F38A-48A0-9891-255B615661D8}">
      <dgm:prSet/>
      <dgm:spPr/>
      <dgm:t>
        <a:bodyPr/>
        <a:lstStyle/>
        <a:p>
          <a:endParaRPr lang="en-US"/>
        </a:p>
      </dgm:t>
    </dgm:pt>
    <dgm:pt modelId="{4532C3B5-7EDC-452A-9C7D-E9D50F9D3239}" type="sibTrans" cxnId="{FCD77891-F38A-48A0-9891-255B615661D8}">
      <dgm:prSet/>
      <dgm:spPr/>
      <dgm:t>
        <a:bodyPr/>
        <a:lstStyle/>
        <a:p>
          <a:endParaRPr lang="en-US"/>
        </a:p>
      </dgm:t>
    </dgm:pt>
    <dgm:pt modelId="{C675B39B-C6D7-4AD9-BAFD-8F4B2D526AFC}">
      <dgm:prSet phldrT="[Text]" phldr="0"/>
      <dgm:spPr/>
      <dgm:t>
        <a:bodyPr/>
        <a:lstStyle/>
        <a:p>
          <a:pPr rtl="0"/>
          <a:r>
            <a:rPr lang="en-US" dirty="0">
              <a:latin typeface="Calibri Light" panose="020F0302020204030204"/>
            </a:rPr>
            <a:t>Licensing and certification by DSAMH does not address program payor source decisions or contracting opportunities.  Provider must explore program viability, prevailing rates, and contracts with appropriate entities.   </a:t>
          </a:r>
          <a:endParaRPr lang="en-US" dirty="0"/>
        </a:p>
      </dgm:t>
    </dgm:pt>
    <dgm:pt modelId="{722A8B57-8A82-4EF8-AA57-AAA9171B9629}" type="parTrans" cxnId="{00DA37BE-DAAE-4C13-9E0D-0865EFFF28BC}">
      <dgm:prSet/>
      <dgm:spPr/>
      <dgm:t>
        <a:bodyPr/>
        <a:lstStyle/>
        <a:p>
          <a:endParaRPr lang="en-US"/>
        </a:p>
      </dgm:t>
    </dgm:pt>
    <dgm:pt modelId="{D1DFB2EE-DE98-4D4F-9C4E-0935CE8E7FB3}" type="sibTrans" cxnId="{00DA37BE-DAAE-4C13-9E0D-0865EFFF28BC}">
      <dgm:prSet/>
      <dgm:spPr/>
      <dgm:t>
        <a:bodyPr/>
        <a:lstStyle/>
        <a:p>
          <a:endParaRPr lang="en-US"/>
        </a:p>
      </dgm:t>
    </dgm:pt>
    <dgm:pt modelId="{F4DDDF07-8707-415B-B6A0-6EDCF9EEF619}">
      <dgm:prSet phldrT="[Text]" phldr="0"/>
      <dgm:spPr/>
      <dgm:t>
        <a:bodyPr/>
        <a:lstStyle/>
        <a:p>
          <a:pPr rtl="0"/>
          <a:r>
            <a:rPr lang="en-US" dirty="0">
              <a:latin typeface="Calibri Light" panose="020F0302020204030204"/>
            </a:rPr>
            <a:t>Submit application for Licensure and/or Medicaid Certification with all required elements and fees. Remember Medicaid Certification does not require an application fee. </a:t>
          </a:r>
        </a:p>
        <a:p>
          <a:pPr rtl="0"/>
          <a:r>
            <a:rPr lang="en-US" dirty="0">
              <a:latin typeface="Calibri Light" panose="020F0302020204030204"/>
            </a:rPr>
            <a:t>The Provider Enrollment staff will review all documents according to the standards.</a:t>
          </a:r>
          <a:endParaRPr lang="en-US" dirty="0"/>
        </a:p>
      </dgm:t>
    </dgm:pt>
    <dgm:pt modelId="{1ABC96A3-FDF4-401D-957B-98003253DB19}" type="parTrans" cxnId="{4943CA6A-B89D-4B4A-81A6-D783C7DDA361}">
      <dgm:prSet/>
      <dgm:spPr/>
      <dgm:t>
        <a:bodyPr/>
        <a:lstStyle/>
        <a:p>
          <a:endParaRPr lang="en-US"/>
        </a:p>
      </dgm:t>
    </dgm:pt>
    <dgm:pt modelId="{DAD67A07-2863-4AD2-892E-FD83376085DF}" type="sibTrans" cxnId="{4943CA6A-B89D-4B4A-81A6-D783C7DDA361}">
      <dgm:prSet/>
      <dgm:spPr/>
      <dgm:t>
        <a:bodyPr/>
        <a:lstStyle/>
        <a:p>
          <a:endParaRPr lang="en-US"/>
        </a:p>
      </dgm:t>
    </dgm:pt>
    <dgm:pt modelId="{9E0A4F24-E794-4A89-80D7-5A8920A40EA8}">
      <dgm:prSet phldrT="[Text]" phldr="0"/>
      <dgm:spPr/>
      <dgm:t>
        <a:bodyPr/>
        <a:lstStyle/>
        <a:p>
          <a:pPr rtl="0"/>
          <a:r>
            <a:rPr lang="en-US" dirty="0">
              <a:latin typeface="Calibri Light" panose="020F0302020204030204"/>
            </a:rPr>
            <a:t>A dialogue  and open communication will occur throughout the process. Via email, telephone and meetings as needed.                                                         If successful, agency provided a new provisional license and /or certification for 6 months. </a:t>
          </a:r>
          <a:endParaRPr lang="en-US" dirty="0"/>
        </a:p>
      </dgm:t>
    </dgm:pt>
    <dgm:pt modelId="{17426F9D-9B48-492C-A490-0C74CC9AF390}" type="parTrans" cxnId="{3422F0EC-FC61-4BC6-9E5E-24F368060818}">
      <dgm:prSet/>
      <dgm:spPr/>
      <dgm:t>
        <a:bodyPr/>
        <a:lstStyle/>
        <a:p>
          <a:endParaRPr lang="en-US"/>
        </a:p>
      </dgm:t>
    </dgm:pt>
    <dgm:pt modelId="{D5ED6F86-5E04-40E9-B2E4-235BA983AA85}" type="sibTrans" cxnId="{3422F0EC-FC61-4BC6-9E5E-24F368060818}">
      <dgm:prSet/>
      <dgm:spPr/>
      <dgm:t>
        <a:bodyPr/>
        <a:lstStyle/>
        <a:p>
          <a:endParaRPr lang="en-US"/>
        </a:p>
      </dgm:t>
    </dgm:pt>
    <dgm:pt modelId="{D5572B46-33EC-45B8-84EA-45C9CEF5AC74}">
      <dgm:prSet phldr="0"/>
      <dgm:spPr/>
      <dgm:t>
        <a:bodyPr/>
        <a:lstStyle/>
        <a:p>
          <a:pPr rtl="0"/>
          <a:r>
            <a:rPr lang="en-US" dirty="0">
              <a:latin typeface="Calibri Light" panose="020F0302020204030204"/>
            </a:rPr>
            <a:t>Verify if your program requires other licensing or approval from non-DSAMH entities (SAMSHA, DHCQ, etc.). </a:t>
          </a:r>
          <a:endParaRPr lang="en-US" dirty="0"/>
        </a:p>
      </dgm:t>
    </dgm:pt>
    <dgm:pt modelId="{7952DD5E-B7BB-4F57-8F8E-725C7963F9B6}" type="parTrans" cxnId="{E16972D4-25AE-4F59-8A89-FE6F49E12199}">
      <dgm:prSet/>
      <dgm:spPr/>
    </dgm:pt>
    <dgm:pt modelId="{62BCCA77-C64B-4BB5-AD66-9B2A71EE9D7D}" type="sibTrans" cxnId="{E16972D4-25AE-4F59-8A89-FE6F49E12199}">
      <dgm:prSet/>
      <dgm:spPr/>
      <dgm:t>
        <a:bodyPr/>
        <a:lstStyle/>
        <a:p>
          <a:endParaRPr lang="en-US"/>
        </a:p>
      </dgm:t>
    </dgm:pt>
    <dgm:pt modelId="{0D8369F7-339B-4531-A1B5-6D9F11FB062D}">
      <dgm:prSet phldr="0"/>
      <dgm:spPr/>
      <dgm:t>
        <a:bodyPr/>
        <a:lstStyle/>
        <a:p>
          <a:pPr rtl="0"/>
          <a:r>
            <a:rPr lang="en-US" dirty="0">
              <a:latin typeface="Calibri Light" panose="020F0302020204030204"/>
            </a:rPr>
            <a:t>DSAMH Quality Assurance Audits will audit program prior to expiration date of provisional license to verify compliance with state and federal regulations.  </a:t>
          </a:r>
        </a:p>
      </dgm:t>
    </dgm:pt>
    <dgm:pt modelId="{74614095-94F1-4F6C-91E4-519123954B13}" type="parTrans" cxnId="{782A6EBF-E95A-45FF-95AC-E2B665344058}">
      <dgm:prSet/>
      <dgm:spPr/>
    </dgm:pt>
    <dgm:pt modelId="{BC453658-3F26-41C0-B20D-9A4A550F0079}" type="sibTrans" cxnId="{782A6EBF-E95A-45FF-95AC-E2B665344058}">
      <dgm:prSet/>
      <dgm:spPr/>
      <dgm:t>
        <a:bodyPr/>
        <a:lstStyle/>
        <a:p>
          <a:endParaRPr lang="en-US"/>
        </a:p>
      </dgm:t>
    </dgm:pt>
    <dgm:pt modelId="{7A6AA109-0587-4707-936F-DDA8806DC798}">
      <dgm:prSet phldr="0"/>
      <dgm:spPr/>
      <dgm:t>
        <a:bodyPr/>
        <a:lstStyle/>
        <a:p>
          <a:pPr rtl="0"/>
          <a:r>
            <a:rPr lang="en-US" dirty="0">
              <a:latin typeface="Calibri Light" panose="020F0302020204030204"/>
            </a:rPr>
            <a:t>Full-licensure and/or Certification provided if program successfully implemented all policies and procedures to meet required regulations.     </a:t>
          </a:r>
          <a:endParaRPr lang="en-US" dirty="0"/>
        </a:p>
      </dgm:t>
    </dgm:pt>
    <dgm:pt modelId="{40049865-5C5E-4083-A914-1B707B3AC5FA}" type="parTrans" cxnId="{CF0DC3D4-2383-4F7B-BF85-96DB585DDD2B}">
      <dgm:prSet/>
      <dgm:spPr/>
    </dgm:pt>
    <dgm:pt modelId="{E6533D47-337A-45C4-87AD-BE4EDD46F446}" type="sibTrans" cxnId="{CF0DC3D4-2383-4F7B-BF85-96DB585DDD2B}">
      <dgm:prSet/>
      <dgm:spPr/>
      <dgm:t>
        <a:bodyPr/>
        <a:lstStyle/>
        <a:p>
          <a:endParaRPr lang="en-US"/>
        </a:p>
      </dgm:t>
    </dgm:pt>
    <dgm:pt modelId="{73D07737-0A51-4EEA-879A-6963FDDA4C86}">
      <dgm:prSet phldr="0"/>
      <dgm:spPr/>
      <dgm:t>
        <a:bodyPr/>
        <a:lstStyle/>
        <a:p>
          <a:pPr rtl="0"/>
          <a:r>
            <a:rPr lang="en-US" dirty="0">
              <a:latin typeface="Calibri Light" panose="020F0302020204030204"/>
            </a:rPr>
            <a:t>Overall timeline varies based on provider readiness, scope of licensure or certification services, facility acquisition,  SAMSHA or other entities approval if required.    </a:t>
          </a:r>
        </a:p>
      </dgm:t>
    </dgm:pt>
    <dgm:pt modelId="{8173A8DD-E527-4942-A836-AFFC9AEFCE70}" type="parTrans" cxnId="{CE432D5C-A150-4CB0-8E27-779F276662F3}">
      <dgm:prSet/>
      <dgm:spPr/>
    </dgm:pt>
    <dgm:pt modelId="{7F1B93A9-3048-46F2-B816-00B055458B76}" type="sibTrans" cxnId="{CE432D5C-A150-4CB0-8E27-779F276662F3}">
      <dgm:prSet/>
      <dgm:spPr/>
    </dgm:pt>
    <dgm:pt modelId="{831797F0-FFA4-424F-835F-9F068FF8F96F}" type="pres">
      <dgm:prSet presAssocID="{4626EED8-A4F7-46D3-9CCB-D22514462940}" presName="diagram" presStyleCnt="0">
        <dgm:presLayoutVars>
          <dgm:dir/>
          <dgm:resizeHandles val="exact"/>
        </dgm:presLayoutVars>
      </dgm:prSet>
      <dgm:spPr/>
    </dgm:pt>
    <dgm:pt modelId="{48B8F6D8-5740-4BC4-803F-4301B8FB4E6E}" type="pres">
      <dgm:prSet presAssocID="{852EBC82-9749-437E-82F3-BF29DEFB71DA}" presName="node" presStyleLbl="node1" presStyleIdx="0" presStyleCnt="9">
        <dgm:presLayoutVars>
          <dgm:bulletEnabled val="1"/>
        </dgm:presLayoutVars>
      </dgm:prSet>
      <dgm:spPr/>
    </dgm:pt>
    <dgm:pt modelId="{4B72956D-E0F0-423D-845B-5BEA79877E94}" type="pres">
      <dgm:prSet presAssocID="{5E1A2286-B894-4AFF-9FA3-C69DDE8C2D56}" presName="sibTrans" presStyleCnt="0"/>
      <dgm:spPr/>
    </dgm:pt>
    <dgm:pt modelId="{D84ABFF5-F69A-4009-9C8B-2E84ADD95210}" type="pres">
      <dgm:prSet presAssocID="{5203FBB7-4557-4123-AC67-BFAEA3BA1CF7}" presName="node" presStyleLbl="node1" presStyleIdx="1" presStyleCnt="9">
        <dgm:presLayoutVars>
          <dgm:bulletEnabled val="1"/>
        </dgm:presLayoutVars>
      </dgm:prSet>
      <dgm:spPr/>
    </dgm:pt>
    <dgm:pt modelId="{F5FE45BC-8080-4EFF-930D-9AE509D39D88}" type="pres">
      <dgm:prSet presAssocID="{4532C3B5-7EDC-452A-9C7D-E9D50F9D3239}" presName="sibTrans" presStyleCnt="0"/>
      <dgm:spPr/>
    </dgm:pt>
    <dgm:pt modelId="{0E1FEE74-66C4-4F4F-8A74-0328A16743CE}" type="pres">
      <dgm:prSet presAssocID="{D5572B46-33EC-45B8-84EA-45C9CEF5AC74}" presName="node" presStyleLbl="node1" presStyleIdx="2" presStyleCnt="9">
        <dgm:presLayoutVars>
          <dgm:bulletEnabled val="1"/>
        </dgm:presLayoutVars>
      </dgm:prSet>
      <dgm:spPr/>
    </dgm:pt>
    <dgm:pt modelId="{F7D8F862-BFC7-4C0F-9A1D-56DC6C4783E3}" type="pres">
      <dgm:prSet presAssocID="{62BCCA77-C64B-4BB5-AD66-9B2A71EE9D7D}" presName="sibTrans" presStyleCnt="0"/>
      <dgm:spPr/>
    </dgm:pt>
    <dgm:pt modelId="{CAE53C5E-3235-4B4E-AA40-00DDABB1A556}" type="pres">
      <dgm:prSet presAssocID="{C675B39B-C6D7-4AD9-BAFD-8F4B2D526AFC}" presName="node" presStyleLbl="node1" presStyleIdx="3" presStyleCnt="9">
        <dgm:presLayoutVars>
          <dgm:bulletEnabled val="1"/>
        </dgm:presLayoutVars>
      </dgm:prSet>
      <dgm:spPr/>
    </dgm:pt>
    <dgm:pt modelId="{4E6EAD9D-B3CE-46E1-B4E9-0492B20B7CBC}" type="pres">
      <dgm:prSet presAssocID="{D1DFB2EE-DE98-4D4F-9C4E-0935CE8E7FB3}" presName="sibTrans" presStyleCnt="0"/>
      <dgm:spPr/>
    </dgm:pt>
    <dgm:pt modelId="{2E0228A5-BD6F-422A-B0D6-4F28FDDBD850}" type="pres">
      <dgm:prSet presAssocID="{F4DDDF07-8707-415B-B6A0-6EDCF9EEF619}" presName="node" presStyleLbl="node1" presStyleIdx="4" presStyleCnt="9">
        <dgm:presLayoutVars>
          <dgm:bulletEnabled val="1"/>
        </dgm:presLayoutVars>
      </dgm:prSet>
      <dgm:spPr/>
    </dgm:pt>
    <dgm:pt modelId="{AD288445-6208-4AF1-933B-386293442861}" type="pres">
      <dgm:prSet presAssocID="{DAD67A07-2863-4AD2-892E-FD83376085DF}" presName="sibTrans" presStyleCnt="0"/>
      <dgm:spPr/>
    </dgm:pt>
    <dgm:pt modelId="{8F11D8B3-4C9E-4CBE-BD7F-573CF7C99E26}" type="pres">
      <dgm:prSet presAssocID="{9E0A4F24-E794-4A89-80D7-5A8920A40EA8}" presName="node" presStyleLbl="node1" presStyleIdx="5" presStyleCnt="9">
        <dgm:presLayoutVars>
          <dgm:bulletEnabled val="1"/>
        </dgm:presLayoutVars>
      </dgm:prSet>
      <dgm:spPr/>
    </dgm:pt>
    <dgm:pt modelId="{38C42BE6-00B1-42C6-A520-A52CB4447440}" type="pres">
      <dgm:prSet presAssocID="{D5ED6F86-5E04-40E9-B2E4-235BA983AA85}" presName="sibTrans" presStyleCnt="0"/>
      <dgm:spPr/>
    </dgm:pt>
    <dgm:pt modelId="{820213C2-C61B-446B-B875-2A15EB0C2B17}" type="pres">
      <dgm:prSet presAssocID="{0D8369F7-339B-4531-A1B5-6D9F11FB062D}" presName="node" presStyleLbl="node1" presStyleIdx="6" presStyleCnt="9">
        <dgm:presLayoutVars>
          <dgm:bulletEnabled val="1"/>
        </dgm:presLayoutVars>
      </dgm:prSet>
      <dgm:spPr/>
    </dgm:pt>
    <dgm:pt modelId="{2361719F-AA88-4415-A237-8C922D5745EB}" type="pres">
      <dgm:prSet presAssocID="{BC453658-3F26-41C0-B20D-9A4A550F0079}" presName="sibTrans" presStyleCnt="0"/>
      <dgm:spPr/>
    </dgm:pt>
    <dgm:pt modelId="{8467D0B9-AB0F-4130-99CF-A69351AC1859}" type="pres">
      <dgm:prSet presAssocID="{7A6AA109-0587-4707-936F-DDA8806DC798}" presName="node" presStyleLbl="node1" presStyleIdx="7" presStyleCnt="9">
        <dgm:presLayoutVars>
          <dgm:bulletEnabled val="1"/>
        </dgm:presLayoutVars>
      </dgm:prSet>
      <dgm:spPr/>
    </dgm:pt>
    <dgm:pt modelId="{6F9AD540-D7CA-4F20-B778-A938832417B7}" type="pres">
      <dgm:prSet presAssocID="{E6533D47-337A-45C4-87AD-BE4EDD46F446}" presName="sibTrans" presStyleCnt="0"/>
      <dgm:spPr/>
    </dgm:pt>
    <dgm:pt modelId="{D6564BE8-1B94-4739-8675-AB33E837C852}" type="pres">
      <dgm:prSet presAssocID="{73D07737-0A51-4EEA-879A-6963FDDA4C86}" presName="node" presStyleLbl="node1" presStyleIdx="8" presStyleCnt="9">
        <dgm:presLayoutVars>
          <dgm:bulletEnabled val="1"/>
        </dgm:presLayoutVars>
      </dgm:prSet>
      <dgm:spPr/>
    </dgm:pt>
  </dgm:ptLst>
  <dgm:cxnLst>
    <dgm:cxn modelId="{CE432D5C-A150-4CB0-8E27-779F276662F3}" srcId="{4626EED8-A4F7-46D3-9CCB-D22514462940}" destId="{73D07737-0A51-4EEA-879A-6963FDDA4C86}" srcOrd="8" destOrd="0" parTransId="{8173A8DD-E527-4942-A836-AFFC9AEFCE70}" sibTransId="{7F1B93A9-3048-46F2-B816-00B055458B76}"/>
    <dgm:cxn modelId="{4943CA6A-B89D-4B4A-81A6-D783C7DDA361}" srcId="{4626EED8-A4F7-46D3-9CCB-D22514462940}" destId="{F4DDDF07-8707-415B-B6A0-6EDCF9EEF619}" srcOrd="4" destOrd="0" parTransId="{1ABC96A3-FDF4-401D-957B-98003253DB19}" sibTransId="{DAD67A07-2863-4AD2-892E-FD83376085DF}"/>
    <dgm:cxn modelId="{D4B7CB53-9795-4890-995C-57DA23F9772A}" type="presOf" srcId="{73D07737-0A51-4EEA-879A-6963FDDA4C86}" destId="{D6564BE8-1B94-4739-8675-AB33E837C852}" srcOrd="0" destOrd="0" presId="urn:microsoft.com/office/officeart/2005/8/layout/default"/>
    <dgm:cxn modelId="{EFA77981-994B-4B54-9B2F-2BE87BB297BC}" srcId="{4626EED8-A4F7-46D3-9CCB-D22514462940}" destId="{852EBC82-9749-437E-82F3-BF29DEFB71DA}" srcOrd="0" destOrd="0" parTransId="{A32461CF-D062-4D8D-8E3A-E160E6998220}" sibTransId="{5E1A2286-B894-4AFF-9FA3-C69DDE8C2D56}"/>
    <dgm:cxn modelId="{FCD77891-F38A-48A0-9891-255B615661D8}" srcId="{4626EED8-A4F7-46D3-9CCB-D22514462940}" destId="{5203FBB7-4557-4123-AC67-BFAEA3BA1CF7}" srcOrd="1" destOrd="0" parTransId="{E8C6AB76-585B-4E17-B9E3-150F0E067617}" sibTransId="{4532C3B5-7EDC-452A-9C7D-E9D50F9D3239}"/>
    <dgm:cxn modelId="{91F4249E-135D-4B24-886B-EFD9C0704C06}" type="presOf" srcId="{5203FBB7-4557-4123-AC67-BFAEA3BA1CF7}" destId="{D84ABFF5-F69A-4009-9C8B-2E84ADD95210}" srcOrd="0" destOrd="0" presId="urn:microsoft.com/office/officeart/2005/8/layout/default"/>
    <dgm:cxn modelId="{DCD4DCA3-5BE0-4327-BE70-5D6076D70463}" type="presOf" srcId="{852EBC82-9749-437E-82F3-BF29DEFB71DA}" destId="{48B8F6D8-5740-4BC4-803F-4301B8FB4E6E}" srcOrd="0" destOrd="0" presId="urn:microsoft.com/office/officeart/2005/8/layout/default"/>
    <dgm:cxn modelId="{00DA37BE-DAAE-4C13-9E0D-0865EFFF28BC}" srcId="{4626EED8-A4F7-46D3-9CCB-D22514462940}" destId="{C675B39B-C6D7-4AD9-BAFD-8F4B2D526AFC}" srcOrd="3" destOrd="0" parTransId="{722A8B57-8A82-4EF8-AA57-AAA9171B9629}" sibTransId="{D1DFB2EE-DE98-4D4F-9C4E-0935CE8E7FB3}"/>
    <dgm:cxn modelId="{782A6EBF-E95A-45FF-95AC-E2B665344058}" srcId="{4626EED8-A4F7-46D3-9CCB-D22514462940}" destId="{0D8369F7-339B-4531-A1B5-6D9F11FB062D}" srcOrd="6" destOrd="0" parTransId="{74614095-94F1-4F6C-91E4-519123954B13}" sibTransId="{BC453658-3F26-41C0-B20D-9A4A550F0079}"/>
    <dgm:cxn modelId="{27F4C3D3-2F89-4238-9E6F-1036AEBCA578}" type="presOf" srcId="{D5572B46-33EC-45B8-84EA-45C9CEF5AC74}" destId="{0E1FEE74-66C4-4F4F-8A74-0328A16743CE}" srcOrd="0" destOrd="0" presId="urn:microsoft.com/office/officeart/2005/8/layout/default"/>
    <dgm:cxn modelId="{E16972D4-25AE-4F59-8A89-FE6F49E12199}" srcId="{4626EED8-A4F7-46D3-9CCB-D22514462940}" destId="{D5572B46-33EC-45B8-84EA-45C9CEF5AC74}" srcOrd="2" destOrd="0" parTransId="{7952DD5E-B7BB-4F57-8F8E-725C7963F9B6}" sibTransId="{62BCCA77-C64B-4BB5-AD66-9B2A71EE9D7D}"/>
    <dgm:cxn modelId="{CF0DC3D4-2383-4F7B-BF85-96DB585DDD2B}" srcId="{4626EED8-A4F7-46D3-9CCB-D22514462940}" destId="{7A6AA109-0587-4707-936F-DDA8806DC798}" srcOrd="7" destOrd="0" parTransId="{40049865-5C5E-4083-A914-1B707B3AC5FA}" sibTransId="{E6533D47-337A-45C4-87AD-BE4EDD46F446}"/>
    <dgm:cxn modelId="{2A3B06D5-629C-409E-9221-C06C82541A24}" type="presOf" srcId="{C675B39B-C6D7-4AD9-BAFD-8F4B2D526AFC}" destId="{CAE53C5E-3235-4B4E-AA40-00DDABB1A556}" srcOrd="0" destOrd="0" presId="urn:microsoft.com/office/officeart/2005/8/layout/default"/>
    <dgm:cxn modelId="{3422F0EC-FC61-4BC6-9E5E-24F368060818}" srcId="{4626EED8-A4F7-46D3-9CCB-D22514462940}" destId="{9E0A4F24-E794-4A89-80D7-5A8920A40EA8}" srcOrd="5" destOrd="0" parTransId="{17426F9D-9B48-492C-A490-0C74CC9AF390}" sibTransId="{D5ED6F86-5E04-40E9-B2E4-235BA983AA85}"/>
    <dgm:cxn modelId="{4D7F19ED-C5FE-4D31-BA7F-2C7FC470F7ED}" type="presOf" srcId="{7A6AA109-0587-4707-936F-DDA8806DC798}" destId="{8467D0B9-AB0F-4130-99CF-A69351AC1859}" srcOrd="0" destOrd="0" presId="urn:microsoft.com/office/officeart/2005/8/layout/default"/>
    <dgm:cxn modelId="{F1A433EE-6AC5-441A-92F7-944BCC192CE1}" type="presOf" srcId="{0D8369F7-339B-4531-A1B5-6D9F11FB062D}" destId="{820213C2-C61B-446B-B875-2A15EB0C2B17}" srcOrd="0" destOrd="0" presId="urn:microsoft.com/office/officeart/2005/8/layout/default"/>
    <dgm:cxn modelId="{B1B6ECF3-F5BD-4EBC-BC78-011EB7276CFC}" type="presOf" srcId="{F4DDDF07-8707-415B-B6A0-6EDCF9EEF619}" destId="{2E0228A5-BD6F-422A-B0D6-4F28FDDBD850}" srcOrd="0" destOrd="0" presId="urn:microsoft.com/office/officeart/2005/8/layout/default"/>
    <dgm:cxn modelId="{276322F5-E892-4221-90E0-219C3B3FA46B}" type="presOf" srcId="{9E0A4F24-E794-4A89-80D7-5A8920A40EA8}" destId="{8F11D8B3-4C9E-4CBE-BD7F-573CF7C99E26}" srcOrd="0" destOrd="0" presId="urn:microsoft.com/office/officeart/2005/8/layout/default"/>
    <dgm:cxn modelId="{4D599FF8-CBDD-44CB-B25C-CBCE86E49D74}" type="presOf" srcId="{4626EED8-A4F7-46D3-9CCB-D22514462940}" destId="{831797F0-FFA4-424F-835F-9F068FF8F96F}" srcOrd="0" destOrd="0" presId="urn:microsoft.com/office/officeart/2005/8/layout/default"/>
    <dgm:cxn modelId="{20AC0634-A6AD-41F1-A4DD-5E1D1F2F3C8E}" type="presParOf" srcId="{831797F0-FFA4-424F-835F-9F068FF8F96F}" destId="{48B8F6D8-5740-4BC4-803F-4301B8FB4E6E}" srcOrd="0" destOrd="0" presId="urn:microsoft.com/office/officeart/2005/8/layout/default"/>
    <dgm:cxn modelId="{8F450C72-D01F-4747-BD04-F79E56CA571E}" type="presParOf" srcId="{831797F0-FFA4-424F-835F-9F068FF8F96F}" destId="{4B72956D-E0F0-423D-845B-5BEA79877E94}" srcOrd="1" destOrd="0" presId="urn:microsoft.com/office/officeart/2005/8/layout/default"/>
    <dgm:cxn modelId="{A572149D-3E4D-4530-A9C8-0D40EA479153}" type="presParOf" srcId="{831797F0-FFA4-424F-835F-9F068FF8F96F}" destId="{D84ABFF5-F69A-4009-9C8B-2E84ADD95210}" srcOrd="2" destOrd="0" presId="urn:microsoft.com/office/officeart/2005/8/layout/default"/>
    <dgm:cxn modelId="{E885A749-5BD0-410F-ABE1-0E693F28122E}" type="presParOf" srcId="{831797F0-FFA4-424F-835F-9F068FF8F96F}" destId="{F5FE45BC-8080-4EFF-930D-9AE509D39D88}" srcOrd="3" destOrd="0" presId="urn:microsoft.com/office/officeart/2005/8/layout/default"/>
    <dgm:cxn modelId="{3880C640-66BB-412A-9AB5-8720AFCF2C88}" type="presParOf" srcId="{831797F0-FFA4-424F-835F-9F068FF8F96F}" destId="{0E1FEE74-66C4-4F4F-8A74-0328A16743CE}" srcOrd="4" destOrd="0" presId="urn:microsoft.com/office/officeart/2005/8/layout/default"/>
    <dgm:cxn modelId="{E45AD3A4-F518-47F5-97C6-B8ADFC92710B}" type="presParOf" srcId="{831797F0-FFA4-424F-835F-9F068FF8F96F}" destId="{F7D8F862-BFC7-4C0F-9A1D-56DC6C4783E3}" srcOrd="5" destOrd="0" presId="urn:microsoft.com/office/officeart/2005/8/layout/default"/>
    <dgm:cxn modelId="{0651BD91-02BB-4C1F-9225-2C9983C2C997}" type="presParOf" srcId="{831797F0-FFA4-424F-835F-9F068FF8F96F}" destId="{CAE53C5E-3235-4B4E-AA40-00DDABB1A556}" srcOrd="6" destOrd="0" presId="urn:microsoft.com/office/officeart/2005/8/layout/default"/>
    <dgm:cxn modelId="{CE338774-D727-4975-B47F-FA918905B418}" type="presParOf" srcId="{831797F0-FFA4-424F-835F-9F068FF8F96F}" destId="{4E6EAD9D-B3CE-46E1-B4E9-0492B20B7CBC}" srcOrd="7" destOrd="0" presId="urn:microsoft.com/office/officeart/2005/8/layout/default"/>
    <dgm:cxn modelId="{A03A1399-547B-405F-B2BD-AF3C13A0FB85}" type="presParOf" srcId="{831797F0-FFA4-424F-835F-9F068FF8F96F}" destId="{2E0228A5-BD6F-422A-B0D6-4F28FDDBD850}" srcOrd="8" destOrd="0" presId="urn:microsoft.com/office/officeart/2005/8/layout/default"/>
    <dgm:cxn modelId="{F04BA018-AD61-4EAF-B918-D6E93463091A}" type="presParOf" srcId="{831797F0-FFA4-424F-835F-9F068FF8F96F}" destId="{AD288445-6208-4AF1-933B-386293442861}" srcOrd="9" destOrd="0" presId="urn:microsoft.com/office/officeart/2005/8/layout/default"/>
    <dgm:cxn modelId="{6175C3CC-AEB4-4313-B8C5-1E79C7C0310A}" type="presParOf" srcId="{831797F0-FFA4-424F-835F-9F068FF8F96F}" destId="{8F11D8B3-4C9E-4CBE-BD7F-573CF7C99E26}" srcOrd="10" destOrd="0" presId="urn:microsoft.com/office/officeart/2005/8/layout/default"/>
    <dgm:cxn modelId="{356FE649-352F-4C6D-8020-64CC86D14457}" type="presParOf" srcId="{831797F0-FFA4-424F-835F-9F068FF8F96F}" destId="{38C42BE6-00B1-42C6-A520-A52CB4447440}" srcOrd="11" destOrd="0" presId="urn:microsoft.com/office/officeart/2005/8/layout/default"/>
    <dgm:cxn modelId="{E4196AB1-1C90-4C21-85ED-D1CD945547F6}" type="presParOf" srcId="{831797F0-FFA4-424F-835F-9F068FF8F96F}" destId="{820213C2-C61B-446B-B875-2A15EB0C2B17}" srcOrd="12" destOrd="0" presId="urn:microsoft.com/office/officeart/2005/8/layout/default"/>
    <dgm:cxn modelId="{60A28844-C20A-42D1-86B0-3DC026E01603}" type="presParOf" srcId="{831797F0-FFA4-424F-835F-9F068FF8F96F}" destId="{2361719F-AA88-4415-A237-8C922D5745EB}" srcOrd="13" destOrd="0" presId="urn:microsoft.com/office/officeart/2005/8/layout/default"/>
    <dgm:cxn modelId="{C7F1951D-0DB0-4290-AEDA-BA26E59D6A67}" type="presParOf" srcId="{831797F0-FFA4-424F-835F-9F068FF8F96F}" destId="{8467D0B9-AB0F-4130-99CF-A69351AC1859}" srcOrd="14" destOrd="0" presId="urn:microsoft.com/office/officeart/2005/8/layout/default"/>
    <dgm:cxn modelId="{83DFF882-B1DE-4822-A746-BED99A679010}" type="presParOf" srcId="{831797F0-FFA4-424F-835F-9F068FF8F96F}" destId="{6F9AD540-D7CA-4F20-B778-A938832417B7}" srcOrd="15" destOrd="0" presId="urn:microsoft.com/office/officeart/2005/8/layout/default"/>
    <dgm:cxn modelId="{1F890990-076C-4681-BDF4-F42CA03482B0}" type="presParOf" srcId="{831797F0-FFA4-424F-835F-9F068FF8F96F}" destId="{D6564BE8-1B94-4739-8675-AB33E837C852}"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1C91BC-832A-44D7-8D31-2054ADDF672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C6A1BBB-735B-4D46-8E94-425994C70C8C}">
      <dgm:prSet/>
      <dgm:spPr/>
      <dgm:t>
        <a:bodyPr/>
        <a:lstStyle/>
        <a:p>
          <a:r>
            <a:rPr lang="en-US" dirty="0"/>
            <a:t>Behavioral health is a general term used to refer to both mental health and substance use disorders.</a:t>
          </a:r>
        </a:p>
      </dgm:t>
    </dgm:pt>
    <dgm:pt modelId="{153A60E4-81E1-4DAA-8324-F5411EB66137}" type="parTrans" cxnId="{0B8C9638-A8F8-4D6B-9FF5-EF40AD691FDE}">
      <dgm:prSet/>
      <dgm:spPr/>
      <dgm:t>
        <a:bodyPr/>
        <a:lstStyle/>
        <a:p>
          <a:endParaRPr lang="en-US"/>
        </a:p>
      </dgm:t>
    </dgm:pt>
    <dgm:pt modelId="{72BA577B-0CE5-45C9-A1FD-58C5E5A93904}" type="sibTrans" cxnId="{0B8C9638-A8F8-4D6B-9FF5-EF40AD691FDE}">
      <dgm:prSet/>
      <dgm:spPr/>
      <dgm:t>
        <a:bodyPr/>
        <a:lstStyle/>
        <a:p>
          <a:endParaRPr lang="en-US"/>
        </a:p>
      </dgm:t>
    </dgm:pt>
    <dgm:pt modelId="{2FB8244A-39EC-4D68-8B6A-84765162CE85}">
      <dgm:prSet/>
      <dgm:spPr/>
      <dgm:t>
        <a:bodyPr/>
        <a:lstStyle/>
        <a:p>
          <a:r>
            <a:rPr lang="en-US" dirty="0"/>
            <a:t>These services include a wide range of community-based or residential services, and appropriate treatment modalities.</a:t>
          </a:r>
        </a:p>
      </dgm:t>
    </dgm:pt>
    <dgm:pt modelId="{CF4F3E51-EE25-4CDD-84D0-A7BF1C140E58}" type="parTrans" cxnId="{3E160AFB-A654-4327-A173-9A2AB6071B4F}">
      <dgm:prSet/>
      <dgm:spPr/>
      <dgm:t>
        <a:bodyPr/>
        <a:lstStyle/>
        <a:p>
          <a:endParaRPr lang="en-US"/>
        </a:p>
      </dgm:t>
    </dgm:pt>
    <dgm:pt modelId="{282CD484-8AD6-4205-87CA-F49ABC48F26A}" type="sibTrans" cxnId="{3E160AFB-A654-4327-A173-9A2AB6071B4F}">
      <dgm:prSet/>
      <dgm:spPr/>
      <dgm:t>
        <a:bodyPr/>
        <a:lstStyle/>
        <a:p>
          <a:endParaRPr lang="en-US"/>
        </a:p>
      </dgm:t>
    </dgm:pt>
    <dgm:pt modelId="{5C68A4B2-4E4F-4AFA-B2DF-B88631746481}">
      <dgm:prSet/>
      <dgm:spPr/>
      <dgm:t>
        <a:bodyPr/>
        <a:lstStyle/>
        <a:p>
          <a:r>
            <a:rPr lang="en-US" dirty="0"/>
            <a:t>Any organization seeking to provide treatment for Behavioral Health disorders must be licensed and/or certified in accordance with State Regulations.</a:t>
          </a:r>
        </a:p>
      </dgm:t>
    </dgm:pt>
    <dgm:pt modelId="{5928F969-8370-4F5C-8AF0-7464FE5AEC73}" type="parTrans" cxnId="{5E4983FA-031E-4240-B7D8-B2CD4BEA284C}">
      <dgm:prSet/>
      <dgm:spPr/>
      <dgm:t>
        <a:bodyPr/>
        <a:lstStyle/>
        <a:p>
          <a:endParaRPr lang="en-US"/>
        </a:p>
      </dgm:t>
    </dgm:pt>
    <dgm:pt modelId="{60B0E2AB-78B1-4EE5-B2C3-2F58FD593B5C}" type="sibTrans" cxnId="{5E4983FA-031E-4240-B7D8-B2CD4BEA284C}">
      <dgm:prSet/>
      <dgm:spPr/>
      <dgm:t>
        <a:bodyPr/>
        <a:lstStyle/>
        <a:p>
          <a:endParaRPr lang="en-US"/>
        </a:p>
      </dgm:t>
    </dgm:pt>
    <dgm:pt modelId="{02B2306C-A469-4BEB-AD5C-691DD529FD64}">
      <dgm:prSet/>
      <dgm:spPr/>
      <dgm:t>
        <a:bodyPr/>
        <a:lstStyle/>
        <a:p>
          <a:r>
            <a:rPr lang="en-US" dirty="0"/>
            <a:t>Referenced from Delaware Administrative Code 2018</a:t>
          </a:r>
        </a:p>
      </dgm:t>
    </dgm:pt>
    <dgm:pt modelId="{23DCB21B-EAED-472C-93EC-73592F20659A}" type="parTrans" cxnId="{756B5FB1-0925-4CCD-B2A7-31772922FB9C}">
      <dgm:prSet/>
      <dgm:spPr/>
      <dgm:t>
        <a:bodyPr/>
        <a:lstStyle/>
        <a:p>
          <a:endParaRPr lang="en-US"/>
        </a:p>
      </dgm:t>
    </dgm:pt>
    <dgm:pt modelId="{D1F516FD-9202-4FD9-8664-7811CE040158}" type="sibTrans" cxnId="{756B5FB1-0925-4CCD-B2A7-31772922FB9C}">
      <dgm:prSet/>
      <dgm:spPr/>
      <dgm:t>
        <a:bodyPr/>
        <a:lstStyle/>
        <a:p>
          <a:endParaRPr lang="en-US"/>
        </a:p>
      </dgm:t>
    </dgm:pt>
    <dgm:pt modelId="{44BF9BF2-FBD9-4263-AE2B-3C24CEE97415}" type="pres">
      <dgm:prSet presAssocID="{3B1C91BC-832A-44D7-8D31-2054ADDF6725}" presName="linear" presStyleCnt="0">
        <dgm:presLayoutVars>
          <dgm:animLvl val="lvl"/>
          <dgm:resizeHandles val="exact"/>
        </dgm:presLayoutVars>
      </dgm:prSet>
      <dgm:spPr/>
    </dgm:pt>
    <dgm:pt modelId="{03632E8F-3062-465A-A69E-BDBDFA8A6E40}" type="pres">
      <dgm:prSet presAssocID="{8C6A1BBB-735B-4D46-8E94-425994C70C8C}" presName="parentText" presStyleLbl="node1" presStyleIdx="0" presStyleCnt="4">
        <dgm:presLayoutVars>
          <dgm:chMax val="0"/>
          <dgm:bulletEnabled val="1"/>
        </dgm:presLayoutVars>
      </dgm:prSet>
      <dgm:spPr/>
    </dgm:pt>
    <dgm:pt modelId="{459658A5-D9CD-4528-8A8C-DCDAF0BA3211}" type="pres">
      <dgm:prSet presAssocID="{72BA577B-0CE5-45C9-A1FD-58C5E5A93904}" presName="spacer" presStyleCnt="0"/>
      <dgm:spPr/>
    </dgm:pt>
    <dgm:pt modelId="{DBA753B9-1DA5-4D87-8A49-4ECD335BA6E2}" type="pres">
      <dgm:prSet presAssocID="{2FB8244A-39EC-4D68-8B6A-84765162CE85}" presName="parentText" presStyleLbl="node1" presStyleIdx="1" presStyleCnt="4">
        <dgm:presLayoutVars>
          <dgm:chMax val="0"/>
          <dgm:bulletEnabled val="1"/>
        </dgm:presLayoutVars>
      </dgm:prSet>
      <dgm:spPr/>
    </dgm:pt>
    <dgm:pt modelId="{646B6F40-3688-41EA-AA1B-90B88DCAAF49}" type="pres">
      <dgm:prSet presAssocID="{282CD484-8AD6-4205-87CA-F49ABC48F26A}" presName="spacer" presStyleCnt="0"/>
      <dgm:spPr/>
    </dgm:pt>
    <dgm:pt modelId="{4DA7BDFF-D450-4BD8-823A-592335D78A6B}" type="pres">
      <dgm:prSet presAssocID="{5C68A4B2-4E4F-4AFA-B2DF-B88631746481}" presName="parentText" presStyleLbl="node1" presStyleIdx="2" presStyleCnt="4">
        <dgm:presLayoutVars>
          <dgm:chMax val="0"/>
          <dgm:bulletEnabled val="1"/>
        </dgm:presLayoutVars>
      </dgm:prSet>
      <dgm:spPr/>
    </dgm:pt>
    <dgm:pt modelId="{F34184AA-A757-439C-AB7B-50DB3E1B146E}" type="pres">
      <dgm:prSet presAssocID="{60B0E2AB-78B1-4EE5-B2C3-2F58FD593B5C}" presName="spacer" presStyleCnt="0"/>
      <dgm:spPr/>
    </dgm:pt>
    <dgm:pt modelId="{5FF67A66-807A-4D1E-82F0-450DB08F1DD1}" type="pres">
      <dgm:prSet presAssocID="{02B2306C-A469-4BEB-AD5C-691DD529FD64}" presName="parentText" presStyleLbl="node1" presStyleIdx="3" presStyleCnt="4">
        <dgm:presLayoutVars>
          <dgm:chMax val="0"/>
          <dgm:bulletEnabled val="1"/>
        </dgm:presLayoutVars>
      </dgm:prSet>
      <dgm:spPr/>
    </dgm:pt>
  </dgm:ptLst>
  <dgm:cxnLst>
    <dgm:cxn modelId="{0B8C9638-A8F8-4D6B-9FF5-EF40AD691FDE}" srcId="{3B1C91BC-832A-44D7-8D31-2054ADDF6725}" destId="{8C6A1BBB-735B-4D46-8E94-425994C70C8C}" srcOrd="0" destOrd="0" parTransId="{153A60E4-81E1-4DAA-8324-F5411EB66137}" sibTransId="{72BA577B-0CE5-45C9-A1FD-58C5E5A93904}"/>
    <dgm:cxn modelId="{B459B04C-1C95-453F-92C4-D41BB27109BF}" type="presOf" srcId="{5C68A4B2-4E4F-4AFA-B2DF-B88631746481}" destId="{4DA7BDFF-D450-4BD8-823A-592335D78A6B}" srcOrd="0" destOrd="0" presId="urn:microsoft.com/office/officeart/2005/8/layout/vList2"/>
    <dgm:cxn modelId="{15A6E075-2EF2-4633-AB8D-9C80D526D892}" type="presOf" srcId="{3B1C91BC-832A-44D7-8D31-2054ADDF6725}" destId="{44BF9BF2-FBD9-4263-AE2B-3C24CEE97415}" srcOrd="0" destOrd="0" presId="urn:microsoft.com/office/officeart/2005/8/layout/vList2"/>
    <dgm:cxn modelId="{9758AD59-384C-4E32-A1C0-4A91E1346D6F}" type="presOf" srcId="{2FB8244A-39EC-4D68-8B6A-84765162CE85}" destId="{DBA753B9-1DA5-4D87-8A49-4ECD335BA6E2}" srcOrd="0" destOrd="0" presId="urn:microsoft.com/office/officeart/2005/8/layout/vList2"/>
    <dgm:cxn modelId="{756B5FB1-0925-4CCD-B2A7-31772922FB9C}" srcId="{3B1C91BC-832A-44D7-8D31-2054ADDF6725}" destId="{02B2306C-A469-4BEB-AD5C-691DD529FD64}" srcOrd="3" destOrd="0" parTransId="{23DCB21B-EAED-472C-93EC-73592F20659A}" sibTransId="{D1F516FD-9202-4FD9-8664-7811CE040158}"/>
    <dgm:cxn modelId="{0681D4B7-CC65-43F8-A127-8C1523E11F6B}" type="presOf" srcId="{02B2306C-A469-4BEB-AD5C-691DD529FD64}" destId="{5FF67A66-807A-4D1E-82F0-450DB08F1DD1}" srcOrd="0" destOrd="0" presId="urn:microsoft.com/office/officeart/2005/8/layout/vList2"/>
    <dgm:cxn modelId="{5E4983FA-031E-4240-B7D8-B2CD4BEA284C}" srcId="{3B1C91BC-832A-44D7-8D31-2054ADDF6725}" destId="{5C68A4B2-4E4F-4AFA-B2DF-B88631746481}" srcOrd="2" destOrd="0" parTransId="{5928F969-8370-4F5C-8AF0-7464FE5AEC73}" sibTransId="{60B0E2AB-78B1-4EE5-B2C3-2F58FD593B5C}"/>
    <dgm:cxn modelId="{3E160AFB-A654-4327-A173-9A2AB6071B4F}" srcId="{3B1C91BC-832A-44D7-8D31-2054ADDF6725}" destId="{2FB8244A-39EC-4D68-8B6A-84765162CE85}" srcOrd="1" destOrd="0" parTransId="{CF4F3E51-EE25-4CDD-84D0-A7BF1C140E58}" sibTransId="{282CD484-8AD6-4205-87CA-F49ABC48F26A}"/>
    <dgm:cxn modelId="{6A2E04FF-DE70-4294-AC5F-9D994FDA0D32}" type="presOf" srcId="{8C6A1BBB-735B-4D46-8E94-425994C70C8C}" destId="{03632E8F-3062-465A-A69E-BDBDFA8A6E40}" srcOrd="0" destOrd="0" presId="urn:microsoft.com/office/officeart/2005/8/layout/vList2"/>
    <dgm:cxn modelId="{081083E4-4236-490C-8F35-57DAA2E58385}" type="presParOf" srcId="{44BF9BF2-FBD9-4263-AE2B-3C24CEE97415}" destId="{03632E8F-3062-465A-A69E-BDBDFA8A6E40}" srcOrd="0" destOrd="0" presId="urn:microsoft.com/office/officeart/2005/8/layout/vList2"/>
    <dgm:cxn modelId="{70B3C61A-B1A4-463E-B7DB-16E35418E982}" type="presParOf" srcId="{44BF9BF2-FBD9-4263-AE2B-3C24CEE97415}" destId="{459658A5-D9CD-4528-8A8C-DCDAF0BA3211}" srcOrd="1" destOrd="0" presId="urn:microsoft.com/office/officeart/2005/8/layout/vList2"/>
    <dgm:cxn modelId="{FDACAD90-AFF8-4900-8AFD-35784D5C1395}" type="presParOf" srcId="{44BF9BF2-FBD9-4263-AE2B-3C24CEE97415}" destId="{DBA753B9-1DA5-4D87-8A49-4ECD335BA6E2}" srcOrd="2" destOrd="0" presId="urn:microsoft.com/office/officeart/2005/8/layout/vList2"/>
    <dgm:cxn modelId="{94AD7201-C1D3-4B4D-8103-061F81F19489}" type="presParOf" srcId="{44BF9BF2-FBD9-4263-AE2B-3C24CEE97415}" destId="{646B6F40-3688-41EA-AA1B-90B88DCAAF49}" srcOrd="3" destOrd="0" presId="urn:microsoft.com/office/officeart/2005/8/layout/vList2"/>
    <dgm:cxn modelId="{9E1966CB-2373-4683-A1E2-FED1C3B5B757}" type="presParOf" srcId="{44BF9BF2-FBD9-4263-AE2B-3C24CEE97415}" destId="{4DA7BDFF-D450-4BD8-823A-592335D78A6B}" srcOrd="4" destOrd="0" presId="urn:microsoft.com/office/officeart/2005/8/layout/vList2"/>
    <dgm:cxn modelId="{A7A12636-F565-41D0-B646-134578DB73D3}" type="presParOf" srcId="{44BF9BF2-FBD9-4263-AE2B-3C24CEE97415}" destId="{F34184AA-A757-439C-AB7B-50DB3E1B146E}" srcOrd="5" destOrd="0" presId="urn:microsoft.com/office/officeart/2005/8/layout/vList2"/>
    <dgm:cxn modelId="{DB810FE7-446E-48B9-9C10-7398DA08EBF6}" type="presParOf" srcId="{44BF9BF2-FBD9-4263-AE2B-3C24CEE97415}" destId="{5FF67A66-807A-4D1E-82F0-450DB08F1DD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038F1D-11DF-4767-A8E7-785485B2C8B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70E385F-1FB8-49B6-B076-9FD869835398}">
      <dgm:prSet/>
      <dgm:spPr/>
      <dgm:t>
        <a:bodyPr/>
        <a:lstStyle/>
        <a:p>
          <a:r>
            <a:rPr lang="en-US" dirty="0"/>
            <a:t>DSAMH License: </a:t>
          </a:r>
        </a:p>
      </dgm:t>
    </dgm:pt>
    <dgm:pt modelId="{10F9A61D-1C1F-4344-887F-7D24E37C4EEA}" type="parTrans" cxnId="{4908BA95-6BD9-4808-BCF0-DA2BFF20624E}">
      <dgm:prSet/>
      <dgm:spPr/>
      <dgm:t>
        <a:bodyPr/>
        <a:lstStyle/>
        <a:p>
          <a:endParaRPr lang="en-US"/>
        </a:p>
      </dgm:t>
    </dgm:pt>
    <dgm:pt modelId="{2DC7699B-894E-4F24-870F-CD697C00E498}" type="sibTrans" cxnId="{4908BA95-6BD9-4808-BCF0-DA2BFF20624E}">
      <dgm:prSet/>
      <dgm:spPr/>
      <dgm:t>
        <a:bodyPr/>
        <a:lstStyle/>
        <a:p>
          <a:endParaRPr lang="en-US"/>
        </a:p>
      </dgm:t>
    </dgm:pt>
    <dgm:pt modelId="{96823407-4A93-47A0-8331-955DDFDC2F04}">
      <dgm:prSet/>
      <dgm:spPr/>
      <dgm:t>
        <a:bodyPr/>
        <a:lstStyle/>
        <a:p>
          <a:r>
            <a:rPr lang="en-US" dirty="0"/>
            <a:t>Outpatient Treatment Services: Outpatient Services ASAM Level 1</a:t>
          </a:r>
        </a:p>
      </dgm:t>
    </dgm:pt>
    <dgm:pt modelId="{F982F982-B365-4A13-B16B-37196BF7BE3D}" type="parTrans" cxnId="{802F6EEC-3A20-42F5-9C10-535930196021}">
      <dgm:prSet/>
      <dgm:spPr/>
      <dgm:t>
        <a:bodyPr/>
        <a:lstStyle/>
        <a:p>
          <a:endParaRPr lang="en-US"/>
        </a:p>
      </dgm:t>
    </dgm:pt>
    <dgm:pt modelId="{BAFCC8BB-921F-4B74-A836-1FE95D159474}" type="sibTrans" cxnId="{802F6EEC-3A20-42F5-9C10-535930196021}">
      <dgm:prSet/>
      <dgm:spPr/>
      <dgm:t>
        <a:bodyPr/>
        <a:lstStyle/>
        <a:p>
          <a:endParaRPr lang="en-US"/>
        </a:p>
      </dgm:t>
    </dgm:pt>
    <dgm:pt modelId="{8C6FF890-86E4-4769-9859-DA5F15E520A5}">
      <dgm:prSet/>
      <dgm:spPr/>
      <dgm:t>
        <a:bodyPr/>
        <a:lstStyle/>
        <a:p>
          <a:r>
            <a:rPr lang="en-US" dirty="0"/>
            <a:t>Outpatient Treatment Services: Intensive Outpatient Treatment ASAM Level 2.1 </a:t>
          </a:r>
        </a:p>
      </dgm:t>
    </dgm:pt>
    <dgm:pt modelId="{7FC15BFD-97A6-410E-BA62-194872EA05D4}" type="parTrans" cxnId="{819E926C-0634-44B4-9F92-3C5932B4975E}">
      <dgm:prSet/>
      <dgm:spPr/>
      <dgm:t>
        <a:bodyPr/>
        <a:lstStyle/>
        <a:p>
          <a:endParaRPr lang="en-US"/>
        </a:p>
      </dgm:t>
    </dgm:pt>
    <dgm:pt modelId="{1ECEC2E7-1F34-4D25-BF23-0B7F46B6F6EB}" type="sibTrans" cxnId="{819E926C-0634-44B4-9F92-3C5932B4975E}">
      <dgm:prSet/>
      <dgm:spPr/>
      <dgm:t>
        <a:bodyPr/>
        <a:lstStyle/>
        <a:p>
          <a:endParaRPr lang="en-US"/>
        </a:p>
      </dgm:t>
    </dgm:pt>
    <dgm:pt modelId="{DA482CB0-73F0-42E5-94DE-89F196D5B1B1}">
      <dgm:prSet/>
      <dgm:spPr/>
      <dgm:t>
        <a:bodyPr/>
        <a:lstStyle/>
        <a:p>
          <a:r>
            <a:rPr lang="en-US" dirty="0"/>
            <a:t>Medicaid Certification:</a:t>
          </a:r>
        </a:p>
      </dgm:t>
    </dgm:pt>
    <dgm:pt modelId="{33FE1F11-4EB9-43E6-AB03-BA8E00F948DC}" type="parTrans" cxnId="{84B15E31-D961-4806-9A52-24FEACA68879}">
      <dgm:prSet/>
      <dgm:spPr/>
      <dgm:t>
        <a:bodyPr/>
        <a:lstStyle/>
        <a:p>
          <a:endParaRPr lang="en-US"/>
        </a:p>
      </dgm:t>
    </dgm:pt>
    <dgm:pt modelId="{D6327230-46E6-45C7-A006-867551738871}" type="sibTrans" cxnId="{84B15E31-D961-4806-9A52-24FEACA68879}">
      <dgm:prSet/>
      <dgm:spPr/>
      <dgm:t>
        <a:bodyPr/>
        <a:lstStyle/>
        <a:p>
          <a:endParaRPr lang="en-US"/>
        </a:p>
      </dgm:t>
    </dgm:pt>
    <dgm:pt modelId="{DF19B2D9-61AF-4B28-B91C-EFD7C77D2A67}">
      <dgm:prSet/>
      <dgm:spPr/>
      <dgm:t>
        <a:bodyPr/>
        <a:lstStyle/>
        <a:p>
          <a:r>
            <a:rPr lang="en-US" dirty="0"/>
            <a:t>Outpatient Services ASAM Level 1			</a:t>
          </a:r>
        </a:p>
      </dgm:t>
    </dgm:pt>
    <dgm:pt modelId="{62FFE7E6-C245-44AD-8220-7AC7256DCA52}" type="parTrans" cxnId="{BCC458A1-D8F1-4630-BE30-EF350C45BAC4}">
      <dgm:prSet/>
      <dgm:spPr/>
      <dgm:t>
        <a:bodyPr/>
        <a:lstStyle/>
        <a:p>
          <a:endParaRPr lang="en-US"/>
        </a:p>
      </dgm:t>
    </dgm:pt>
    <dgm:pt modelId="{7E3F2D71-D5C5-45BC-A235-3573931EFD2C}" type="sibTrans" cxnId="{BCC458A1-D8F1-4630-BE30-EF350C45BAC4}">
      <dgm:prSet/>
      <dgm:spPr/>
      <dgm:t>
        <a:bodyPr/>
        <a:lstStyle/>
        <a:p>
          <a:endParaRPr lang="en-US"/>
        </a:p>
      </dgm:t>
    </dgm:pt>
    <dgm:pt modelId="{4F58CCBC-6AB2-4203-860F-3A12023DFE16}">
      <dgm:prSet/>
      <dgm:spPr/>
      <dgm:t>
        <a:bodyPr/>
        <a:lstStyle/>
        <a:p>
          <a:r>
            <a:rPr lang="en-US" dirty="0"/>
            <a:t>Intensive Outpatient Treatment ASAM Level 2.1 </a:t>
          </a:r>
        </a:p>
      </dgm:t>
    </dgm:pt>
    <dgm:pt modelId="{3431108B-FA7C-4BCB-A14A-7E9CC52F87AE}" type="parTrans" cxnId="{70CF0BB4-3314-462A-AD42-8A7B28591310}">
      <dgm:prSet/>
      <dgm:spPr/>
      <dgm:t>
        <a:bodyPr/>
        <a:lstStyle/>
        <a:p>
          <a:endParaRPr lang="en-US"/>
        </a:p>
      </dgm:t>
    </dgm:pt>
    <dgm:pt modelId="{96379F5A-722D-4975-8F53-557675B6063E}" type="sibTrans" cxnId="{70CF0BB4-3314-462A-AD42-8A7B28591310}">
      <dgm:prSet/>
      <dgm:spPr/>
      <dgm:t>
        <a:bodyPr/>
        <a:lstStyle/>
        <a:p>
          <a:endParaRPr lang="en-US"/>
        </a:p>
      </dgm:t>
    </dgm:pt>
    <dgm:pt modelId="{C832EC19-4268-43A3-92FF-D6BD10E9E28A}" type="pres">
      <dgm:prSet presAssocID="{FC038F1D-11DF-4767-A8E7-785485B2C8B8}" presName="linear" presStyleCnt="0">
        <dgm:presLayoutVars>
          <dgm:animLvl val="lvl"/>
          <dgm:resizeHandles val="exact"/>
        </dgm:presLayoutVars>
      </dgm:prSet>
      <dgm:spPr/>
    </dgm:pt>
    <dgm:pt modelId="{E1E358E7-86DB-4AD4-9609-C69DC9B3DBBE}" type="pres">
      <dgm:prSet presAssocID="{270E385F-1FB8-49B6-B076-9FD869835398}" presName="parentText" presStyleLbl="node1" presStyleIdx="0" presStyleCnt="2">
        <dgm:presLayoutVars>
          <dgm:chMax val="0"/>
          <dgm:bulletEnabled val="1"/>
        </dgm:presLayoutVars>
      </dgm:prSet>
      <dgm:spPr/>
    </dgm:pt>
    <dgm:pt modelId="{F13170A5-B50C-4416-B1D2-5F9688E7B858}" type="pres">
      <dgm:prSet presAssocID="{270E385F-1FB8-49B6-B076-9FD869835398}" presName="childText" presStyleLbl="revTx" presStyleIdx="0" presStyleCnt="2">
        <dgm:presLayoutVars>
          <dgm:bulletEnabled val="1"/>
        </dgm:presLayoutVars>
      </dgm:prSet>
      <dgm:spPr/>
    </dgm:pt>
    <dgm:pt modelId="{E7D9F8FD-830E-4678-B50D-EE876BA55B06}" type="pres">
      <dgm:prSet presAssocID="{DA482CB0-73F0-42E5-94DE-89F196D5B1B1}" presName="parentText" presStyleLbl="node1" presStyleIdx="1" presStyleCnt="2">
        <dgm:presLayoutVars>
          <dgm:chMax val="0"/>
          <dgm:bulletEnabled val="1"/>
        </dgm:presLayoutVars>
      </dgm:prSet>
      <dgm:spPr/>
    </dgm:pt>
    <dgm:pt modelId="{9D6E77B9-D9FB-426B-92AB-20674C5EFADE}" type="pres">
      <dgm:prSet presAssocID="{DA482CB0-73F0-42E5-94DE-89F196D5B1B1}" presName="childText" presStyleLbl="revTx" presStyleIdx="1" presStyleCnt="2">
        <dgm:presLayoutVars>
          <dgm:bulletEnabled val="1"/>
        </dgm:presLayoutVars>
      </dgm:prSet>
      <dgm:spPr/>
    </dgm:pt>
  </dgm:ptLst>
  <dgm:cxnLst>
    <dgm:cxn modelId="{84B15E31-D961-4806-9A52-24FEACA68879}" srcId="{FC038F1D-11DF-4767-A8E7-785485B2C8B8}" destId="{DA482CB0-73F0-42E5-94DE-89F196D5B1B1}" srcOrd="1" destOrd="0" parTransId="{33FE1F11-4EB9-43E6-AB03-BA8E00F948DC}" sibTransId="{D6327230-46E6-45C7-A006-867551738871}"/>
    <dgm:cxn modelId="{0E9E5D5B-285E-494E-93B3-88FB008F3698}" type="presOf" srcId="{FC038F1D-11DF-4767-A8E7-785485B2C8B8}" destId="{C832EC19-4268-43A3-92FF-D6BD10E9E28A}" srcOrd="0" destOrd="0" presId="urn:microsoft.com/office/officeart/2005/8/layout/vList2"/>
    <dgm:cxn modelId="{E22B415F-299A-4D71-B18B-5DBFEFB44B8A}" type="presOf" srcId="{8C6FF890-86E4-4769-9859-DA5F15E520A5}" destId="{F13170A5-B50C-4416-B1D2-5F9688E7B858}" srcOrd="0" destOrd="1" presId="urn:microsoft.com/office/officeart/2005/8/layout/vList2"/>
    <dgm:cxn modelId="{819E926C-0634-44B4-9F92-3C5932B4975E}" srcId="{270E385F-1FB8-49B6-B076-9FD869835398}" destId="{8C6FF890-86E4-4769-9859-DA5F15E520A5}" srcOrd="1" destOrd="0" parTransId="{7FC15BFD-97A6-410E-BA62-194872EA05D4}" sibTransId="{1ECEC2E7-1F34-4D25-BF23-0B7F46B6F6EB}"/>
    <dgm:cxn modelId="{1016F557-E39D-4306-A92C-3CD771CBC3D1}" type="presOf" srcId="{DF19B2D9-61AF-4B28-B91C-EFD7C77D2A67}" destId="{9D6E77B9-D9FB-426B-92AB-20674C5EFADE}" srcOrd="0" destOrd="0" presId="urn:microsoft.com/office/officeart/2005/8/layout/vList2"/>
    <dgm:cxn modelId="{4908BA95-6BD9-4808-BCF0-DA2BFF20624E}" srcId="{FC038F1D-11DF-4767-A8E7-785485B2C8B8}" destId="{270E385F-1FB8-49B6-B076-9FD869835398}" srcOrd="0" destOrd="0" parTransId="{10F9A61D-1C1F-4344-887F-7D24E37C4EEA}" sibTransId="{2DC7699B-894E-4F24-870F-CD697C00E498}"/>
    <dgm:cxn modelId="{BCC458A1-D8F1-4630-BE30-EF350C45BAC4}" srcId="{DA482CB0-73F0-42E5-94DE-89F196D5B1B1}" destId="{DF19B2D9-61AF-4B28-B91C-EFD7C77D2A67}" srcOrd="0" destOrd="0" parTransId="{62FFE7E6-C245-44AD-8220-7AC7256DCA52}" sibTransId="{7E3F2D71-D5C5-45BC-A235-3573931EFD2C}"/>
    <dgm:cxn modelId="{70CF0BB4-3314-462A-AD42-8A7B28591310}" srcId="{DA482CB0-73F0-42E5-94DE-89F196D5B1B1}" destId="{4F58CCBC-6AB2-4203-860F-3A12023DFE16}" srcOrd="1" destOrd="0" parTransId="{3431108B-FA7C-4BCB-A14A-7E9CC52F87AE}" sibTransId="{96379F5A-722D-4975-8F53-557675B6063E}"/>
    <dgm:cxn modelId="{3D2B08BA-5557-4BC4-9481-5397DAE53B32}" type="presOf" srcId="{DA482CB0-73F0-42E5-94DE-89F196D5B1B1}" destId="{E7D9F8FD-830E-4678-B50D-EE876BA55B06}" srcOrd="0" destOrd="0" presId="urn:microsoft.com/office/officeart/2005/8/layout/vList2"/>
    <dgm:cxn modelId="{A39798CA-3ABA-4F9E-B119-71D25ECABE24}" type="presOf" srcId="{96823407-4A93-47A0-8331-955DDFDC2F04}" destId="{F13170A5-B50C-4416-B1D2-5F9688E7B858}" srcOrd="0" destOrd="0" presId="urn:microsoft.com/office/officeart/2005/8/layout/vList2"/>
    <dgm:cxn modelId="{0688C9D7-E172-445C-B95B-44CFDC247AA6}" type="presOf" srcId="{4F58CCBC-6AB2-4203-860F-3A12023DFE16}" destId="{9D6E77B9-D9FB-426B-92AB-20674C5EFADE}" srcOrd="0" destOrd="1" presId="urn:microsoft.com/office/officeart/2005/8/layout/vList2"/>
    <dgm:cxn modelId="{8329BBE9-4975-4E9B-B6A8-9466B7139C6F}" type="presOf" srcId="{270E385F-1FB8-49B6-B076-9FD869835398}" destId="{E1E358E7-86DB-4AD4-9609-C69DC9B3DBBE}" srcOrd="0" destOrd="0" presId="urn:microsoft.com/office/officeart/2005/8/layout/vList2"/>
    <dgm:cxn modelId="{802F6EEC-3A20-42F5-9C10-535930196021}" srcId="{270E385F-1FB8-49B6-B076-9FD869835398}" destId="{96823407-4A93-47A0-8331-955DDFDC2F04}" srcOrd="0" destOrd="0" parTransId="{F982F982-B365-4A13-B16B-37196BF7BE3D}" sibTransId="{BAFCC8BB-921F-4B74-A836-1FE95D159474}"/>
    <dgm:cxn modelId="{60BF8206-9645-4E8D-9E1B-3F01F8E5E228}" type="presParOf" srcId="{C832EC19-4268-43A3-92FF-D6BD10E9E28A}" destId="{E1E358E7-86DB-4AD4-9609-C69DC9B3DBBE}" srcOrd="0" destOrd="0" presId="urn:microsoft.com/office/officeart/2005/8/layout/vList2"/>
    <dgm:cxn modelId="{B7B79625-936B-4C3F-B637-4C51D2C360A2}" type="presParOf" srcId="{C832EC19-4268-43A3-92FF-D6BD10E9E28A}" destId="{F13170A5-B50C-4416-B1D2-5F9688E7B858}" srcOrd="1" destOrd="0" presId="urn:microsoft.com/office/officeart/2005/8/layout/vList2"/>
    <dgm:cxn modelId="{90E8E751-6828-4208-A197-BBADD98D32EB}" type="presParOf" srcId="{C832EC19-4268-43A3-92FF-D6BD10E9E28A}" destId="{E7D9F8FD-830E-4678-B50D-EE876BA55B06}" srcOrd="2" destOrd="0" presId="urn:microsoft.com/office/officeart/2005/8/layout/vList2"/>
    <dgm:cxn modelId="{8E08EFAD-00FE-4F07-B73C-AB14692714D6}" type="presParOf" srcId="{C832EC19-4268-43A3-92FF-D6BD10E9E28A}" destId="{9D6E77B9-D9FB-426B-92AB-20674C5EFAD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FBA6BF-05F4-4CB6-B002-7DFFB1F3693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3E8B5B9-C343-4597-9F34-B4563B6F5049}">
      <dgm:prSet/>
      <dgm:spPr/>
      <dgm:t>
        <a:bodyPr/>
        <a:lstStyle/>
        <a:p>
          <a:r>
            <a:rPr lang="en-US" dirty="0"/>
            <a:t>DSAMH License: </a:t>
          </a:r>
        </a:p>
      </dgm:t>
    </dgm:pt>
    <dgm:pt modelId="{4C0510B7-7804-43D1-B740-F90A2B37F121}" type="parTrans" cxnId="{0453A866-3235-46A0-9A3D-501E4CE21397}">
      <dgm:prSet/>
      <dgm:spPr/>
      <dgm:t>
        <a:bodyPr/>
        <a:lstStyle/>
        <a:p>
          <a:endParaRPr lang="en-US"/>
        </a:p>
      </dgm:t>
    </dgm:pt>
    <dgm:pt modelId="{984009D3-EA91-40E9-BAEF-1DC52E5C97A8}" type="sibTrans" cxnId="{0453A866-3235-46A0-9A3D-501E4CE21397}">
      <dgm:prSet/>
      <dgm:spPr/>
      <dgm:t>
        <a:bodyPr/>
        <a:lstStyle/>
        <a:p>
          <a:endParaRPr lang="en-US"/>
        </a:p>
      </dgm:t>
    </dgm:pt>
    <dgm:pt modelId="{AA648BDD-8ABF-4F00-B2E8-448D4CC00929}">
      <dgm:prSet/>
      <dgm:spPr/>
      <dgm:t>
        <a:bodyPr/>
        <a:lstStyle/>
        <a:p>
          <a:r>
            <a:rPr lang="en-US" dirty="0"/>
            <a:t>Outpatient Treatment Services: Outpatient Services ASAM Level 1 and Intensive Outpatient Treatment ASAM Level 2.1</a:t>
          </a:r>
        </a:p>
      </dgm:t>
    </dgm:pt>
    <dgm:pt modelId="{434BB02D-0773-4A8D-A303-D863AF5D43D5}" type="parTrans" cxnId="{A1E55C28-EC59-4C23-88BC-2FA4871F3078}">
      <dgm:prSet/>
      <dgm:spPr/>
      <dgm:t>
        <a:bodyPr/>
        <a:lstStyle/>
        <a:p>
          <a:endParaRPr lang="en-US"/>
        </a:p>
      </dgm:t>
    </dgm:pt>
    <dgm:pt modelId="{AB127844-874D-47CA-9EE7-8ADC2E42C797}" type="sibTrans" cxnId="{A1E55C28-EC59-4C23-88BC-2FA4871F3078}">
      <dgm:prSet/>
      <dgm:spPr/>
      <dgm:t>
        <a:bodyPr/>
        <a:lstStyle/>
        <a:p>
          <a:endParaRPr lang="en-US"/>
        </a:p>
      </dgm:t>
    </dgm:pt>
    <dgm:pt modelId="{D85410C3-6E60-4450-A10E-C0A2CF45B785}">
      <dgm:prSet/>
      <dgm:spPr/>
      <dgm:t>
        <a:bodyPr/>
        <a:lstStyle/>
        <a:p>
          <a:r>
            <a:rPr lang="en-US" dirty="0"/>
            <a:t>Outpatient Treatment Services: Office-Based Opioid Treatment (OBOT) ASAM Level 1*</a:t>
          </a:r>
        </a:p>
      </dgm:t>
    </dgm:pt>
    <dgm:pt modelId="{41DE0D6E-2C71-4743-994D-C3544CC14EC2}" type="parTrans" cxnId="{56F11EA0-FAA3-44CE-9319-CFD1BE07ABBB}">
      <dgm:prSet/>
      <dgm:spPr/>
      <dgm:t>
        <a:bodyPr/>
        <a:lstStyle/>
        <a:p>
          <a:endParaRPr lang="en-US"/>
        </a:p>
      </dgm:t>
    </dgm:pt>
    <dgm:pt modelId="{3AC4F470-7C83-4EE8-85CD-F2B41878C52C}" type="sibTrans" cxnId="{56F11EA0-FAA3-44CE-9319-CFD1BE07ABBB}">
      <dgm:prSet/>
      <dgm:spPr/>
      <dgm:t>
        <a:bodyPr/>
        <a:lstStyle/>
        <a:p>
          <a:endParaRPr lang="en-US"/>
        </a:p>
      </dgm:t>
    </dgm:pt>
    <dgm:pt modelId="{795BD241-6EE2-4509-BEC0-C19CD1970F6D}">
      <dgm:prSet/>
      <dgm:spPr/>
      <dgm:t>
        <a:bodyPr/>
        <a:lstStyle/>
        <a:p>
          <a:r>
            <a:rPr lang="en-US" dirty="0"/>
            <a:t>Medicaid Certification:</a:t>
          </a:r>
        </a:p>
      </dgm:t>
    </dgm:pt>
    <dgm:pt modelId="{828D9241-F237-4974-A7CC-2CDA82EFF238}" type="parTrans" cxnId="{BC713CA8-D59B-4187-ACD4-DCE159F2C6EA}">
      <dgm:prSet/>
      <dgm:spPr/>
      <dgm:t>
        <a:bodyPr/>
        <a:lstStyle/>
        <a:p>
          <a:endParaRPr lang="en-US"/>
        </a:p>
      </dgm:t>
    </dgm:pt>
    <dgm:pt modelId="{57E9D60D-777A-4F58-8891-C6D0742E642D}" type="sibTrans" cxnId="{BC713CA8-D59B-4187-ACD4-DCE159F2C6EA}">
      <dgm:prSet/>
      <dgm:spPr/>
      <dgm:t>
        <a:bodyPr/>
        <a:lstStyle/>
        <a:p>
          <a:endParaRPr lang="en-US"/>
        </a:p>
      </dgm:t>
    </dgm:pt>
    <dgm:pt modelId="{0BD27156-F205-4DBD-A7B1-9C0F0C01E333}">
      <dgm:prSet/>
      <dgm:spPr/>
      <dgm:t>
        <a:bodyPr/>
        <a:lstStyle/>
        <a:p>
          <a:r>
            <a:rPr lang="en-US" dirty="0"/>
            <a:t>Outpatient Services ASAM Level 1 and Intensive Outpatient Treatment ASAM Level 2.1 </a:t>
          </a:r>
        </a:p>
      </dgm:t>
    </dgm:pt>
    <dgm:pt modelId="{7763E7F3-2C00-4F27-82D3-53A708E0990A}" type="parTrans" cxnId="{8594D24F-A7EE-4F70-AE45-E208DEF2A518}">
      <dgm:prSet/>
      <dgm:spPr/>
      <dgm:t>
        <a:bodyPr/>
        <a:lstStyle/>
        <a:p>
          <a:endParaRPr lang="en-US"/>
        </a:p>
      </dgm:t>
    </dgm:pt>
    <dgm:pt modelId="{9F589908-C3E4-446A-B489-FD017FB9F332}" type="sibTrans" cxnId="{8594D24F-A7EE-4F70-AE45-E208DEF2A518}">
      <dgm:prSet/>
      <dgm:spPr/>
      <dgm:t>
        <a:bodyPr/>
        <a:lstStyle/>
        <a:p>
          <a:endParaRPr lang="en-US"/>
        </a:p>
      </dgm:t>
    </dgm:pt>
    <dgm:pt modelId="{F5F235CF-251A-4D79-A785-A5B8D1E0DC35}">
      <dgm:prSet/>
      <dgm:spPr/>
      <dgm:t>
        <a:bodyPr/>
        <a:lstStyle/>
        <a:p>
          <a:r>
            <a:rPr lang="en-US" dirty="0"/>
            <a:t>Office-Based Opioid Treatment (OBOT) ASAM Level 1 </a:t>
          </a:r>
        </a:p>
      </dgm:t>
    </dgm:pt>
    <dgm:pt modelId="{442F2E36-DD7C-4885-83B7-77A2A8D3AC8F}" type="parTrans" cxnId="{0D49EECD-3A5D-4144-A3D7-5801829712EB}">
      <dgm:prSet/>
      <dgm:spPr/>
      <dgm:t>
        <a:bodyPr/>
        <a:lstStyle/>
        <a:p>
          <a:endParaRPr lang="en-US"/>
        </a:p>
      </dgm:t>
    </dgm:pt>
    <dgm:pt modelId="{63578FDB-1432-4486-AEFB-F44EAB65FFA7}" type="sibTrans" cxnId="{0D49EECD-3A5D-4144-A3D7-5801829712EB}">
      <dgm:prSet/>
      <dgm:spPr/>
      <dgm:t>
        <a:bodyPr/>
        <a:lstStyle/>
        <a:p>
          <a:endParaRPr lang="en-US"/>
        </a:p>
      </dgm:t>
    </dgm:pt>
    <dgm:pt modelId="{316B42C6-70BD-476C-B17E-2F4EF706A490}" type="pres">
      <dgm:prSet presAssocID="{B0FBA6BF-05F4-4CB6-B002-7DFFB1F36936}" presName="linear" presStyleCnt="0">
        <dgm:presLayoutVars>
          <dgm:animLvl val="lvl"/>
          <dgm:resizeHandles val="exact"/>
        </dgm:presLayoutVars>
      </dgm:prSet>
      <dgm:spPr/>
    </dgm:pt>
    <dgm:pt modelId="{DB0C9B11-63D6-4B3E-8BE8-364CA73F20CE}" type="pres">
      <dgm:prSet presAssocID="{63E8B5B9-C343-4597-9F34-B4563B6F5049}" presName="parentText" presStyleLbl="node1" presStyleIdx="0" presStyleCnt="2">
        <dgm:presLayoutVars>
          <dgm:chMax val="0"/>
          <dgm:bulletEnabled val="1"/>
        </dgm:presLayoutVars>
      </dgm:prSet>
      <dgm:spPr/>
    </dgm:pt>
    <dgm:pt modelId="{F53FB17A-8A76-451F-B879-C1C597AAD9DB}" type="pres">
      <dgm:prSet presAssocID="{63E8B5B9-C343-4597-9F34-B4563B6F5049}" presName="childText" presStyleLbl="revTx" presStyleIdx="0" presStyleCnt="2">
        <dgm:presLayoutVars>
          <dgm:bulletEnabled val="1"/>
        </dgm:presLayoutVars>
      </dgm:prSet>
      <dgm:spPr/>
    </dgm:pt>
    <dgm:pt modelId="{2B79237C-5E0A-4E51-B501-494701E37C4D}" type="pres">
      <dgm:prSet presAssocID="{795BD241-6EE2-4509-BEC0-C19CD1970F6D}" presName="parentText" presStyleLbl="node1" presStyleIdx="1" presStyleCnt="2">
        <dgm:presLayoutVars>
          <dgm:chMax val="0"/>
          <dgm:bulletEnabled val="1"/>
        </dgm:presLayoutVars>
      </dgm:prSet>
      <dgm:spPr/>
    </dgm:pt>
    <dgm:pt modelId="{471496B7-A7D0-47AD-A5BE-3AB24F1C41D1}" type="pres">
      <dgm:prSet presAssocID="{795BD241-6EE2-4509-BEC0-C19CD1970F6D}" presName="childText" presStyleLbl="revTx" presStyleIdx="1" presStyleCnt="2">
        <dgm:presLayoutVars>
          <dgm:bulletEnabled val="1"/>
        </dgm:presLayoutVars>
      </dgm:prSet>
      <dgm:spPr/>
    </dgm:pt>
  </dgm:ptLst>
  <dgm:cxnLst>
    <dgm:cxn modelId="{FF69F926-786B-47BB-8278-06F319B04038}" type="presOf" srcId="{63E8B5B9-C343-4597-9F34-B4563B6F5049}" destId="{DB0C9B11-63D6-4B3E-8BE8-364CA73F20CE}" srcOrd="0" destOrd="0" presId="urn:microsoft.com/office/officeart/2005/8/layout/vList2"/>
    <dgm:cxn modelId="{A1E55C28-EC59-4C23-88BC-2FA4871F3078}" srcId="{63E8B5B9-C343-4597-9F34-B4563B6F5049}" destId="{AA648BDD-8ABF-4F00-B2E8-448D4CC00929}" srcOrd="0" destOrd="0" parTransId="{434BB02D-0773-4A8D-A303-D863AF5D43D5}" sibTransId="{AB127844-874D-47CA-9EE7-8ADC2E42C797}"/>
    <dgm:cxn modelId="{0453A866-3235-46A0-9A3D-501E4CE21397}" srcId="{B0FBA6BF-05F4-4CB6-B002-7DFFB1F36936}" destId="{63E8B5B9-C343-4597-9F34-B4563B6F5049}" srcOrd="0" destOrd="0" parTransId="{4C0510B7-7804-43D1-B740-F90A2B37F121}" sibTransId="{984009D3-EA91-40E9-BAEF-1DC52E5C97A8}"/>
    <dgm:cxn modelId="{ADF1D366-A351-4481-8BDB-6176BCEEFD85}" type="presOf" srcId="{AA648BDD-8ABF-4F00-B2E8-448D4CC00929}" destId="{F53FB17A-8A76-451F-B879-C1C597AAD9DB}" srcOrd="0" destOrd="0" presId="urn:microsoft.com/office/officeart/2005/8/layout/vList2"/>
    <dgm:cxn modelId="{3AFB084F-69BC-43AC-8AC3-CB8ADB090BBF}" type="presOf" srcId="{B0FBA6BF-05F4-4CB6-B002-7DFFB1F36936}" destId="{316B42C6-70BD-476C-B17E-2F4EF706A490}" srcOrd="0" destOrd="0" presId="urn:microsoft.com/office/officeart/2005/8/layout/vList2"/>
    <dgm:cxn modelId="{8594D24F-A7EE-4F70-AE45-E208DEF2A518}" srcId="{795BD241-6EE2-4509-BEC0-C19CD1970F6D}" destId="{0BD27156-F205-4DBD-A7B1-9C0F0C01E333}" srcOrd="0" destOrd="0" parTransId="{7763E7F3-2C00-4F27-82D3-53A708E0990A}" sibTransId="{9F589908-C3E4-446A-B489-FD017FB9F332}"/>
    <dgm:cxn modelId="{A6383273-5887-431C-80ED-9F1CF421122B}" type="presOf" srcId="{0BD27156-F205-4DBD-A7B1-9C0F0C01E333}" destId="{471496B7-A7D0-47AD-A5BE-3AB24F1C41D1}" srcOrd="0" destOrd="0" presId="urn:microsoft.com/office/officeart/2005/8/layout/vList2"/>
    <dgm:cxn modelId="{C08F3088-C40D-4799-BA38-A16E28C7A498}" type="presOf" srcId="{F5F235CF-251A-4D79-A785-A5B8D1E0DC35}" destId="{471496B7-A7D0-47AD-A5BE-3AB24F1C41D1}" srcOrd="0" destOrd="1" presId="urn:microsoft.com/office/officeart/2005/8/layout/vList2"/>
    <dgm:cxn modelId="{3566D68E-B88C-4754-BBB8-9CC4EBD20C92}" type="presOf" srcId="{D85410C3-6E60-4450-A10E-C0A2CF45B785}" destId="{F53FB17A-8A76-451F-B879-C1C597AAD9DB}" srcOrd="0" destOrd="1" presId="urn:microsoft.com/office/officeart/2005/8/layout/vList2"/>
    <dgm:cxn modelId="{56F11EA0-FAA3-44CE-9319-CFD1BE07ABBB}" srcId="{63E8B5B9-C343-4597-9F34-B4563B6F5049}" destId="{D85410C3-6E60-4450-A10E-C0A2CF45B785}" srcOrd="1" destOrd="0" parTransId="{41DE0D6E-2C71-4743-994D-C3544CC14EC2}" sibTransId="{3AC4F470-7C83-4EE8-85CD-F2B41878C52C}"/>
    <dgm:cxn modelId="{BC713CA8-D59B-4187-ACD4-DCE159F2C6EA}" srcId="{B0FBA6BF-05F4-4CB6-B002-7DFFB1F36936}" destId="{795BD241-6EE2-4509-BEC0-C19CD1970F6D}" srcOrd="1" destOrd="0" parTransId="{828D9241-F237-4974-A7CC-2CDA82EFF238}" sibTransId="{57E9D60D-777A-4F58-8891-C6D0742E642D}"/>
    <dgm:cxn modelId="{0D49EECD-3A5D-4144-A3D7-5801829712EB}" srcId="{795BD241-6EE2-4509-BEC0-C19CD1970F6D}" destId="{F5F235CF-251A-4D79-A785-A5B8D1E0DC35}" srcOrd="1" destOrd="0" parTransId="{442F2E36-DD7C-4885-83B7-77A2A8D3AC8F}" sibTransId="{63578FDB-1432-4486-AEFB-F44EAB65FFA7}"/>
    <dgm:cxn modelId="{138976D4-B691-476D-A5AD-F56EFF1C5FF6}" type="presOf" srcId="{795BD241-6EE2-4509-BEC0-C19CD1970F6D}" destId="{2B79237C-5E0A-4E51-B501-494701E37C4D}" srcOrd="0" destOrd="0" presId="urn:microsoft.com/office/officeart/2005/8/layout/vList2"/>
    <dgm:cxn modelId="{46177B24-23B3-4021-8573-A776F853AC21}" type="presParOf" srcId="{316B42C6-70BD-476C-B17E-2F4EF706A490}" destId="{DB0C9B11-63D6-4B3E-8BE8-364CA73F20CE}" srcOrd="0" destOrd="0" presId="urn:microsoft.com/office/officeart/2005/8/layout/vList2"/>
    <dgm:cxn modelId="{79E44D89-1EF3-4E09-9BF5-CB625C80C397}" type="presParOf" srcId="{316B42C6-70BD-476C-B17E-2F4EF706A490}" destId="{F53FB17A-8A76-451F-B879-C1C597AAD9DB}" srcOrd="1" destOrd="0" presId="urn:microsoft.com/office/officeart/2005/8/layout/vList2"/>
    <dgm:cxn modelId="{C2E25A51-7A1C-4B81-B2E7-F5820438F2B6}" type="presParOf" srcId="{316B42C6-70BD-476C-B17E-2F4EF706A490}" destId="{2B79237C-5E0A-4E51-B501-494701E37C4D}" srcOrd="2" destOrd="0" presId="urn:microsoft.com/office/officeart/2005/8/layout/vList2"/>
    <dgm:cxn modelId="{871A5DAA-31FC-4534-A745-6FF6A4BB3D7C}" type="presParOf" srcId="{316B42C6-70BD-476C-B17E-2F4EF706A490}" destId="{471496B7-A7D0-47AD-A5BE-3AB24F1C41D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ACF918-581A-430C-A3D4-7813ABA27D6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1DAD148-ACCD-4207-A17E-1DC46C732716}">
      <dgm:prSet/>
      <dgm:spPr/>
      <dgm:t>
        <a:bodyPr/>
        <a:lstStyle/>
        <a:p>
          <a:r>
            <a:rPr lang="en-US" dirty="0"/>
            <a:t>DSAMH License: </a:t>
          </a:r>
        </a:p>
      </dgm:t>
    </dgm:pt>
    <dgm:pt modelId="{AC557C0F-30F7-466F-ABC3-D531AABB0D91}" type="parTrans" cxnId="{40580E40-B953-4E41-B9F2-8123F7E21DA4}">
      <dgm:prSet/>
      <dgm:spPr/>
      <dgm:t>
        <a:bodyPr/>
        <a:lstStyle/>
        <a:p>
          <a:endParaRPr lang="en-US"/>
        </a:p>
      </dgm:t>
    </dgm:pt>
    <dgm:pt modelId="{E8290385-2B86-405D-B47B-63B2C6560880}" type="sibTrans" cxnId="{40580E40-B953-4E41-B9F2-8123F7E21DA4}">
      <dgm:prSet/>
      <dgm:spPr/>
      <dgm:t>
        <a:bodyPr/>
        <a:lstStyle/>
        <a:p>
          <a:endParaRPr lang="en-US"/>
        </a:p>
      </dgm:t>
    </dgm:pt>
    <dgm:pt modelId="{6CAA82D0-11F6-4746-9CF9-3A552C9D5910}">
      <dgm:prSet/>
      <dgm:spPr/>
      <dgm:t>
        <a:bodyPr/>
        <a:lstStyle/>
        <a:p>
          <a:r>
            <a:rPr lang="en-US" dirty="0"/>
            <a:t>Opioid Treatment Services: Opioid Treatment Programs (OTP) ASAM Level 1</a:t>
          </a:r>
        </a:p>
      </dgm:t>
    </dgm:pt>
    <dgm:pt modelId="{951C7EDF-06D4-4306-9327-741CCD31331A}" type="parTrans" cxnId="{6D0C9573-EC3B-4CE9-9E6B-244CB7322AA3}">
      <dgm:prSet/>
      <dgm:spPr/>
      <dgm:t>
        <a:bodyPr/>
        <a:lstStyle/>
        <a:p>
          <a:endParaRPr lang="en-US"/>
        </a:p>
      </dgm:t>
    </dgm:pt>
    <dgm:pt modelId="{13EF1ACC-1D36-4F77-B074-66696AD68102}" type="sibTrans" cxnId="{6D0C9573-EC3B-4CE9-9E6B-244CB7322AA3}">
      <dgm:prSet/>
      <dgm:spPr/>
      <dgm:t>
        <a:bodyPr/>
        <a:lstStyle/>
        <a:p>
          <a:endParaRPr lang="en-US"/>
        </a:p>
      </dgm:t>
    </dgm:pt>
    <dgm:pt modelId="{F5A99AFC-0173-45D7-9084-E0F32A4461D8}">
      <dgm:prSet/>
      <dgm:spPr/>
      <dgm:t>
        <a:bodyPr/>
        <a:lstStyle/>
        <a:p>
          <a:r>
            <a:rPr lang="en-US" dirty="0"/>
            <a:t>Medicaid Certification:</a:t>
          </a:r>
        </a:p>
      </dgm:t>
    </dgm:pt>
    <dgm:pt modelId="{BAA1E696-E5C6-4CCF-9D10-A7E37F5A68C7}" type="parTrans" cxnId="{A8B8E272-A478-4041-8532-3E6F584FDDA5}">
      <dgm:prSet/>
      <dgm:spPr/>
      <dgm:t>
        <a:bodyPr/>
        <a:lstStyle/>
        <a:p>
          <a:endParaRPr lang="en-US"/>
        </a:p>
      </dgm:t>
    </dgm:pt>
    <dgm:pt modelId="{C9334DD8-D1CA-4BCA-AA78-66CFA99D2524}" type="sibTrans" cxnId="{A8B8E272-A478-4041-8532-3E6F584FDDA5}">
      <dgm:prSet/>
      <dgm:spPr/>
      <dgm:t>
        <a:bodyPr/>
        <a:lstStyle/>
        <a:p>
          <a:endParaRPr lang="en-US"/>
        </a:p>
      </dgm:t>
    </dgm:pt>
    <dgm:pt modelId="{D868DEE5-5D23-4229-9AF8-D2E3D8DAE233}">
      <dgm:prSet/>
      <dgm:spPr/>
      <dgm:t>
        <a:bodyPr/>
        <a:lstStyle/>
        <a:p>
          <a:r>
            <a:rPr lang="en-US" dirty="0"/>
            <a:t>Opioid Treatment Services: Opioid Treatment Programs (OTP) ASAM Level 1</a:t>
          </a:r>
        </a:p>
      </dgm:t>
    </dgm:pt>
    <dgm:pt modelId="{8FBC46F6-6699-469F-A059-556C28265862}" type="parTrans" cxnId="{80BD40F5-5F91-4508-9ADE-A8A60FC0AFD3}">
      <dgm:prSet/>
      <dgm:spPr/>
      <dgm:t>
        <a:bodyPr/>
        <a:lstStyle/>
        <a:p>
          <a:endParaRPr lang="en-US"/>
        </a:p>
      </dgm:t>
    </dgm:pt>
    <dgm:pt modelId="{D49296E9-0718-4C72-B549-DE119FC411EA}" type="sibTrans" cxnId="{80BD40F5-5F91-4508-9ADE-A8A60FC0AFD3}">
      <dgm:prSet/>
      <dgm:spPr/>
      <dgm:t>
        <a:bodyPr/>
        <a:lstStyle/>
        <a:p>
          <a:endParaRPr lang="en-US"/>
        </a:p>
      </dgm:t>
    </dgm:pt>
    <dgm:pt modelId="{23DC0AAF-20A7-4C66-9194-3953DEE39689}" type="pres">
      <dgm:prSet presAssocID="{12ACF918-581A-430C-A3D4-7813ABA27D66}" presName="linear" presStyleCnt="0">
        <dgm:presLayoutVars>
          <dgm:animLvl val="lvl"/>
          <dgm:resizeHandles val="exact"/>
        </dgm:presLayoutVars>
      </dgm:prSet>
      <dgm:spPr/>
    </dgm:pt>
    <dgm:pt modelId="{6DCEA319-4E05-4449-B80E-69504AB58345}" type="pres">
      <dgm:prSet presAssocID="{81DAD148-ACCD-4207-A17E-1DC46C732716}" presName="parentText" presStyleLbl="node1" presStyleIdx="0" presStyleCnt="2">
        <dgm:presLayoutVars>
          <dgm:chMax val="0"/>
          <dgm:bulletEnabled val="1"/>
        </dgm:presLayoutVars>
      </dgm:prSet>
      <dgm:spPr/>
    </dgm:pt>
    <dgm:pt modelId="{08AC5A07-32BE-44E1-8E28-66E56083DAE8}" type="pres">
      <dgm:prSet presAssocID="{81DAD148-ACCD-4207-A17E-1DC46C732716}" presName="childText" presStyleLbl="revTx" presStyleIdx="0" presStyleCnt="2">
        <dgm:presLayoutVars>
          <dgm:bulletEnabled val="1"/>
        </dgm:presLayoutVars>
      </dgm:prSet>
      <dgm:spPr/>
    </dgm:pt>
    <dgm:pt modelId="{0D76F425-8A70-4E1E-8962-079F92B2D6E7}" type="pres">
      <dgm:prSet presAssocID="{F5A99AFC-0173-45D7-9084-E0F32A4461D8}" presName="parentText" presStyleLbl="node1" presStyleIdx="1" presStyleCnt="2">
        <dgm:presLayoutVars>
          <dgm:chMax val="0"/>
          <dgm:bulletEnabled val="1"/>
        </dgm:presLayoutVars>
      </dgm:prSet>
      <dgm:spPr/>
    </dgm:pt>
    <dgm:pt modelId="{B4F124C2-4417-4276-A1FE-E7CCD1A43FA8}" type="pres">
      <dgm:prSet presAssocID="{F5A99AFC-0173-45D7-9084-E0F32A4461D8}" presName="childText" presStyleLbl="revTx" presStyleIdx="1" presStyleCnt="2">
        <dgm:presLayoutVars>
          <dgm:bulletEnabled val="1"/>
        </dgm:presLayoutVars>
      </dgm:prSet>
      <dgm:spPr/>
    </dgm:pt>
  </dgm:ptLst>
  <dgm:cxnLst>
    <dgm:cxn modelId="{80982F08-ACFF-4AA6-B55D-C50B932876BD}" type="presOf" srcId="{6CAA82D0-11F6-4746-9CF9-3A552C9D5910}" destId="{08AC5A07-32BE-44E1-8E28-66E56083DAE8}" srcOrd="0" destOrd="0" presId="urn:microsoft.com/office/officeart/2005/8/layout/vList2"/>
    <dgm:cxn modelId="{800E5424-8E8E-463F-861C-E2917D43CDE2}" type="presOf" srcId="{D868DEE5-5D23-4229-9AF8-D2E3D8DAE233}" destId="{B4F124C2-4417-4276-A1FE-E7CCD1A43FA8}" srcOrd="0" destOrd="0" presId="urn:microsoft.com/office/officeart/2005/8/layout/vList2"/>
    <dgm:cxn modelId="{63116C2B-F08E-4412-85E9-52F242C95C17}" type="presOf" srcId="{12ACF918-581A-430C-A3D4-7813ABA27D66}" destId="{23DC0AAF-20A7-4C66-9194-3953DEE39689}" srcOrd="0" destOrd="0" presId="urn:microsoft.com/office/officeart/2005/8/layout/vList2"/>
    <dgm:cxn modelId="{40580E40-B953-4E41-B9F2-8123F7E21DA4}" srcId="{12ACF918-581A-430C-A3D4-7813ABA27D66}" destId="{81DAD148-ACCD-4207-A17E-1DC46C732716}" srcOrd="0" destOrd="0" parTransId="{AC557C0F-30F7-466F-ABC3-D531AABB0D91}" sibTransId="{E8290385-2B86-405D-B47B-63B2C6560880}"/>
    <dgm:cxn modelId="{A8B8E272-A478-4041-8532-3E6F584FDDA5}" srcId="{12ACF918-581A-430C-A3D4-7813ABA27D66}" destId="{F5A99AFC-0173-45D7-9084-E0F32A4461D8}" srcOrd="1" destOrd="0" parTransId="{BAA1E696-E5C6-4CCF-9D10-A7E37F5A68C7}" sibTransId="{C9334DD8-D1CA-4BCA-AA78-66CFA99D2524}"/>
    <dgm:cxn modelId="{6D0C9573-EC3B-4CE9-9E6B-244CB7322AA3}" srcId="{81DAD148-ACCD-4207-A17E-1DC46C732716}" destId="{6CAA82D0-11F6-4746-9CF9-3A552C9D5910}" srcOrd="0" destOrd="0" parTransId="{951C7EDF-06D4-4306-9327-741CCD31331A}" sibTransId="{13EF1ACC-1D36-4F77-B074-66696AD68102}"/>
    <dgm:cxn modelId="{80D8CB80-D011-4551-B5E9-31C0B1AD6FEA}" type="presOf" srcId="{81DAD148-ACCD-4207-A17E-1DC46C732716}" destId="{6DCEA319-4E05-4449-B80E-69504AB58345}" srcOrd="0" destOrd="0" presId="urn:microsoft.com/office/officeart/2005/8/layout/vList2"/>
    <dgm:cxn modelId="{80BD40F5-5F91-4508-9ADE-A8A60FC0AFD3}" srcId="{F5A99AFC-0173-45D7-9084-E0F32A4461D8}" destId="{D868DEE5-5D23-4229-9AF8-D2E3D8DAE233}" srcOrd="0" destOrd="0" parTransId="{8FBC46F6-6699-469F-A059-556C28265862}" sibTransId="{D49296E9-0718-4C72-B549-DE119FC411EA}"/>
    <dgm:cxn modelId="{C3ED0DFF-E8D9-43B7-A57C-3A6892DC1AA8}" type="presOf" srcId="{F5A99AFC-0173-45D7-9084-E0F32A4461D8}" destId="{0D76F425-8A70-4E1E-8962-079F92B2D6E7}" srcOrd="0" destOrd="0" presId="urn:microsoft.com/office/officeart/2005/8/layout/vList2"/>
    <dgm:cxn modelId="{EBB998C7-DB60-4CCC-8E33-4FE784AE2860}" type="presParOf" srcId="{23DC0AAF-20A7-4C66-9194-3953DEE39689}" destId="{6DCEA319-4E05-4449-B80E-69504AB58345}" srcOrd="0" destOrd="0" presId="urn:microsoft.com/office/officeart/2005/8/layout/vList2"/>
    <dgm:cxn modelId="{E37762FA-34D0-40CE-A799-985F90379C91}" type="presParOf" srcId="{23DC0AAF-20A7-4C66-9194-3953DEE39689}" destId="{08AC5A07-32BE-44E1-8E28-66E56083DAE8}" srcOrd="1" destOrd="0" presId="urn:microsoft.com/office/officeart/2005/8/layout/vList2"/>
    <dgm:cxn modelId="{9F3D4AC6-765E-4546-936C-765F5AFDA35B}" type="presParOf" srcId="{23DC0AAF-20A7-4C66-9194-3953DEE39689}" destId="{0D76F425-8A70-4E1E-8962-079F92B2D6E7}" srcOrd="2" destOrd="0" presId="urn:microsoft.com/office/officeart/2005/8/layout/vList2"/>
    <dgm:cxn modelId="{BA22F1AB-2945-4412-9DE6-6BBAD7EA8C4C}" type="presParOf" srcId="{23DC0AAF-20A7-4C66-9194-3953DEE39689}" destId="{B4F124C2-4417-4276-A1FE-E7CCD1A43FA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38104C-C3FF-4FF3-814E-1589BD2FF07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0AD613B-F4AD-473C-AD6F-A7B585558A1F}">
      <dgm:prSet/>
      <dgm:spPr/>
      <dgm:t>
        <a:bodyPr/>
        <a:lstStyle/>
        <a:p>
          <a:r>
            <a:rPr lang="en-US" dirty="0"/>
            <a:t>DSAMH License:</a:t>
          </a:r>
        </a:p>
      </dgm:t>
    </dgm:pt>
    <dgm:pt modelId="{D14C0583-5774-4CC6-B485-7DC58A4176E0}" type="parTrans" cxnId="{C363427C-617A-405F-B5A8-DD5B1DC2B9FA}">
      <dgm:prSet/>
      <dgm:spPr/>
      <dgm:t>
        <a:bodyPr/>
        <a:lstStyle/>
        <a:p>
          <a:endParaRPr lang="en-US"/>
        </a:p>
      </dgm:t>
    </dgm:pt>
    <dgm:pt modelId="{3115B200-9E2C-47E1-890B-2A6B4CB4D67F}" type="sibTrans" cxnId="{C363427C-617A-405F-B5A8-DD5B1DC2B9FA}">
      <dgm:prSet/>
      <dgm:spPr/>
      <dgm:t>
        <a:bodyPr/>
        <a:lstStyle/>
        <a:p>
          <a:endParaRPr lang="en-US"/>
        </a:p>
      </dgm:t>
    </dgm:pt>
    <dgm:pt modelId="{4049972F-B3E7-4E55-AFDA-C50B1622B0F9}">
      <dgm:prSet/>
      <dgm:spPr/>
      <dgm:t>
        <a:bodyPr/>
        <a:lstStyle/>
        <a:p>
          <a:r>
            <a:rPr lang="en-US" dirty="0"/>
            <a:t>Co-Occurring Outpatient Services: Partial Hospitalization Program (PHP): Co-Occurring Treatment Services ASAM Level 2.5 </a:t>
          </a:r>
        </a:p>
      </dgm:t>
    </dgm:pt>
    <dgm:pt modelId="{EE7898D9-EF94-4E5A-9F9B-137BD1FBAFE7}" type="parTrans" cxnId="{0C2DC3A0-04DD-4EAF-8BD6-4C582B8E91A4}">
      <dgm:prSet/>
      <dgm:spPr/>
      <dgm:t>
        <a:bodyPr/>
        <a:lstStyle/>
        <a:p>
          <a:endParaRPr lang="en-US"/>
        </a:p>
      </dgm:t>
    </dgm:pt>
    <dgm:pt modelId="{C5342B46-DC25-48CE-8B25-EF0C5E4E7AE1}" type="sibTrans" cxnId="{0C2DC3A0-04DD-4EAF-8BD6-4C582B8E91A4}">
      <dgm:prSet/>
      <dgm:spPr/>
      <dgm:t>
        <a:bodyPr/>
        <a:lstStyle/>
        <a:p>
          <a:endParaRPr lang="en-US"/>
        </a:p>
      </dgm:t>
    </dgm:pt>
    <dgm:pt modelId="{5EA49D21-0D89-4F98-992A-70000F6A9067}">
      <dgm:prSet/>
      <dgm:spPr/>
      <dgm:t>
        <a:bodyPr/>
        <a:lstStyle/>
        <a:p>
          <a:r>
            <a:rPr lang="en-US" dirty="0"/>
            <a:t>Medicaid Certification:</a:t>
          </a:r>
        </a:p>
      </dgm:t>
    </dgm:pt>
    <dgm:pt modelId="{D4901CFF-0AA0-4349-8F99-78BE10C39010}" type="parTrans" cxnId="{C6AAA374-98B5-4732-92FE-F0AD5849CC2A}">
      <dgm:prSet/>
      <dgm:spPr/>
      <dgm:t>
        <a:bodyPr/>
        <a:lstStyle/>
        <a:p>
          <a:endParaRPr lang="en-US"/>
        </a:p>
      </dgm:t>
    </dgm:pt>
    <dgm:pt modelId="{1A3C4D29-1A21-40D3-9758-E5AF8D7AF830}" type="sibTrans" cxnId="{C6AAA374-98B5-4732-92FE-F0AD5849CC2A}">
      <dgm:prSet/>
      <dgm:spPr/>
      <dgm:t>
        <a:bodyPr/>
        <a:lstStyle/>
        <a:p>
          <a:endParaRPr lang="en-US"/>
        </a:p>
      </dgm:t>
    </dgm:pt>
    <dgm:pt modelId="{C6FCCCF5-9BBF-4856-9FCB-B9E548F8A7B7}">
      <dgm:prSet/>
      <dgm:spPr/>
      <dgm:t>
        <a:bodyPr/>
        <a:lstStyle/>
        <a:p>
          <a:r>
            <a:rPr lang="en-US" dirty="0"/>
            <a:t>Partial Hospitalization Program (PHP): Co-Occurring Treatment Services ASAM Level 2.5 </a:t>
          </a:r>
        </a:p>
      </dgm:t>
    </dgm:pt>
    <dgm:pt modelId="{732E6D4D-0877-4CE2-A443-11099A58CB1B}" type="parTrans" cxnId="{39FB519B-16EB-4D12-9B2F-99BFE88C4D06}">
      <dgm:prSet/>
      <dgm:spPr/>
      <dgm:t>
        <a:bodyPr/>
        <a:lstStyle/>
        <a:p>
          <a:endParaRPr lang="en-US"/>
        </a:p>
      </dgm:t>
    </dgm:pt>
    <dgm:pt modelId="{766AB5E7-8E59-44E7-96BD-B98628C238B1}" type="sibTrans" cxnId="{39FB519B-16EB-4D12-9B2F-99BFE88C4D06}">
      <dgm:prSet/>
      <dgm:spPr/>
      <dgm:t>
        <a:bodyPr/>
        <a:lstStyle/>
        <a:p>
          <a:endParaRPr lang="en-US"/>
        </a:p>
      </dgm:t>
    </dgm:pt>
    <dgm:pt modelId="{9B043AE9-E62A-495A-A76C-081E3393711B}" type="pres">
      <dgm:prSet presAssocID="{0438104C-C3FF-4FF3-814E-1589BD2FF07C}" presName="linear" presStyleCnt="0">
        <dgm:presLayoutVars>
          <dgm:animLvl val="lvl"/>
          <dgm:resizeHandles val="exact"/>
        </dgm:presLayoutVars>
      </dgm:prSet>
      <dgm:spPr/>
    </dgm:pt>
    <dgm:pt modelId="{FA8714B6-703F-4F0C-91AE-CC8C1DE757C2}" type="pres">
      <dgm:prSet presAssocID="{40AD613B-F4AD-473C-AD6F-A7B585558A1F}" presName="parentText" presStyleLbl="node1" presStyleIdx="0" presStyleCnt="2">
        <dgm:presLayoutVars>
          <dgm:chMax val="0"/>
          <dgm:bulletEnabled val="1"/>
        </dgm:presLayoutVars>
      </dgm:prSet>
      <dgm:spPr/>
    </dgm:pt>
    <dgm:pt modelId="{5E7918C5-0AAA-43A9-A36C-40263414EA56}" type="pres">
      <dgm:prSet presAssocID="{40AD613B-F4AD-473C-AD6F-A7B585558A1F}" presName="childText" presStyleLbl="revTx" presStyleIdx="0" presStyleCnt="2">
        <dgm:presLayoutVars>
          <dgm:bulletEnabled val="1"/>
        </dgm:presLayoutVars>
      </dgm:prSet>
      <dgm:spPr/>
    </dgm:pt>
    <dgm:pt modelId="{2BD6E296-FD2C-4A7F-8899-F6300C223C6D}" type="pres">
      <dgm:prSet presAssocID="{5EA49D21-0D89-4F98-992A-70000F6A9067}" presName="parentText" presStyleLbl="node1" presStyleIdx="1" presStyleCnt="2">
        <dgm:presLayoutVars>
          <dgm:chMax val="0"/>
          <dgm:bulletEnabled val="1"/>
        </dgm:presLayoutVars>
      </dgm:prSet>
      <dgm:spPr/>
    </dgm:pt>
    <dgm:pt modelId="{EED7E3F9-E6CB-4DBB-8A41-BD86D36B31E9}" type="pres">
      <dgm:prSet presAssocID="{5EA49D21-0D89-4F98-992A-70000F6A9067}" presName="childText" presStyleLbl="revTx" presStyleIdx="1" presStyleCnt="2">
        <dgm:presLayoutVars>
          <dgm:bulletEnabled val="1"/>
        </dgm:presLayoutVars>
      </dgm:prSet>
      <dgm:spPr/>
    </dgm:pt>
  </dgm:ptLst>
  <dgm:cxnLst>
    <dgm:cxn modelId="{1CB65101-A182-4462-9933-F55E54FEF2CF}" type="presOf" srcId="{C6FCCCF5-9BBF-4856-9FCB-B9E548F8A7B7}" destId="{EED7E3F9-E6CB-4DBB-8A41-BD86D36B31E9}" srcOrd="0" destOrd="0" presId="urn:microsoft.com/office/officeart/2005/8/layout/vList2"/>
    <dgm:cxn modelId="{80E05A2F-F5F4-4E80-BAE8-71958B0BD0B8}" type="presOf" srcId="{40AD613B-F4AD-473C-AD6F-A7B585558A1F}" destId="{FA8714B6-703F-4F0C-91AE-CC8C1DE757C2}" srcOrd="0" destOrd="0" presId="urn:microsoft.com/office/officeart/2005/8/layout/vList2"/>
    <dgm:cxn modelId="{33679871-3581-4827-917D-86E948CDBF10}" type="presOf" srcId="{4049972F-B3E7-4E55-AFDA-C50B1622B0F9}" destId="{5E7918C5-0AAA-43A9-A36C-40263414EA56}" srcOrd="0" destOrd="0" presId="urn:microsoft.com/office/officeart/2005/8/layout/vList2"/>
    <dgm:cxn modelId="{C6AAA374-98B5-4732-92FE-F0AD5849CC2A}" srcId="{0438104C-C3FF-4FF3-814E-1589BD2FF07C}" destId="{5EA49D21-0D89-4F98-992A-70000F6A9067}" srcOrd="1" destOrd="0" parTransId="{D4901CFF-0AA0-4349-8F99-78BE10C39010}" sibTransId="{1A3C4D29-1A21-40D3-9758-E5AF8D7AF830}"/>
    <dgm:cxn modelId="{3140A678-78D4-477C-ACB7-C40B2BF17995}" type="presOf" srcId="{5EA49D21-0D89-4F98-992A-70000F6A9067}" destId="{2BD6E296-FD2C-4A7F-8899-F6300C223C6D}" srcOrd="0" destOrd="0" presId="urn:microsoft.com/office/officeart/2005/8/layout/vList2"/>
    <dgm:cxn modelId="{C363427C-617A-405F-B5A8-DD5B1DC2B9FA}" srcId="{0438104C-C3FF-4FF3-814E-1589BD2FF07C}" destId="{40AD613B-F4AD-473C-AD6F-A7B585558A1F}" srcOrd="0" destOrd="0" parTransId="{D14C0583-5774-4CC6-B485-7DC58A4176E0}" sibTransId="{3115B200-9E2C-47E1-890B-2A6B4CB4D67F}"/>
    <dgm:cxn modelId="{D5D10F95-ABE6-43A7-87C6-78D14C21C9BA}" type="presOf" srcId="{0438104C-C3FF-4FF3-814E-1589BD2FF07C}" destId="{9B043AE9-E62A-495A-A76C-081E3393711B}" srcOrd="0" destOrd="0" presId="urn:microsoft.com/office/officeart/2005/8/layout/vList2"/>
    <dgm:cxn modelId="{39FB519B-16EB-4D12-9B2F-99BFE88C4D06}" srcId="{5EA49D21-0D89-4F98-992A-70000F6A9067}" destId="{C6FCCCF5-9BBF-4856-9FCB-B9E548F8A7B7}" srcOrd="0" destOrd="0" parTransId="{732E6D4D-0877-4CE2-A443-11099A58CB1B}" sibTransId="{766AB5E7-8E59-44E7-96BD-B98628C238B1}"/>
    <dgm:cxn modelId="{0C2DC3A0-04DD-4EAF-8BD6-4C582B8E91A4}" srcId="{40AD613B-F4AD-473C-AD6F-A7B585558A1F}" destId="{4049972F-B3E7-4E55-AFDA-C50B1622B0F9}" srcOrd="0" destOrd="0" parTransId="{EE7898D9-EF94-4E5A-9F9B-137BD1FBAFE7}" sibTransId="{C5342B46-DC25-48CE-8B25-EF0C5E4E7AE1}"/>
    <dgm:cxn modelId="{4F87F562-14AD-43CA-AF29-ED7FF473F679}" type="presParOf" srcId="{9B043AE9-E62A-495A-A76C-081E3393711B}" destId="{FA8714B6-703F-4F0C-91AE-CC8C1DE757C2}" srcOrd="0" destOrd="0" presId="urn:microsoft.com/office/officeart/2005/8/layout/vList2"/>
    <dgm:cxn modelId="{1A50DEAB-3528-4786-ADF6-748DCC64C0CB}" type="presParOf" srcId="{9B043AE9-E62A-495A-A76C-081E3393711B}" destId="{5E7918C5-0AAA-43A9-A36C-40263414EA56}" srcOrd="1" destOrd="0" presId="urn:microsoft.com/office/officeart/2005/8/layout/vList2"/>
    <dgm:cxn modelId="{297FE19D-DBB5-462C-9D21-AD31EAF42A58}" type="presParOf" srcId="{9B043AE9-E62A-495A-A76C-081E3393711B}" destId="{2BD6E296-FD2C-4A7F-8899-F6300C223C6D}" srcOrd="2" destOrd="0" presId="urn:microsoft.com/office/officeart/2005/8/layout/vList2"/>
    <dgm:cxn modelId="{558CFEE8-9F74-47F1-A44E-9FC70B877FAE}" type="presParOf" srcId="{9B043AE9-E62A-495A-A76C-081E3393711B}" destId="{EED7E3F9-E6CB-4DBB-8A41-BD86D36B31E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945FE8-4478-4CF8-BE19-ACCEFC486B8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A9B5048-FECE-4588-91FD-9BF0E09BB54B}">
      <dgm:prSet/>
      <dgm:spPr/>
      <dgm:t>
        <a:bodyPr/>
        <a:lstStyle/>
        <a:p>
          <a:r>
            <a:rPr lang="en-US" dirty="0"/>
            <a:t>DSAMH License:</a:t>
          </a:r>
        </a:p>
      </dgm:t>
    </dgm:pt>
    <dgm:pt modelId="{E95E448A-2844-4079-A5BC-2AAEE2C963D8}" type="parTrans" cxnId="{F9F00D48-88F3-43F3-821A-6C8F8A76CFED}">
      <dgm:prSet/>
      <dgm:spPr/>
      <dgm:t>
        <a:bodyPr/>
        <a:lstStyle/>
        <a:p>
          <a:endParaRPr lang="en-US"/>
        </a:p>
      </dgm:t>
    </dgm:pt>
    <dgm:pt modelId="{5CD54EB5-4BBB-4AF4-834A-5344F20ED543}" type="sibTrans" cxnId="{F9F00D48-88F3-43F3-821A-6C8F8A76CFED}">
      <dgm:prSet/>
      <dgm:spPr/>
      <dgm:t>
        <a:bodyPr/>
        <a:lstStyle/>
        <a:p>
          <a:endParaRPr lang="en-US"/>
        </a:p>
      </dgm:t>
    </dgm:pt>
    <dgm:pt modelId="{87153C10-4580-4F9D-9309-B2B74D609442}">
      <dgm:prSet/>
      <dgm:spPr/>
      <dgm:t>
        <a:bodyPr/>
        <a:lstStyle/>
        <a:p>
          <a:r>
            <a:rPr lang="en-US" dirty="0"/>
            <a:t>Ambulatory Detoxification: WM Ambulatory Withdrawal Management ASAM Level 2 </a:t>
          </a:r>
        </a:p>
      </dgm:t>
    </dgm:pt>
    <dgm:pt modelId="{92631F5C-BD6C-4745-8D1F-5A6AEB55B907}" type="parTrans" cxnId="{41629247-1B97-4097-8DEB-04F0D1FAB74C}">
      <dgm:prSet/>
      <dgm:spPr/>
      <dgm:t>
        <a:bodyPr/>
        <a:lstStyle/>
        <a:p>
          <a:endParaRPr lang="en-US"/>
        </a:p>
      </dgm:t>
    </dgm:pt>
    <dgm:pt modelId="{8950E893-21DA-4812-B4B1-5E9E2F8948D7}" type="sibTrans" cxnId="{41629247-1B97-4097-8DEB-04F0D1FAB74C}">
      <dgm:prSet/>
      <dgm:spPr/>
      <dgm:t>
        <a:bodyPr/>
        <a:lstStyle/>
        <a:p>
          <a:endParaRPr lang="en-US"/>
        </a:p>
      </dgm:t>
    </dgm:pt>
    <dgm:pt modelId="{E993D1B0-4018-428E-9B1C-1105FA1DB171}">
      <dgm:prSet/>
      <dgm:spPr/>
      <dgm:t>
        <a:bodyPr/>
        <a:lstStyle/>
        <a:p>
          <a:r>
            <a:rPr lang="en-US" dirty="0"/>
            <a:t>Residential Detoxification Services: WM-23 Hour Ambulatory Withdrawal Management ASAM Level 2 </a:t>
          </a:r>
        </a:p>
      </dgm:t>
    </dgm:pt>
    <dgm:pt modelId="{F60116B9-F8CE-489F-92A3-D496C3E44954}" type="parTrans" cxnId="{F998B1B3-7198-4E69-A242-6C0DD5606302}">
      <dgm:prSet/>
      <dgm:spPr/>
      <dgm:t>
        <a:bodyPr/>
        <a:lstStyle/>
        <a:p>
          <a:endParaRPr lang="en-US"/>
        </a:p>
      </dgm:t>
    </dgm:pt>
    <dgm:pt modelId="{888D924C-7FA1-4EC6-AB42-61CD1DD86258}" type="sibTrans" cxnId="{F998B1B3-7198-4E69-A242-6C0DD5606302}">
      <dgm:prSet/>
      <dgm:spPr/>
      <dgm:t>
        <a:bodyPr/>
        <a:lstStyle/>
        <a:p>
          <a:endParaRPr lang="en-US"/>
        </a:p>
      </dgm:t>
    </dgm:pt>
    <dgm:pt modelId="{DD42BC0F-09DA-4D1E-9C4C-B9F4B303E1E8}">
      <dgm:prSet/>
      <dgm:spPr/>
      <dgm:t>
        <a:bodyPr/>
        <a:lstStyle/>
        <a:p>
          <a:r>
            <a:rPr lang="en-US" dirty="0"/>
            <a:t>Medicaid Certification:</a:t>
          </a:r>
        </a:p>
      </dgm:t>
    </dgm:pt>
    <dgm:pt modelId="{CF39DCC3-C787-4A6D-A4A7-6885A386364C}" type="parTrans" cxnId="{7813EACF-A8F3-48EE-AAFA-FA05177D2CE8}">
      <dgm:prSet/>
      <dgm:spPr/>
      <dgm:t>
        <a:bodyPr/>
        <a:lstStyle/>
        <a:p>
          <a:endParaRPr lang="en-US"/>
        </a:p>
      </dgm:t>
    </dgm:pt>
    <dgm:pt modelId="{867DFB42-7B40-4DD9-96D6-14CF831A0DF5}" type="sibTrans" cxnId="{7813EACF-A8F3-48EE-AAFA-FA05177D2CE8}">
      <dgm:prSet/>
      <dgm:spPr/>
      <dgm:t>
        <a:bodyPr/>
        <a:lstStyle/>
        <a:p>
          <a:endParaRPr lang="en-US"/>
        </a:p>
      </dgm:t>
    </dgm:pt>
    <dgm:pt modelId="{17F8B701-D858-4B9F-816E-36986101BC17}">
      <dgm:prSet/>
      <dgm:spPr/>
      <dgm:t>
        <a:bodyPr/>
        <a:lstStyle/>
        <a:p>
          <a:r>
            <a:rPr lang="en-US" dirty="0"/>
            <a:t>WM Ambulatory Withdrawal Management ASAM Level 2 </a:t>
          </a:r>
        </a:p>
      </dgm:t>
    </dgm:pt>
    <dgm:pt modelId="{DE1455D9-85A6-4B09-9EAA-598CCF6597D1}" type="parTrans" cxnId="{C90A3B03-F4B4-4A7B-A640-44CD8D850BFA}">
      <dgm:prSet/>
      <dgm:spPr/>
      <dgm:t>
        <a:bodyPr/>
        <a:lstStyle/>
        <a:p>
          <a:endParaRPr lang="en-US"/>
        </a:p>
      </dgm:t>
    </dgm:pt>
    <dgm:pt modelId="{DA20D995-1363-4C42-8CD2-29BD1D8D99F7}" type="sibTrans" cxnId="{C90A3B03-F4B4-4A7B-A640-44CD8D850BFA}">
      <dgm:prSet/>
      <dgm:spPr/>
      <dgm:t>
        <a:bodyPr/>
        <a:lstStyle/>
        <a:p>
          <a:endParaRPr lang="en-US"/>
        </a:p>
      </dgm:t>
    </dgm:pt>
    <dgm:pt modelId="{2244E126-41FA-4822-9AF2-D7D1C253CC6A}">
      <dgm:prSet/>
      <dgm:spPr/>
      <dgm:t>
        <a:bodyPr/>
        <a:lstStyle/>
        <a:p>
          <a:r>
            <a:rPr lang="en-US" dirty="0"/>
            <a:t>WM-23 Hour Ambulatory Withdrawal Management ASAM Level 2 </a:t>
          </a:r>
        </a:p>
      </dgm:t>
    </dgm:pt>
    <dgm:pt modelId="{B09543FD-2E45-4A1A-8FC2-06D25B29D280}" type="parTrans" cxnId="{2ECA7DD3-F336-417F-A308-2326DC0DD8A9}">
      <dgm:prSet/>
      <dgm:spPr/>
      <dgm:t>
        <a:bodyPr/>
        <a:lstStyle/>
        <a:p>
          <a:endParaRPr lang="en-US"/>
        </a:p>
      </dgm:t>
    </dgm:pt>
    <dgm:pt modelId="{FA5C8065-36E4-4CB7-907D-4902956DA1C4}" type="sibTrans" cxnId="{2ECA7DD3-F336-417F-A308-2326DC0DD8A9}">
      <dgm:prSet/>
      <dgm:spPr/>
      <dgm:t>
        <a:bodyPr/>
        <a:lstStyle/>
        <a:p>
          <a:endParaRPr lang="en-US"/>
        </a:p>
      </dgm:t>
    </dgm:pt>
    <dgm:pt modelId="{93D57947-8A9D-406F-9A0C-2EEF67FA0F69}" type="pres">
      <dgm:prSet presAssocID="{0E945FE8-4478-4CF8-BE19-ACCEFC486B82}" presName="linear" presStyleCnt="0">
        <dgm:presLayoutVars>
          <dgm:animLvl val="lvl"/>
          <dgm:resizeHandles val="exact"/>
        </dgm:presLayoutVars>
      </dgm:prSet>
      <dgm:spPr/>
    </dgm:pt>
    <dgm:pt modelId="{8828CF17-BDB6-4C45-AF0B-7A65BC1CCBA3}" type="pres">
      <dgm:prSet presAssocID="{CA9B5048-FECE-4588-91FD-9BF0E09BB54B}" presName="parentText" presStyleLbl="node1" presStyleIdx="0" presStyleCnt="2">
        <dgm:presLayoutVars>
          <dgm:chMax val="0"/>
          <dgm:bulletEnabled val="1"/>
        </dgm:presLayoutVars>
      </dgm:prSet>
      <dgm:spPr/>
    </dgm:pt>
    <dgm:pt modelId="{1E57980C-91FC-4865-9C74-9D3B7F980B7F}" type="pres">
      <dgm:prSet presAssocID="{CA9B5048-FECE-4588-91FD-9BF0E09BB54B}" presName="childText" presStyleLbl="revTx" presStyleIdx="0" presStyleCnt="2">
        <dgm:presLayoutVars>
          <dgm:bulletEnabled val="1"/>
        </dgm:presLayoutVars>
      </dgm:prSet>
      <dgm:spPr/>
    </dgm:pt>
    <dgm:pt modelId="{DE1B47F9-77C6-4646-8B29-9518A4BADE5B}" type="pres">
      <dgm:prSet presAssocID="{DD42BC0F-09DA-4D1E-9C4C-B9F4B303E1E8}" presName="parentText" presStyleLbl="node1" presStyleIdx="1" presStyleCnt="2">
        <dgm:presLayoutVars>
          <dgm:chMax val="0"/>
          <dgm:bulletEnabled val="1"/>
        </dgm:presLayoutVars>
      </dgm:prSet>
      <dgm:spPr/>
    </dgm:pt>
    <dgm:pt modelId="{BB58549B-ACC6-4B21-91A2-9A8159D5C077}" type="pres">
      <dgm:prSet presAssocID="{DD42BC0F-09DA-4D1E-9C4C-B9F4B303E1E8}" presName="childText" presStyleLbl="revTx" presStyleIdx="1" presStyleCnt="2">
        <dgm:presLayoutVars>
          <dgm:bulletEnabled val="1"/>
        </dgm:presLayoutVars>
      </dgm:prSet>
      <dgm:spPr/>
    </dgm:pt>
  </dgm:ptLst>
  <dgm:cxnLst>
    <dgm:cxn modelId="{C90A3B03-F4B4-4A7B-A640-44CD8D850BFA}" srcId="{DD42BC0F-09DA-4D1E-9C4C-B9F4B303E1E8}" destId="{17F8B701-D858-4B9F-816E-36986101BC17}" srcOrd="0" destOrd="0" parTransId="{DE1455D9-85A6-4B09-9EAA-598CCF6597D1}" sibTransId="{DA20D995-1363-4C42-8CD2-29BD1D8D99F7}"/>
    <dgm:cxn modelId="{8ADCB743-69BD-4273-AB22-077076B2A262}" type="presOf" srcId="{0E945FE8-4478-4CF8-BE19-ACCEFC486B82}" destId="{93D57947-8A9D-406F-9A0C-2EEF67FA0F69}" srcOrd="0" destOrd="0" presId="urn:microsoft.com/office/officeart/2005/8/layout/vList2"/>
    <dgm:cxn modelId="{4D29AD66-3701-44C0-99E4-EFA74E77C4BC}" type="presOf" srcId="{DD42BC0F-09DA-4D1E-9C4C-B9F4B303E1E8}" destId="{DE1B47F9-77C6-4646-8B29-9518A4BADE5B}" srcOrd="0" destOrd="0" presId="urn:microsoft.com/office/officeart/2005/8/layout/vList2"/>
    <dgm:cxn modelId="{41629247-1B97-4097-8DEB-04F0D1FAB74C}" srcId="{CA9B5048-FECE-4588-91FD-9BF0E09BB54B}" destId="{87153C10-4580-4F9D-9309-B2B74D609442}" srcOrd="0" destOrd="0" parTransId="{92631F5C-BD6C-4745-8D1F-5A6AEB55B907}" sibTransId="{8950E893-21DA-4812-B4B1-5E9E2F8948D7}"/>
    <dgm:cxn modelId="{F9F00D48-88F3-43F3-821A-6C8F8A76CFED}" srcId="{0E945FE8-4478-4CF8-BE19-ACCEFC486B82}" destId="{CA9B5048-FECE-4588-91FD-9BF0E09BB54B}" srcOrd="0" destOrd="0" parTransId="{E95E448A-2844-4079-A5BC-2AAEE2C963D8}" sibTransId="{5CD54EB5-4BBB-4AF4-834A-5344F20ED543}"/>
    <dgm:cxn modelId="{378F7451-7530-4533-B0E4-70D49A6B2DF7}" type="presOf" srcId="{17F8B701-D858-4B9F-816E-36986101BC17}" destId="{BB58549B-ACC6-4B21-91A2-9A8159D5C077}" srcOrd="0" destOrd="0" presId="urn:microsoft.com/office/officeart/2005/8/layout/vList2"/>
    <dgm:cxn modelId="{3CAFA57B-AC88-499C-BAF6-F652ED926BE8}" type="presOf" srcId="{CA9B5048-FECE-4588-91FD-9BF0E09BB54B}" destId="{8828CF17-BDB6-4C45-AF0B-7A65BC1CCBA3}" srcOrd="0" destOrd="0" presId="urn:microsoft.com/office/officeart/2005/8/layout/vList2"/>
    <dgm:cxn modelId="{5F7ADDA5-D213-4235-A70B-59B0CDCC637D}" type="presOf" srcId="{87153C10-4580-4F9D-9309-B2B74D609442}" destId="{1E57980C-91FC-4865-9C74-9D3B7F980B7F}" srcOrd="0" destOrd="0" presId="urn:microsoft.com/office/officeart/2005/8/layout/vList2"/>
    <dgm:cxn modelId="{F998B1B3-7198-4E69-A242-6C0DD5606302}" srcId="{CA9B5048-FECE-4588-91FD-9BF0E09BB54B}" destId="{E993D1B0-4018-428E-9B1C-1105FA1DB171}" srcOrd="1" destOrd="0" parTransId="{F60116B9-F8CE-489F-92A3-D496C3E44954}" sibTransId="{888D924C-7FA1-4EC6-AB42-61CD1DD86258}"/>
    <dgm:cxn modelId="{7813EACF-A8F3-48EE-AAFA-FA05177D2CE8}" srcId="{0E945FE8-4478-4CF8-BE19-ACCEFC486B82}" destId="{DD42BC0F-09DA-4D1E-9C4C-B9F4B303E1E8}" srcOrd="1" destOrd="0" parTransId="{CF39DCC3-C787-4A6D-A4A7-6885A386364C}" sibTransId="{867DFB42-7B40-4DD9-96D6-14CF831A0DF5}"/>
    <dgm:cxn modelId="{2ECA7DD3-F336-417F-A308-2326DC0DD8A9}" srcId="{DD42BC0F-09DA-4D1E-9C4C-B9F4B303E1E8}" destId="{2244E126-41FA-4822-9AF2-D7D1C253CC6A}" srcOrd="1" destOrd="0" parTransId="{B09543FD-2E45-4A1A-8FC2-06D25B29D280}" sibTransId="{FA5C8065-36E4-4CB7-907D-4902956DA1C4}"/>
    <dgm:cxn modelId="{0A2061FA-D367-4F86-BDEF-27F9CC953699}" type="presOf" srcId="{2244E126-41FA-4822-9AF2-D7D1C253CC6A}" destId="{BB58549B-ACC6-4B21-91A2-9A8159D5C077}" srcOrd="0" destOrd="1" presId="urn:microsoft.com/office/officeart/2005/8/layout/vList2"/>
    <dgm:cxn modelId="{A4BF79FF-2C0B-473D-8DC2-7981C782465B}" type="presOf" srcId="{E993D1B0-4018-428E-9B1C-1105FA1DB171}" destId="{1E57980C-91FC-4865-9C74-9D3B7F980B7F}" srcOrd="0" destOrd="1" presId="urn:microsoft.com/office/officeart/2005/8/layout/vList2"/>
    <dgm:cxn modelId="{404E9880-BE24-4698-9499-BB013741D0FA}" type="presParOf" srcId="{93D57947-8A9D-406F-9A0C-2EEF67FA0F69}" destId="{8828CF17-BDB6-4C45-AF0B-7A65BC1CCBA3}" srcOrd="0" destOrd="0" presId="urn:microsoft.com/office/officeart/2005/8/layout/vList2"/>
    <dgm:cxn modelId="{BB201CBA-DFC5-4746-817E-7A110AED340B}" type="presParOf" srcId="{93D57947-8A9D-406F-9A0C-2EEF67FA0F69}" destId="{1E57980C-91FC-4865-9C74-9D3B7F980B7F}" srcOrd="1" destOrd="0" presId="urn:microsoft.com/office/officeart/2005/8/layout/vList2"/>
    <dgm:cxn modelId="{719E305F-6003-4917-9EB3-16386C425D3F}" type="presParOf" srcId="{93D57947-8A9D-406F-9A0C-2EEF67FA0F69}" destId="{DE1B47F9-77C6-4646-8B29-9518A4BADE5B}" srcOrd="2" destOrd="0" presId="urn:microsoft.com/office/officeart/2005/8/layout/vList2"/>
    <dgm:cxn modelId="{3A3DA314-B8F7-40FD-BCF3-7057C6F5B773}" type="presParOf" srcId="{93D57947-8A9D-406F-9A0C-2EEF67FA0F69}" destId="{BB58549B-ACC6-4B21-91A2-9A8159D5C07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9F8029-C803-445B-BFAF-56A5B8B820A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E1F5A45-E34D-4AE3-81CB-5AD202FB2C32}">
      <dgm:prSet/>
      <dgm:spPr/>
      <dgm:t>
        <a:bodyPr/>
        <a:lstStyle/>
        <a:p>
          <a:r>
            <a:rPr lang="en-US" dirty="0"/>
            <a:t>DSAMH License:</a:t>
          </a:r>
        </a:p>
      </dgm:t>
    </dgm:pt>
    <dgm:pt modelId="{53EC5A64-CFAF-4FB0-876B-8C99819F7437}" type="parTrans" cxnId="{E298F458-1058-4A43-8DEB-6A6E3EC4C3BD}">
      <dgm:prSet/>
      <dgm:spPr/>
      <dgm:t>
        <a:bodyPr/>
        <a:lstStyle/>
        <a:p>
          <a:endParaRPr lang="en-US"/>
        </a:p>
      </dgm:t>
    </dgm:pt>
    <dgm:pt modelId="{A72E823E-3439-4C6C-96C9-4F5D8E85CB69}" type="sibTrans" cxnId="{E298F458-1058-4A43-8DEB-6A6E3EC4C3BD}">
      <dgm:prSet/>
      <dgm:spPr/>
      <dgm:t>
        <a:bodyPr/>
        <a:lstStyle/>
        <a:p>
          <a:endParaRPr lang="en-US"/>
        </a:p>
      </dgm:t>
    </dgm:pt>
    <dgm:pt modelId="{F900E003-18B3-484F-BFA1-0251074A4372}">
      <dgm:prSet/>
      <dgm:spPr/>
      <dgm:t>
        <a:bodyPr/>
        <a:lstStyle/>
        <a:p>
          <a:r>
            <a:rPr lang="en-US" dirty="0"/>
            <a:t>Residential Detoxification Services: WM-23 Hour Ambulatory Withdrawal Management ASAM Level 2 </a:t>
          </a:r>
        </a:p>
      </dgm:t>
    </dgm:pt>
    <dgm:pt modelId="{43198C1E-90B6-4327-B4DC-51E3EE4109E7}" type="parTrans" cxnId="{6084B4B1-CB67-42F9-BAD9-E38961D888C6}">
      <dgm:prSet/>
      <dgm:spPr/>
      <dgm:t>
        <a:bodyPr/>
        <a:lstStyle/>
        <a:p>
          <a:endParaRPr lang="en-US"/>
        </a:p>
      </dgm:t>
    </dgm:pt>
    <dgm:pt modelId="{1109819E-FBF8-49CE-BD37-0C511FFEF7F3}" type="sibTrans" cxnId="{6084B4B1-CB67-42F9-BAD9-E38961D888C6}">
      <dgm:prSet/>
      <dgm:spPr/>
      <dgm:t>
        <a:bodyPr/>
        <a:lstStyle/>
        <a:p>
          <a:endParaRPr lang="en-US"/>
        </a:p>
      </dgm:t>
    </dgm:pt>
    <dgm:pt modelId="{B4D00AEC-142E-4CD0-A159-7520C99C79F0}">
      <dgm:prSet/>
      <dgm:spPr/>
      <dgm:t>
        <a:bodyPr/>
        <a:lstStyle/>
        <a:p>
          <a:r>
            <a:rPr lang="en-US" dirty="0"/>
            <a:t>Residential Detoxification Services: WM-23 Hour Ambulatory Withdrawal Management with Extended Onsite Monitoring (23 Hour) ASAM Level 2 </a:t>
          </a:r>
        </a:p>
      </dgm:t>
    </dgm:pt>
    <dgm:pt modelId="{E7346282-0F14-45F9-BF3D-918BB554DD42}" type="parTrans" cxnId="{F437123A-042D-4BD1-9406-51C1AD7C070A}">
      <dgm:prSet/>
      <dgm:spPr/>
      <dgm:t>
        <a:bodyPr/>
        <a:lstStyle/>
        <a:p>
          <a:endParaRPr lang="en-US"/>
        </a:p>
      </dgm:t>
    </dgm:pt>
    <dgm:pt modelId="{F5A3CB81-F66A-40D6-BCEE-D8170D0A8DA9}" type="sibTrans" cxnId="{F437123A-042D-4BD1-9406-51C1AD7C070A}">
      <dgm:prSet/>
      <dgm:spPr/>
      <dgm:t>
        <a:bodyPr/>
        <a:lstStyle/>
        <a:p>
          <a:endParaRPr lang="en-US"/>
        </a:p>
      </dgm:t>
    </dgm:pt>
    <dgm:pt modelId="{B079A7E9-35CA-424C-9D47-1AC167C6A7C9}">
      <dgm:prSet/>
      <dgm:spPr/>
      <dgm:t>
        <a:bodyPr/>
        <a:lstStyle/>
        <a:p>
          <a:r>
            <a:rPr lang="en-US" dirty="0"/>
            <a:t>Medicaid Certification:</a:t>
          </a:r>
        </a:p>
      </dgm:t>
    </dgm:pt>
    <dgm:pt modelId="{B1F52F46-5C31-4DBF-86BC-EFC5F71539AB}" type="parTrans" cxnId="{A5C5079A-31E0-40AD-A4DC-3D86282CB006}">
      <dgm:prSet/>
      <dgm:spPr/>
      <dgm:t>
        <a:bodyPr/>
        <a:lstStyle/>
        <a:p>
          <a:endParaRPr lang="en-US"/>
        </a:p>
      </dgm:t>
    </dgm:pt>
    <dgm:pt modelId="{E831F2CD-BAF5-481F-97FD-691A1B989F1F}" type="sibTrans" cxnId="{A5C5079A-31E0-40AD-A4DC-3D86282CB006}">
      <dgm:prSet/>
      <dgm:spPr/>
      <dgm:t>
        <a:bodyPr/>
        <a:lstStyle/>
        <a:p>
          <a:endParaRPr lang="en-US"/>
        </a:p>
      </dgm:t>
    </dgm:pt>
    <dgm:pt modelId="{80B81E0F-2926-408F-8421-BF6E49BC6B7F}">
      <dgm:prSet/>
      <dgm:spPr/>
      <dgm:t>
        <a:bodyPr/>
        <a:lstStyle/>
        <a:p>
          <a:r>
            <a:rPr lang="en-US" dirty="0"/>
            <a:t>WM-23 Hour Ambulatory Withdrawal Management ASAM Level 2 </a:t>
          </a:r>
        </a:p>
      </dgm:t>
    </dgm:pt>
    <dgm:pt modelId="{CC9F3ACD-8B50-4EE3-B5B6-1ED22EF997B1}" type="parTrans" cxnId="{B3683AE2-5B25-48E4-8F32-878BE0317491}">
      <dgm:prSet/>
      <dgm:spPr/>
      <dgm:t>
        <a:bodyPr/>
        <a:lstStyle/>
        <a:p>
          <a:endParaRPr lang="en-US"/>
        </a:p>
      </dgm:t>
    </dgm:pt>
    <dgm:pt modelId="{6378D4B5-E418-491B-B2C6-083E0687A676}" type="sibTrans" cxnId="{B3683AE2-5B25-48E4-8F32-878BE0317491}">
      <dgm:prSet/>
      <dgm:spPr/>
      <dgm:t>
        <a:bodyPr/>
        <a:lstStyle/>
        <a:p>
          <a:endParaRPr lang="en-US"/>
        </a:p>
      </dgm:t>
    </dgm:pt>
    <dgm:pt modelId="{1D34825D-DEC9-44C7-8B19-BE9CDD5FC392}">
      <dgm:prSet/>
      <dgm:spPr/>
      <dgm:t>
        <a:bodyPr/>
        <a:lstStyle/>
        <a:p>
          <a:r>
            <a:rPr lang="en-US" dirty="0"/>
            <a:t>WM-23 Hour Ambulatory Withdrawal Management with Extended Onsite Monitoring (23 Hour) ASAM Level 2 </a:t>
          </a:r>
        </a:p>
      </dgm:t>
    </dgm:pt>
    <dgm:pt modelId="{44C6EE90-5FFB-4576-A6F7-9D3E6E852095}" type="parTrans" cxnId="{7FDE9652-BEFB-4AE8-A584-C62B72056D35}">
      <dgm:prSet/>
      <dgm:spPr/>
      <dgm:t>
        <a:bodyPr/>
        <a:lstStyle/>
        <a:p>
          <a:endParaRPr lang="en-US"/>
        </a:p>
      </dgm:t>
    </dgm:pt>
    <dgm:pt modelId="{BB1290AF-51D5-4CDD-8F20-C3A2CA4C97A5}" type="sibTrans" cxnId="{7FDE9652-BEFB-4AE8-A584-C62B72056D35}">
      <dgm:prSet/>
      <dgm:spPr/>
      <dgm:t>
        <a:bodyPr/>
        <a:lstStyle/>
        <a:p>
          <a:endParaRPr lang="en-US"/>
        </a:p>
      </dgm:t>
    </dgm:pt>
    <dgm:pt modelId="{42B53FBE-C1CD-49DF-BA1A-CC35510628C4}" type="pres">
      <dgm:prSet presAssocID="{D99F8029-C803-445B-BFAF-56A5B8B820AD}" presName="linear" presStyleCnt="0">
        <dgm:presLayoutVars>
          <dgm:animLvl val="lvl"/>
          <dgm:resizeHandles val="exact"/>
        </dgm:presLayoutVars>
      </dgm:prSet>
      <dgm:spPr/>
    </dgm:pt>
    <dgm:pt modelId="{0B03062E-E0E1-46EA-AC61-59D6DF48E462}" type="pres">
      <dgm:prSet presAssocID="{5E1F5A45-E34D-4AE3-81CB-5AD202FB2C32}" presName="parentText" presStyleLbl="node1" presStyleIdx="0" presStyleCnt="2">
        <dgm:presLayoutVars>
          <dgm:chMax val="0"/>
          <dgm:bulletEnabled val="1"/>
        </dgm:presLayoutVars>
      </dgm:prSet>
      <dgm:spPr/>
    </dgm:pt>
    <dgm:pt modelId="{8741D4A1-52D2-43B0-8E8A-5643E433A23F}" type="pres">
      <dgm:prSet presAssocID="{5E1F5A45-E34D-4AE3-81CB-5AD202FB2C32}" presName="childText" presStyleLbl="revTx" presStyleIdx="0" presStyleCnt="2">
        <dgm:presLayoutVars>
          <dgm:bulletEnabled val="1"/>
        </dgm:presLayoutVars>
      </dgm:prSet>
      <dgm:spPr/>
    </dgm:pt>
    <dgm:pt modelId="{093C2B5A-F3C6-4D1E-AC5A-DB9BACB16EDD}" type="pres">
      <dgm:prSet presAssocID="{B079A7E9-35CA-424C-9D47-1AC167C6A7C9}" presName="parentText" presStyleLbl="node1" presStyleIdx="1" presStyleCnt="2">
        <dgm:presLayoutVars>
          <dgm:chMax val="0"/>
          <dgm:bulletEnabled val="1"/>
        </dgm:presLayoutVars>
      </dgm:prSet>
      <dgm:spPr/>
    </dgm:pt>
    <dgm:pt modelId="{1A908F72-B292-4357-80E5-D2736123DF7F}" type="pres">
      <dgm:prSet presAssocID="{B079A7E9-35CA-424C-9D47-1AC167C6A7C9}" presName="childText" presStyleLbl="revTx" presStyleIdx="1" presStyleCnt="2">
        <dgm:presLayoutVars>
          <dgm:bulletEnabled val="1"/>
        </dgm:presLayoutVars>
      </dgm:prSet>
      <dgm:spPr/>
    </dgm:pt>
  </dgm:ptLst>
  <dgm:cxnLst>
    <dgm:cxn modelId="{7E3A5C01-1379-44F1-B8BD-537EF073B684}" type="presOf" srcId="{B4D00AEC-142E-4CD0-A159-7520C99C79F0}" destId="{8741D4A1-52D2-43B0-8E8A-5643E433A23F}" srcOrd="0" destOrd="1" presId="urn:microsoft.com/office/officeart/2005/8/layout/vList2"/>
    <dgm:cxn modelId="{FBDFF237-F770-4A47-89E9-61E461D52A9A}" type="presOf" srcId="{1D34825D-DEC9-44C7-8B19-BE9CDD5FC392}" destId="{1A908F72-B292-4357-80E5-D2736123DF7F}" srcOrd="0" destOrd="1" presId="urn:microsoft.com/office/officeart/2005/8/layout/vList2"/>
    <dgm:cxn modelId="{F437123A-042D-4BD1-9406-51C1AD7C070A}" srcId="{5E1F5A45-E34D-4AE3-81CB-5AD202FB2C32}" destId="{B4D00AEC-142E-4CD0-A159-7520C99C79F0}" srcOrd="1" destOrd="0" parTransId="{E7346282-0F14-45F9-BF3D-918BB554DD42}" sibTransId="{F5A3CB81-F66A-40D6-BCEE-D8170D0A8DA9}"/>
    <dgm:cxn modelId="{0846DB40-C417-44BC-A6A3-831BF0430154}" type="presOf" srcId="{5E1F5A45-E34D-4AE3-81CB-5AD202FB2C32}" destId="{0B03062E-E0E1-46EA-AC61-59D6DF48E462}" srcOrd="0" destOrd="0" presId="urn:microsoft.com/office/officeart/2005/8/layout/vList2"/>
    <dgm:cxn modelId="{32727661-24FF-4FDC-856B-67AC6FF53C34}" type="presOf" srcId="{80B81E0F-2926-408F-8421-BF6E49BC6B7F}" destId="{1A908F72-B292-4357-80E5-D2736123DF7F}" srcOrd="0" destOrd="0" presId="urn:microsoft.com/office/officeart/2005/8/layout/vList2"/>
    <dgm:cxn modelId="{7FDE9652-BEFB-4AE8-A584-C62B72056D35}" srcId="{B079A7E9-35CA-424C-9D47-1AC167C6A7C9}" destId="{1D34825D-DEC9-44C7-8B19-BE9CDD5FC392}" srcOrd="1" destOrd="0" parTransId="{44C6EE90-5FFB-4576-A6F7-9D3E6E852095}" sibTransId="{BB1290AF-51D5-4CDD-8F20-C3A2CA4C97A5}"/>
    <dgm:cxn modelId="{E298F458-1058-4A43-8DEB-6A6E3EC4C3BD}" srcId="{D99F8029-C803-445B-BFAF-56A5B8B820AD}" destId="{5E1F5A45-E34D-4AE3-81CB-5AD202FB2C32}" srcOrd="0" destOrd="0" parTransId="{53EC5A64-CFAF-4FB0-876B-8C99819F7437}" sibTransId="{A72E823E-3439-4C6C-96C9-4F5D8E85CB69}"/>
    <dgm:cxn modelId="{62A2BE95-ADFF-465D-99C7-22060F7262E1}" type="presOf" srcId="{D99F8029-C803-445B-BFAF-56A5B8B820AD}" destId="{42B53FBE-C1CD-49DF-BA1A-CC35510628C4}" srcOrd="0" destOrd="0" presId="urn:microsoft.com/office/officeart/2005/8/layout/vList2"/>
    <dgm:cxn modelId="{A5C5079A-31E0-40AD-A4DC-3D86282CB006}" srcId="{D99F8029-C803-445B-BFAF-56A5B8B820AD}" destId="{B079A7E9-35CA-424C-9D47-1AC167C6A7C9}" srcOrd="1" destOrd="0" parTransId="{B1F52F46-5C31-4DBF-86BC-EFC5F71539AB}" sibTransId="{E831F2CD-BAF5-481F-97FD-691A1B989F1F}"/>
    <dgm:cxn modelId="{6084B4B1-CB67-42F9-BAD9-E38961D888C6}" srcId="{5E1F5A45-E34D-4AE3-81CB-5AD202FB2C32}" destId="{F900E003-18B3-484F-BFA1-0251074A4372}" srcOrd="0" destOrd="0" parTransId="{43198C1E-90B6-4327-B4DC-51E3EE4109E7}" sibTransId="{1109819E-FBF8-49CE-BD37-0C511FFEF7F3}"/>
    <dgm:cxn modelId="{B3683AE2-5B25-48E4-8F32-878BE0317491}" srcId="{B079A7E9-35CA-424C-9D47-1AC167C6A7C9}" destId="{80B81E0F-2926-408F-8421-BF6E49BC6B7F}" srcOrd="0" destOrd="0" parTransId="{CC9F3ACD-8B50-4EE3-B5B6-1ED22EF997B1}" sibTransId="{6378D4B5-E418-491B-B2C6-083E0687A676}"/>
    <dgm:cxn modelId="{2BC60AE9-ECD6-43AD-8552-08E4FC6F143E}" type="presOf" srcId="{B079A7E9-35CA-424C-9D47-1AC167C6A7C9}" destId="{093C2B5A-F3C6-4D1E-AC5A-DB9BACB16EDD}" srcOrd="0" destOrd="0" presId="urn:microsoft.com/office/officeart/2005/8/layout/vList2"/>
    <dgm:cxn modelId="{F67E64F4-1D7D-4013-BCD8-CCA781C1DFED}" type="presOf" srcId="{F900E003-18B3-484F-BFA1-0251074A4372}" destId="{8741D4A1-52D2-43B0-8E8A-5643E433A23F}" srcOrd="0" destOrd="0" presId="urn:microsoft.com/office/officeart/2005/8/layout/vList2"/>
    <dgm:cxn modelId="{60B54B00-5FA5-4F2D-8662-A7360B3C417C}" type="presParOf" srcId="{42B53FBE-C1CD-49DF-BA1A-CC35510628C4}" destId="{0B03062E-E0E1-46EA-AC61-59D6DF48E462}" srcOrd="0" destOrd="0" presId="urn:microsoft.com/office/officeart/2005/8/layout/vList2"/>
    <dgm:cxn modelId="{4A1CEFB6-F1FE-49D0-AF52-B1DC7B2B301C}" type="presParOf" srcId="{42B53FBE-C1CD-49DF-BA1A-CC35510628C4}" destId="{8741D4A1-52D2-43B0-8E8A-5643E433A23F}" srcOrd="1" destOrd="0" presId="urn:microsoft.com/office/officeart/2005/8/layout/vList2"/>
    <dgm:cxn modelId="{38E7E128-2463-4876-928B-155355A408A9}" type="presParOf" srcId="{42B53FBE-C1CD-49DF-BA1A-CC35510628C4}" destId="{093C2B5A-F3C6-4D1E-AC5A-DB9BACB16EDD}" srcOrd="2" destOrd="0" presId="urn:microsoft.com/office/officeart/2005/8/layout/vList2"/>
    <dgm:cxn modelId="{3924C584-DB5F-4942-99B4-3A214D6B6D8A}" type="presParOf" srcId="{42B53FBE-C1CD-49DF-BA1A-CC35510628C4}" destId="{1A908F72-B292-4357-80E5-D2736123DF7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0CED5-A060-491A-88F5-E6697AF1938D}">
      <dsp:nvSpPr>
        <dsp:cNvPr id="0" name=""/>
        <dsp:cNvSpPr/>
      </dsp:nvSpPr>
      <dsp:spPr>
        <a:xfrm>
          <a:off x="0" y="2717"/>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5FE84F-79B2-40C8-AC0C-3CCE8F7FD93B}">
      <dsp:nvSpPr>
        <dsp:cNvPr id="0" name=""/>
        <dsp:cNvSpPr/>
      </dsp:nvSpPr>
      <dsp:spPr>
        <a:xfrm>
          <a:off x="0" y="2717"/>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The purpose of the State Regulations is to promote and protect the health and well-being of Delawareans receiving services and treatment for Behavioral Health. </a:t>
          </a:r>
        </a:p>
      </dsp:txBody>
      <dsp:txXfrm>
        <a:off x="0" y="2717"/>
        <a:ext cx="6735443" cy="1853055"/>
      </dsp:txXfrm>
    </dsp:sp>
    <dsp:sp modelId="{4A107F9F-BF3F-4A54-9DF1-392E9A46E0B0}">
      <dsp:nvSpPr>
        <dsp:cNvPr id="0" name=""/>
        <dsp:cNvSpPr/>
      </dsp:nvSpPr>
      <dsp:spPr>
        <a:xfrm>
          <a:off x="0" y="1855773"/>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0F009A-B61F-45D3-9ACC-9038A38EFCA1}">
      <dsp:nvSpPr>
        <dsp:cNvPr id="0" name=""/>
        <dsp:cNvSpPr/>
      </dsp:nvSpPr>
      <dsp:spPr>
        <a:xfrm>
          <a:off x="0" y="1855773"/>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DSAMH requires evidence-based treatment approaches and supports the time-sensitive delivery of on-going comprehensive recovery supports and treatments.</a:t>
          </a:r>
        </a:p>
      </dsp:txBody>
      <dsp:txXfrm>
        <a:off x="0" y="1855773"/>
        <a:ext cx="6735443" cy="1853055"/>
      </dsp:txXfrm>
    </dsp:sp>
    <dsp:sp modelId="{D0E65FF5-CF07-4583-A67B-918B766DF169}">
      <dsp:nvSpPr>
        <dsp:cNvPr id="0" name=""/>
        <dsp:cNvSpPr/>
      </dsp:nvSpPr>
      <dsp:spPr>
        <a:xfrm>
          <a:off x="0" y="3708828"/>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B23D29-5EE9-4F30-A109-5366F64B03E7}">
      <dsp:nvSpPr>
        <dsp:cNvPr id="0" name=""/>
        <dsp:cNvSpPr/>
      </dsp:nvSpPr>
      <dsp:spPr>
        <a:xfrm>
          <a:off x="0" y="3708828"/>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Providers are also expected to maintain compliance and be current with all DSAMH policies and federal regulations.</a:t>
          </a:r>
        </a:p>
      </dsp:txBody>
      <dsp:txXfrm>
        <a:off x="0" y="3708828"/>
        <a:ext cx="6735443" cy="18530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BA44F-2C4B-430A-8693-F2DC5649D9FA}">
      <dsp:nvSpPr>
        <dsp:cNvPr id="0" name=""/>
        <dsp:cNvSpPr/>
      </dsp:nvSpPr>
      <dsp:spPr>
        <a:xfrm>
          <a:off x="0" y="96150"/>
          <a:ext cx="6900512"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DSAMH License:</a:t>
          </a:r>
        </a:p>
      </dsp:txBody>
      <dsp:txXfrm>
        <a:off x="37467" y="133617"/>
        <a:ext cx="6825578" cy="692586"/>
      </dsp:txXfrm>
    </dsp:sp>
    <dsp:sp modelId="{BEB8656B-E4DF-463B-A736-FA1A7C3CB9CF}">
      <dsp:nvSpPr>
        <dsp:cNvPr id="0" name=""/>
        <dsp:cNvSpPr/>
      </dsp:nvSpPr>
      <dsp:spPr>
        <a:xfrm>
          <a:off x="0" y="863670"/>
          <a:ext cx="6900512" cy="225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Residential Detoxification Services: WM Clinically Managed Residential Withdrawal Management ASAM Level 3.2 </a:t>
          </a:r>
        </a:p>
        <a:p>
          <a:pPr marL="228600" lvl="1" indent="-228600" algn="l" defTabSz="1111250">
            <a:lnSpc>
              <a:spcPct val="90000"/>
            </a:lnSpc>
            <a:spcBef>
              <a:spcPct val="0"/>
            </a:spcBef>
            <a:spcAft>
              <a:spcPct val="20000"/>
            </a:spcAft>
            <a:buChar char="•"/>
          </a:pPr>
          <a:r>
            <a:rPr lang="en-US" sz="2500" kern="1200" dirty="0"/>
            <a:t>Residential Detoxification Services: WM Medically Monitored Inpatient Withdrawal Management ASAM Level 3.7 </a:t>
          </a:r>
        </a:p>
      </dsp:txBody>
      <dsp:txXfrm>
        <a:off x="0" y="863670"/>
        <a:ext cx="6900512" cy="2252160"/>
      </dsp:txXfrm>
    </dsp:sp>
    <dsp:sp modelId="{E8399EB7-2248-4925-94CC-E31AA0D41DF3}">
      <dsp:nvSpPr>
        <dsp:cNvPr id="0" name=""/>
        <dsp:cNvSpPr/>
      </dsp:nvSpPr>
      <dsp:spPr>
        <a:xfrm>
          <a:off x="0" y="3115830"/>
          <a:ext cx="6900512" cy="7675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Medicaid Certification:</a:t>
          </a:r>
        </a:p>
      </dsp:txBody>
      <dsp:txXfrm>
        <a:off x="37467" y="3153297"/>
        <a:ext cx="6825578" cy="692586"/>
      </dsp:txXfrm>
    </dsp:sp>
    <dsp:sp modelId="{FDE813A7-2EE5-4222-AFF0-1DE5DA45EDA3}">
      <dsp:nvSpPr>
        <dsp:cNvPr id="0" name=""/>
        <dsp:cNvSpPr/>
      </dsp:nvSpPr>
      <dsp:spPr>
        <a:xfrm>
          <a:off x="0" y="3883350"/>
          <a:ext cx="6900512" cy="155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WM Clinically Managed Residential Withdrawal Management ASAM Level 3.2 </a:t>
          </a:r>
        </a:p>
        <a:p>
          <a:pPr marL="228600" lvl="1" indent="-228600" algn="l" defTabSz="1111250">
            <a:lnSpc>
              <a:spcPct val="90000"/>
            </a:lnSpc>
            <a:spcBef>
              <a:spcPct val="0"/>
            </a:spcBef>
            <a:spcAft>
              <a:spcPct val="20000"/>
            </a:spcAft>
            <a:buChar char="•"/>
          </a:pPr>
          <a:r>
            <a:rPr lang="en-US" sz="2500" kern="1200" dirty="0"/>
            <a:t>WM Medically Monitored Inpatient Withdrawal Management ASAM Level 3.7 </a:t>
          </a:r>
        </a:p>
      </dsp:txBody>
      <dsp:txXfrm>
        <a:off x="0" y="3883350"/>
        <a:ext cx="6900512" cy="15566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EA4FD-A940-4B84-8477-21EF33D6240F}">
      <dsp:nvSpPr>
        <dsp:cNvPr id="0" name=""/>
        <dsp:cNvSpPr/>
      </dsp:nvSpPr>
      <dsp:spPr>
        <a:xfrm>
          <a:off x="0" y="96150"/>
          <a:ext cx="6900512"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DSAMH License:</a:t>
          </a:r>
        </a:p>
      </dsp:txBody>
      <dsp:txXfrm>
        <a:off x="37467" y="133617"/>
        <a:ext cx="6825578" cy="692586"/>
      </dsp:txXfrm>
    </dsp:sp>
    <dsp:sp modelId="{17D02DB2-80B0-432F-A930-3ED372691889}">
      <dsp:nvSpPr>
        <dsp:cNvPr id="0" name=""/>
        <dsp:cNvSpPr/>
      </dsp:nvSpPr>
      <dsp:spPr>
        <a:xfrm>
          <a:off x="0" y="863670"/>
          <a:ext cx="6900512" cy="225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Transitional Residential Treatment: Clinically Managed Low-Intensity Residential Treatment ASAM Level 3.1 </a:t>
          </a:r>
        </a:p>
        <a:p>
          <a:pPr marL="228600" lvl="1" indent="-228600" algn="l" defTabSz="1111250">
            <a:lnSpc>
              <a:spcPct val="90000"/>
            </a:lnSpc>
            <a:spcBef>
              <a:spcPct val="0"/>
            </a:spcBef>
            <a:spcAft>
              <a:spcPct val="20000"/>
            </a:spcAft>
            <a:buChar char="•"/>
          </a:pPr>
          <a:r>
            <a:rPr lang="en-US" sz="2500" kern="1200" dirty="0"/>
            <a:t>Residential Treatment: Clinically Managed Population-Specific High Intensity Residential Treatment ASAM Level 3.3 </a:t>
          </a:r>
        </a:p>
      </dsp:txBody>
      <dsp:txXfrm>
        <a:off x="0" y="863670"/>
        <a:ext cx="6900512" cy="2252160"/>
      </dsp:txXfrm>
    </dsp:sp>
    <dsp:sp modelId="{0B7744D4-219D-46A1-8028-F44405B6BBFC}">
      <dsp:nvSpPr>
        <dsp:cNvPr id="0" name=""/>
        <dsp:cNvSpPr/>
      </dsp:nvSpPr>
      <dsp:spPr>
        <a:xfrm>
          <a:off x="0" y="3115830"/>
          <a:ext cx="6900512" cy="7675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Medicaid Certification:</a:t>
          </a:r>
        </a:p>
      </dsp:txBody>
      <dsp:txXfrm>
        <a:off x="37467" y="3153297"/>
        <a:ext cx="6825578" cy="692586"/>
      </dsp:txXfrm>
    </dsp:sp>
    <dsp:sp modelId="{F5C690FF-DA00-4ACE-AE4C-FC13A74F5A03}">
      <dsp:nvSpPr>
        <dsp:cNvPr id="0" name=""/>
        <dsp:cNvSpPr/>
      </dsp:nvSpPr>
      <dsp:spPr>
        <a:xfrm>
          <a:off x="0" y="3883350"/>
          <a:ext cx="6900512" cy="155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Transitional Residential Clinically Managed Low-Intensity Residential Treatment ASAM Level 3.1 </a:t>
          </a:r>
        </a:p>
        <a:p>
          <a:pPr marL="228600" lvl="1" indent="-228600" algn="l" defTabSz="1111250">
            <a:lnSpc>
              <a:spcPct val="90000"/>
            </a:lnSpc>
            <a:spcBef>
              <a:spcPct val="0"/>
            </a:spcBef>
            <a:spcAft>
              <a:spcPct val="20000"/>
            </a:spcAft>
            <a:buChar char="•"/>
          </a:pPr>
          <a:r>
            <a:rPr lang="en-US" sz="2500" kern="1200" dirty="0"/>
            <a:t>Clinically Managed Population-Specific High Intensity Residential Treatment ASAM Level 3.3 </a:t>
          </a:r>
        </a:p>
      </dsp:txBody>
      <dsp:txXfrm>
        <a:off x="0" y="3883350"/>
        <a:ext cx="6900512" cy="15566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28BC1-9734-46C4-9E74-3DA525C3C1CC}">
      <dsp:nvSpPr>
        <dsp:cNvPr id="0" name=""/>
        <dsp:cNvSpPr/>
      </dsp:nvSpPr>
      <dsp:spPr>
        <a:xfrm>
          <a:off x="0" y="166350"/>
          <a:ext cx="6900512" cy="7915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DSAMH License:</a:t>
          </a:r>
        </a:p>
      </dsp:txBody>
      <dsp:txXfrm>
        <a:off x="38638" y="204988"/>
        <a:ext cx="6823236" cy="714229"/>
      </dsp:txXfrm>
    </dsp:sp>
    <dsp:sp modelId="{17469104-4EC7-4006-887A-683A7FF8AB82}">
      <dsp:nvSpPr>
        <dsp:cNvPr id="0" name=""/>
        <dsp:cNvSpPr/>
      </dsp:nvSpPr>
      <dsp:spPr>
        <a:xfrm>
          <a:off x="0" y="957855"/>
          <a:ext cx="6900512" cy="1980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Residential Treatment: Clinically Managed High Intensity Residential Treatment ASAM Level 3.5 </a:t>
          </a:r>
        </a:p>
        <a:p>
          <a:pPr marL="228600" lvl="1" indent="-228600" algn="l" defTabSz="1155700">
            <a:lnSpc>
              <a:spcPct val="90000"/>
            </a:lnSpc>
            <a:spcBef>
              <a:spcPct val="0"/>
            </a:spcBef>
            <a:spcAft>
              <a:spcPct val="20000"/>
            </a:spcAft>
            <a:buChar char="•"/>
          </a:pPr>
          <a:r>
            <a:rPr lang="en-US" sz="2600" kern="1200" dirty="0"/>
            <a:t>Residential Treatment: Medically Monitored Intensive Inpatient Treatment ASAM Level 3.7 </a:t>
          </a:r>
        </a:p>
      </dsp:txBody>
      <dsp:txXfrm>
        <a:off x="0" y="957855"/>
        <a:ext cx="6900512" cy="1980990"/>
      </dsp:txXfrm>
    </dsp:sp>
    <dsp:sp modelId="{72F6AA60-7D95-4260-BE71-F7D9C5418114}">
      <dsp:nvSpPr>
        <dsp:cNvPr id="0" name=""/>
        <dsp:cNvSpPr/>
      </dsp:nvSpPr>
      <dsp:spPr>
        <a:xfrm>
          <a:off x="0" y="2938845"/>
          <a:ext cx="6900512" cy="7915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Medicaid Certification:</a:t>
          </a:r>
        </a:p>
      </dsp:txBody>
      <dsp:txXfrm>
        <a:off x="38638" y="2977483"/>
        <a:ext cx="6823236" cy="714229"/>
      </dsp:txXfrm>
    </dsp:sp>
    <dsp:sp modelId="{EC54E5BE-8983-41D8-90C5-C678CBADC92E}">
      <dsp:nvSpPr>
        <dsp:cNvPr id="0" name=""/>
        <dsp:cNvSpPr/>
      </dsp:nvSpPr>
      <dsp:spPr>
        <a:xfrm>
          <a:off x="0" y="3730350"/>
          <a:ext cx="6900512"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Clinically Managed High Intensity Residential Treatment ASAM Level 3.5 </a:t>
          </a:r>
        </a:p>
        <a:p>
          <a:pPr marL="228600" lvl="1" indent="-228600" algn="l" defTabSz="1155700">
            <a:lnSpc>
              <a:spcPct val="90000"/>
            </a:lnSpc>
            <a:spcBef>
              <a:spcPct val="0"/>
            </a:spcBef>
            <a:spcAft>
              <a:spcPct val="20000"/>
            </a:spcAft>
            <a:buChar char="•"/>
          </a:pPr>
          <a:r>
            <a:rPr lang="en-US" sz="2600" kern="1200" dirty="0"/>
            <a:t>Medically Monitored Intensive Inpatient Treatment ASAM Level 3.7 </a:t>
          </a:r>
        </a:p>
      </dsp:txBody>
      <dsp:txXfrm>
        <a:off x="0" y="3730350"/>
        <a:ext cx="6900512" cy="16394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CFD83-A51F-4201-9D64-132D6EEF4FBD}">
      <dsp:nvSpPr>
        <dsp:cNvPr id="0" name=""/>
        <dsp:cNvSpPr/>
      </dsp:nvSpPr>
      <dsp:spPr>
        <a:xfrm>
          <a:off x="0" y="21900"/>
          <a:ext cx="6900512" cy="10073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DSAMH License:</a:t>
          </a:r>
        </a:p>
      </dsp:txBody>
      <dsp:txXfrm>
        <a:off x="49176" y="71076"/>
        <a:ext cx="6802160" cy="909018"/>
      </dsp:txXfrm>
    </dsp:sp>
    <dsp:sp modelId="{1227379F-2970-450E-B243-373D9D82CFD3}">
      <dsp:nvSpPr>
        <dsp:cNvPr id="0" name=""/>
        <dsp:cNvSpPr/>
      </dsp:nvSpPr>
      <dsp:spPr>
        <a:xfrm>
          <a:off x="0" y="1029270"/>
          <a:ext cx="6900512" cy="195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dirty="0"/>
            <a:t>Specific Residential SUD and Addiction Services: Medically Managed Inpatient Withdrawal Management ASAM Level 4 </a:t>
          </a:r>
        </a:p>
      </dsp:txBody>
      <dsp:txXfrm>
        <a:off x="0" y="1029270"/>
        <a:ext cx="6900512" cy="1956149"/>
      </dsp:txXfrm>
    </dsp:sp>
    <dsp:sp modelId="{B9D5DDD0-A98B-4EDF-848E-88466D588936}">
      <dsp:nvSpPr>
        <dsp:cNvPr id="0" name=""/>
        <dsp:cNvSpPr/>
      </dsp:nvSpPr>
      <dsp:spPr>
        <a:xfrm>
          <a:off x="0" y="2985420"/>
          <a:ext cx="6900512" cy="10073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Medicaid Certification:</a:t>
          </a:r>
        </a:p>
      </dsp:txBody>
      <dsp:txXfrm>
        <a:off x="49176" y="3034596"/>
        <a:ext cx="6802160" cy="909018"/>
      </dsp:txXfrm>
    </dsp:sp>
    <dsp:sp modelId="{3F98FCD5-3D6D-47A0-908A-372A9A829747}">
      <dsp:nvSpPr>
        <dsp:cNvPr id="0" name=""/>
        <dsp:cNvSpPr/>
      </dsp:nvSpPr>
      <dsp:spPr>
        <a:xfrm>
          <a:off x="0" y="3992790"/>
          <a:ext cx="6900512" cy="152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dirty="0"/>
            <a:t>Medically Managed Inpatient Withdrawal Management ASAM Level 4 </a:t>
          </a:r>
        </a:p>
      </dsp:txBody>
      <dsp:txXfrm>
        <a:off x="0" y="3992790"/>
        <a:ext cx="6900512" cy="15214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99836-C897-472E-A88E-54FC7DDD7782}">
      <dsp:nvSpPr>
        <dsp:cNvPr id="0" name=""/>
        <dsp:cNvSpPr/>
      </dsp:nvSpPr>
      <dsp:spPr>
        <a:xfrm>
          <a:off x="0" y="244213"/>
          <a:ext cx="6900512" cy="17901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ICM  - Intensive Case Management</a:t>
          </a:r>
        </a:p>
      </dsp:txBody>
      <dsp:txXfrm>
        <a:off x="87385" y="331598"/>
        <a:ext cx="6725742" cy="1615330"/>
      </dsp:txXfrm>
    </dsp:sp>
    <dsp:sp modelId="{6C64962E-E1A1-40E9-A989-026F5BA1ACB7}">
      <dsp:nvSpPr>
        <dsp:cNvPr id="0" name=""/>
        <dsp:cNvSpPr/>
      </dsp:nvSpPr>
      <dsp:spPr>
        <a:xfrm>
          <a:off x="0" y="2034313"/>
          <a:ext cx="6900512" cy="3725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57150" rIns="320040" bIns="57150" numCol="1" spcCol="1270" anchor="t" anchorCtr="0">
          <a:noAutofit/>
        </a:bodyPr>
        <a:lstStyle/>
        <a:p>
          <a:pPr marL="285750" lvl="1" indent="-285750" algn="l" defTabSz="1555750">
            <a:lnSpc>
              <a:spcPct val="90000"/>
            </a:lnSpc>
            <a:spcBef>
              <a:spcPct val="0"/>
            </a:spcBef>
            <a:spcAft>
              <a:spcPct val="20000"/>
            </a:spcAft>
            <a:buChar char="•"/>
          </a:pPr>
          <a:r>
            <a:rPr lang="en-US" sz="3500" kern="1200" dirty="0"/>
            <a:t>SPMI population with which significant impairments requiring enhanced services that include medication management, case management, peer support, and employment support. </a:t>
          </a:r>
        </a:p>
        <a:p>
          <a:pPr marL="285750" lvl="1" indent="-285750" algn="l" defTabSz="1555750">
            <a:lnSpc>
              <a:spcPct val="90000"/>
            </a:lnSpc>
            <a:spcBef>
              <a:spcPct val="0"/>
            </a:spcBef>
            <a:spcAft>
              <a:spcPct val="20000"/>
            </a:spcAft>
            <a:buChar char="•"/>
          </a:pPr>
          <a:r>
            <a:rPr lang="en-US" sz="3500" kern="1200" dirty="0"/>
            <a:t>Staff to client Ratio 1:20.</a:t>
          </a:r>
        </a:p>
      </dsp:txBody>
      <dsp:txXfrm>
        <a:off x="0" y="2034313"/>
        <a:ext cx="6900512" cy="37259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99836-C897-472E-A88E-54FC7DDD7782}">
      <dsp:nvSpPr>
        <dsp:cNvPr id="0" name=""/>
        <dsp:cNvSpPr/>
      </dsp:nvSpPr>
      <dsp:spPr>
        <a:xfrm>
          <a:off x="0" y="96388"/>
          <a:ext cx="6900512" cy="13922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ACT – Assertive Community Treatment</a:t>
          </a:r>
        </a:p>
      </dsp:txBody>
      <dsp:txXfrm>
        <a:off x="67966" y="164354"/>
        <a:ext cx="6764580" cy="1256367"/>
      </dsp:txXfrm>
    </dsp:sp>
    <dsp:sp modelId="{6C64962E-E1A1-40E9-A989-026F5BA1ACB7}">
      <dsp:nvSpPr>
        <dsp:cNvPr id="0" name=""/>
        <dsp:cNvSpPr/>
      </dsp:nvSpPr>
      <dsp:spPr>
        <a:xfrm>
          <a:off x="0" y="1488688"/>
          <a:ext cx="6900512" cy="4419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Serve people who have a SPMI, which seriously impairs their functioning and tenure in the community. The ACT staff members work collaboratively with an individual and their family along with natural supports in the community.</a:t>
          </a:r>
        </a:p>
        <a:p>
          <a:pPr marL="228600" lvl="1" indent="-228600" algn="l" defTabSz="1200150">
            <a:lnSpc>
              <a:spcPct val="90000"/>
            </a:lnSpc>
            <a:spcBef>
              <a:spcPct val="0"/>
            </a:spcBef>
            <a:spcAft>
              <a:spcPct val="20000"/>
            </a:spcAft>
            <a:buChar char="•"/>
          </a:pPr>
          <a:r>
            <a:rPr lang="en-US" sz="2700" kern="1200" dirty="0"/>
            <a:t>Services provided include medication management, case management, peer support, employment support, and counseling.</a:t>
          </a:r>
        </a:p>
        <a:p>
          <a:pPr marL="228600" lvl="1" indent="-228600" algn="l" defTabSz="1200150">
            <a:lnSpc>
              <a:spcPct val="90000"/>
            </a:lnSpc>
            <a:spcBef>
              <a:spcPct val="0"/>
            </a:spcBef>
            <a:spcAft>
              <a:spcPct val="20000"/>
            </a:spcAft>
            <a:buChar char="•"/>
          </a:pPr>
          <a:r>
            <a:rPr lang="en-US" sz="2700" kern="1200" dirty="0"/>
            <a:t>Staff to client Ratio 1:10.</a:t>
          </a:r>
        </a:p>
      </dsp:txBody>
      <dsp:txXfrm>
        <a:off x="0" y="1488688"/>
        <a:ext cx="6900512" cy="44194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75FE6-D3CC-4B18-92CC-975407B101A7}">
      <dsp:nvSpPr>
        <dsp:cNvPr id="0" name=""/>
        <dsp:cNvSpPr/>
      </dsp:nvSpPr>
      <dsp:spPr>
        <a:xfrm>
          <a:off x="0" y="122881"/>
          <a:ext cx="5257800" cy="8394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Group Home</a:t>
          </a:r>
        </a:p>
      </dsp:txBody>
      <dsp:txXfrm>
        <a:off x="40980" y="163861"/>
        <a:ext cx="5175840" cy="757514"/>
      </dsp:txXfrm>
    </dsp:sp>
    <dsp:sp modelId="{D53ACC4B-E5CA-4DEE-B563-BF4C22FCDEFF}">
      <dsp:nvSpPr>
        <dsp:cNvPr id="0" name=""/>
        <dsp:cNvSpPr/>
      </dsp:nvSpPr>
      <dsp:spPr>
        <a:xfrm>
          <a:off x="0" y="962356"/>
          <a:ext cx="5257800" cy="4419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Residences that provide 24/7 care to individuals with a SPMI and have at least two activities of daily living (ADL) deficiencies. </a:t>
          </a:r>
        </a:p>
        <a:p>
          <a:pPr marL="228600" lvl="1" indent="-228600" algn="l" defTabSz="1200150">
            <a:lnSpc>
              <a:spcPct val="90000"/>
            </a:lnSpc>
            <a:spcBef>
              <a:spcPct val="0"/>
            </a:spcBef>
            <a:spcAft>
              <a:spcPct val="20000"/>
            </a:spcAft>
            <a:buChar char="•"/>
          </a:pPr>
          <a:r>
            <a:rPr lang="en-US" sz="2700" kern="1200" dirty="0"/>
            <a:t>Services provided include medication management, care management, ADL support, transportation to medical appointments, and engagement in social activities.</a:t>
          </a:r>
        </a:p>
        <a:p>
          <a:pPr marL="228600" lvl="1" indent="-228600" algn="l" defTabSz="1200150">
            <a:lnSpc>
              <a:spcPct val="90000"/>
            </a:lnSpc>
            <a:spcBef>
              <a:spcPct val="0"/>
            </a:spcBef>
            <a:spcAft>
              <a:spcPct val="20000"/>
            </a:spcAft>
            <a:buChar char="•"/>
          </a:pPr>
          <a:r>
            <a:rPr lang="en-US" sz="2700" kern="1200" dirty="0"/>
            <a:t>Licensed by DHCQ</a:t>
          </a:r>
        </a:p>
      </dsp:txBody>
      <dsp:txXfrm>
        <a:off x="0" y="962356"/>
        <a:ext cx="5257800" cy="441945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EEA8E-959F-4D6E-96A5-390059FDBD17}">
      <dsp:nvSpPr>
        <dsp:cNvPr id="0" name=""/>
        <dsp:cNvSpPr/>
      </dsp:nvSpPr>
      <dsp:spPr>
        <a:xfrm>
          <a:off x="0" y="81143"/>
          <a:ext cx="6263640" cy="6715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Peer Service </a:t>
          </a:r>
        </a:p>
      </dsp:txBody>
      <dsp:txXfrm>
        <a:off x="32784" y="113927"/>
        <a:ext cx="6198072" cy="606012"/>
      </dsp:txXfrm>
    </dsp:sp>
    <dsp:sp modelId="{7C516ABC-9020-4BED-A625-802BF5E41153}">
      <dsp:nvSpPr>
        <dsp:cNvPr id="0" name=""/>
        <dsp:cNvSpPr/>
      </dsp:nvSpPr>
      <dsp:spPr>
        <a:xfrm>
          <a:off x="0" y="752723"/>
          <a:ext cx="6263640" cy="202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Provide assistance in recovery by providing mutual support, hope, reassurance and advocacy. </a:t>
          </a:r>
        </a:p>
        <a:p>
          <a:pPr marL="228600" lvl="1" indent="-228600" algn="l" defTabSz="977900">
            <a:lnSpc>
              <a:spcPct val="90000"/>
            </a:lnSpc>
            <a:spcBef>
              <a:spcPct val="0"/>
            </a:spcBef>
            <a:spcAft>
              <a:spcPct val="20000"/>
            </a:spcAft>
            <a:buChar char="•"/>
          </a:pPr>
          <a:r>
            <a:rPr lang="en-US" sz="2200" kern="1200" dirty="0"/>
            <a:t>They assist the client in identifying and effectively responding to triggers, setting and meeting life goals, and help clients take a proactive role in their own treatment.</a:t>
          </a:r>
        </a:p>
      </dsp:txBody>
      <dsp:txXfrm>
        <a:off x="0" y="752723"/>
        <a:ext cx="6263640" cy="2028600"/>
      </dsp:txXfrm>
    </dsp:sp>
    <dsp:sp modelId="{9E87381B-963A-4F76-8DEB-814DAF0BC849}">
      <dsp:nvSpPr>
        <dsp:cNvPr id="0" name=""/>
        <dsp:cNvSpPr/>
      </dsp:nvSpPr>
      <dsp:spPr>
        <a:xfrm>
          <a:off x="0" y="2781323"/>
          <a:ext cx="6263640" cy="6715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Personal Care Service  </a:t>
          </a:r>
        </a:p>
      </dsp:txBody>
      <dsp:txXfrm>
        <a:off x="32784" y="2814107"/>
        <a:ext cx="6198072" cy="606012"/>
      </dsp:txXfrm>
    </dsp:sp>
    <dsp:sp modelId="{6CAC26A7-00AA-480F-8A88-E3AE5E5DB050}">
      <dsp:nvSpPr>
        <dsp:cNvPr id="0" name=""/>
        <dsp:cNvSpPr/>
      </dsp:nvSpPr>
      <dsp:spPr>
        <a:xfrm>
          <a:off x="0" y="3452903"/>
          <a:ext cx="6263640" cy="197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Support people with Intellectual and Developmental Disabilities, Behavioral Health Challenges and Mental Health Needs with in-home and in-community programs designed to provide independence, growth and social connections.</a:t>
          </a:r>
        </a:p>
      </dsp:txBody>
      <dsp:txXfrm>
        <a:off x="0" y="3452903"/>
        <a:ext cx="6263640" cy="197064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EEA8E-959F-4D6E-96A5-390059FDBD17}">
      <dsp:nvSpPr>
        <dsp:cNvPr id="0" name=""/>
        <dsp:cNvSpPr/>
      </dsp:nvSpPr>
      <dsp:spPr>
        <a:xfrm>
          <a:off x="0" y="44243"/>
          <a:ext cx="6263640" cy="1193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CRISP  - Community Reintegrated Support Program</a:t>
          </a:r>
        </a:p>
      </dsp:txBody>
      <dsp:txXfrm>
        <a:off x="58257" y="102500"/>
        <a:ext cx="6147126" cy="1076886"/>
      </dsp:txXfrm>
    </dsp:sp>
    <dsp:sp modelId="{7C516ABC-9020-4BED-A625-802BF5E41153}">
      <dsp:nvSpPr>
        <dsp:cNvPr id="0" name=""/>
        <dsp:cNvSpPr/>
      </dsp:nvSpPr>
      <dsp:spPr>
        <a:xfrm>
          <a:off x="0" y="1237643"/>
          <a:ext cx="6263640" cy="422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Serves people who have SPMI who may have also experienced:</a:t>
          </a:r>
        </a:p>
        <a:p>
          <a:pPr marL="457200" lvl="2" indent="-228600" algn="l" defTabSz="1022350">
            <a:lnSpc>
              <a:spcPct val="90000"/>
            </a:lnSpc>
            <a:spcBef>
              <a:spcPct val="0"/>
            </a:spcBef>
            <a:spcAft>
              <a:spcPct val="20000"/>
            </a:spcAft>
            <a:buChar char="•"/>
          </a:pPr>
          <a:r>
            <a:rPr lang="en-US" sz="2300" kern="1200" dirty="0"/>
            <a:t>Repeated arrests for low level crimes, </a:t>
          </a:r>
        </a:p>
        <a:p>
          <a:pPr marL="457200" lvl="2" indent="-228600" algn="l" defTabSz="1022350">
            <a:lnSpc>
              <a:spcPct val="90000"/>
            </a:lnSpc>
            <a:spcBef>
              <a:spcPct val="0"/>
            </a:spcBef>
            <a:spcAft>
              <a:spcPct val="20000"/>
            </a:spcAft>
            <a:buChar char="•"/>
          </a:pPr>
          <a:r>
            <a:rPr lang="en-US" sz="2300" kern="1200" dirty="0"/>
            <a:t>repeated trips to local emergency departments for mental health/medical issues due to a lack of engagement in treatment are a danger to themselves or others due to violent or erratic behavior,</a:t>
          </a:r>
        </a:p>
        <a:p>
          <a:pPr marL="457200" lvl="2" indent="-228600" algn="l" defTabSz="1022350">
            <a:lnSpc>
              <a:spcPct val="90000"/>
            </a:lnSpc>
            <a:spcBef>
              <a:spcPct val="0"/>
            </a:spcBef>
            <a:spcAft>
              <a:spcPct val="20000"/>
            </a:spcAft>
            <a:buChar char="•"/>
          </a:pPr>
          <a:r>
            <a:rPr lang="en-US" sz="2300" kern="1200" dirty="0"/>
            <a:t>mental health symptoms disabling to the point that the individual is unable to care for themselves without intensive support and encouragement.</a:t>
          </a:r>
        </a:p>
      </dsp:txBody>
      <dsp:txXfrm>
        <a:off x="0" y="1237643"/>
        <a:ext cx="6263640" cy="422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8F6D8-5740-4BC4-803F-4301B8FB4E6E}">
      <dsp:nvSpPr>
        <dsp:cNvPr id="0" name=""/>
        <dsp:cNvSpPr/>
      </dsp:nvSpPr>
      <dsp:spPr>
        <a:xfrm>
          <a:off x="582645" y="1178"/>
          <a:ext cx="2174490" cy="130469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latin typeface="Calibri Light" panose="020F0302020204030204"/>
            </a:rPr>
            <a:t>Contact DSAMH Provider Enrollment and Identify License and Certification area of interest. </a:t>
          </a:r>
          <a:endParaRPr lang="en-US" sz="1000" kern="1200" dirty="0"/>
        </a:p>
      </dsp:txBody>
      <dsp:txXfrm>
        <a:off x="582645" y="1178"/>
        <a:ext cx="2174490" cy="1304694"/>
      </dsp:txXfrm>
    </dsp:sp>
    <dsp:sp modelId="{D84ABFF5-F69A-4009-9C8B-2E84ADD95210}">
      <dsp:nvSpPr>
        <dsp:cNvPr id="0" name=""/>
        <dsp:cNvSpPr/>
      </dsp:nvSpPr>
      <dsp:spPr>
        <a:xfrm>
          <a:off x="2974584" y="1178"/>
          <a:ext cx="2174490" cy="130469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latin typeface="Calibri Light" panose="020F0302020204030204"/>
            </a:rPr>
            <a:t>Review applicable DSAMH standards and application checklist specific to target licensing and/or certification requested.</a:t>
          </a:r>
        </a:p>
      </dsp:txBody>
      <dsp:txXfrm>
        <a:off x="2974584" y="1178"/>
        <a:ext cx="2174490" cy="1304694"/>
      </dsp:txXfrm>
    </dsp:sp>
    <dsp:sp modelId="{0E1FEE74-66C4-4F4F-8A74-0328A16743CE}">
      <dsp:nvSpPr>
        <dsp:cNvPr id="0" name=""/>
        <dsp:cNvSpPr/>
      </dsp:nvSpPr>
      <dsp:spPr>
        <a:xfrm>
          <a:off x="5366524" y="1178"/>
          <a:ext cx="2174490" cy="130469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latin typeface="Calibri Light" panose="020F0302020204030204"/>
            </a:rPr>
            <a:t>Verify if your program requires other licensing or approval from non-DSAMH entities (SAMSHA, DHCQ, etc.). </a:t>
          </a:r>
          <a:endParaRPr lang="en-US" sz="1000" kern="1200" dirty="0"/>
        </a:p>
      </dsp:txBody>
      <dsp:txXfrm>
        <a:off x="5366524" y="1178"/>
        <a:ext cx="2174490" cy="1304694"/>
      </dsp:txXfrm>
    </dsp:sp>
    <dsp:sp modelId="{CAE53C5E-3235-4B4E-AA40-00DDABB1A556}">
      <dsp:nvSpPr>
        <dsp:cNvPr id="0" name=""/>
        <dsp:cNvSpPr/>
      </dsp:nvSpPr>
      <dsp:spPr>
        <a:xfrm>
          <a:off x="7758464" y="1178"/>
          <a:ext cx="2174490" cy="130469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latin typeface="Calibri Light" panose="020F0302020204030204"/>
            </a:rPr>
            <a:t>Licensing and certification by DSAMH does not address program payor source decisions or contracting opportunities.  Provider must explore program viability, prevailing rates, and contracts with appropriate entities.   </a:t>
          </a:r>
          <a:endParaRPr lang="en-US" sz="1000" kern="1200" dirty="0"/>
        </a:p>
      </dsp:txBody>
      <dsp:txXfrm>
        <a:off x="7758464" y="1178"/>
        <a:ext cx="2174490" cy="1304694"/>
      </dsp:txXfrm>
    </dsp:sp>
    <dsp:sp modelId="{2E0228A5-BD6F-422A-B0D6-4F28FDDBD850}">
      <dsp:nvSpPr>
        <dsp:cNvPr id="0" name=""/>
        <dsp:cNvSpPr/>
      </dsp:nvSpPr>
      <dsp:spPr>
        <a:xfrm>
          <a:off x="582645" y="1523321"/>
          <a:ext cx="2174490" cy="130469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latin typeface="Calibri Light" panose="020F0302020204030204"/>
            </a:rPr>
            <a:t>Submit application for Licensure and/or Medicaid Certification with all required elements and fees. Remember Medicaid Certification does not require an application fee. </a:t>
          </a:r>
        </a:p>
        <a:p>
          <a:pPr marL="0" lvl="0" indent="0" algn="ctr" defTabSz="444500" rtl="0">
            <a:lnSpc>
              <a:spcPct val="90000"/>
            </a:lnSpc>
            <a:spcBef>
              <a:spcPct val="0"/>
            </a:spcBef>
            <a:spcAft>
              <a:spcPct val="35000"/>
            </a:spcAft>
            <a:buNone/>
          </a:pPr>
          <a:r>
            <a:rPr lang="en-US" sz="1000" kern="1200" dirty="0">
              <a:latin typeface="Calibri Light" panose="020F0302020204030204"/>
            </a:rPr>
            <a:t>The Provider Enrollment staff will review all documents according to the standards.</a:t>
          </a:r>
          <a:endParaRPr lang="en-US" sz="1000" kern="1200" dirty="0"/>
        </a:p>
      </dsp:txBody>
      <dsp:txXfrm>
        <a:off x="582645" y="1523321"/>
        <a:ext cx="2174490" cy="1304694"/>
      </dsp:txXfrm>
    </dsp:sp>
    <dsp:sp modelId="{8F11D8B3-4C9E-4CBE-BD7F-573CF7C99E26}">
      <dsp:nvSpPr>
        <dsp:cNvPr id="0" name=""/>
        <dsp:cNvSpPr/>
      </dsp:nvSpPr>
      <dsp:spPr>
        <a:xfrm>
          <a:off x="2974584" y="1523321"/>
          <a:ext cx="2174490" cy="130469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latin typeface="Calibri Light" panose="020F0302020204030204"/>
            </a:rPr>
            <a:t>A dialogue  and open communication will occur throughout the process. Via email, telephone and meetings as needed.                                                         If successful, agency provided a new provisional license and /or certification for 6 months. </a:t>
          </a:r>
          <a:endParaRPr lang="en-US" sz="1000" kern="1200" dirty="0"/>
        </a:p>
      </dsp:txBody>
      <dsp:txXfrm>
        <a:off x="2974584" y="1523321"/>
        <a:ext cx="2174490" cy="1304694"/>
      </dsp:txXfrm>
    </dsp:sp>
    <dsp:sp modelId="{820213C2-C61B-446B-B875-2A15EB0C2B17}">
      <dsp:nvSpPr>
        <dsp:cNvPr id="0" name=""/>
        <dsp:cNvSpPr/>
      </dsp:nvSpPr>
      <dsp:spPr>
        <a:xfrm>
          <a:off x="5366524" y="1523321"/>
          <a:ext cx="2174490" cy="130469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latin typeface="Calibri Light" panose="020F0302020204030204"/>
            </a:rPr>
            <a:t>DSAMH Quality Assurance Audits will audit program prior to expiration date of provisional license to verify compliance with state and federal regulations.  </a:t>
          </a:r>
        </a:p>
      </dsp:txBody>
      <dsp:txXfrm>
        <a:off x="5366524" y="1523321"/>
        <a:ext cx="2174490" cy="1304694"/>
      </dsp:txXfrm>
    </dsp:sp>
    <dsp:sp modelId="{8467D0B9-AB0F-4130-99CF-A69351AC1859}">
      <dsp:nvSpPr>
        <dsp:cNvPr id="0" name=""/>
        <dsp:cNvSpPr/>
      </dsp:nvSpPr>
      <dsp:spPr>
        <a:xfrm>
          <a:off x="7758464" y="1523321"/>
          <a:ext cx="2174490" cy="130469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latin typeface="Calibri Light" panose="020F0302020204030204"/>
            </a:rPr>
            <a:t>Full-licensure and/or Certification provided if program successfully implemented all policies and procedures to meet required regulations.     </a:t>
          </a:r>
          <a:endParaRPr lang="en-US" sz="1000" kern="1200" dirty="0"/>
        </a:p>
      </dsp:txBody>
      <dsp:txXfrm>
        <a:off x="7758464" y="1523321"/>
        <a:ext cx="2174490" cy="1304694"/>
      </dsp:txXfrm>
    </dsp:sp>
    <dsp:sp modelId="{D6564BE8-1B94-4739-8675-AB33E837C852}">
      <dsp:nvSpPr>
        <dsp:cNvPr id="0" name=""/>
        <dsp:cNvSpPr/>
      </dsp:nvSpPr>
      <dsp:spPr>
        <a:xfrm>
          <a:off x="4170554" y="3045465"/>
          <a:ext cx="2174490" cy="130469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latin typeface="Calibri Light" panose="020F0302020204030204"/>
            </a:rPr>
            <a:t>Overall timeline varies based on provider readiness, scope of licensure or certification services, facility acquisition,  SAMSHA or other entities approval if required.    </a:t>
          </a:r>
        </a:p>
      </dsp:txBody>
      <dsp:txXfrm>
        <a:off x="4170554" y="3045465"/>
        <a:ext cx="2174490" cy="1304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32E8F-3062-465A-A69E-BDBDFA8A6E40}">
      <dsp:nvSpPr>
        <dsp:cNvPr id="0" name=""/>
        <dsp:cNvSpPr/>
      </dsp:nvSpPr>
      <dsp:spPr>
        <a:xfrm>
          <a:off x="0" y="646378"/>
          <a:ext cx="6367912" cy="123069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Behavioral health is a general term used to refer to both mental health and substance use disorders.</a:t>
          </a:r>
        </a:p>
      </dsp:txBody>
      <dsp:txXfrm>
        <a:off x="60077" y="706455"/>
        <a:ext cx="6247758" cy="1110539"/>
      </dsp:txXfrm>
    </dsp:sp>
    <dsp:sp modelId="{DBA753B9-1DA5-4D87-8A49-4ECD335BA6E2}">
      <dsp:nvSpPr>
        <dsp:cNvPr id="0" name=""/>
        <dsp:cNvSpPr/>
      </dsp:nvSpPr>
      <dsp:spPr>
        <a:xfrm>
          <a:off x="0" y="1940432"/>
          <a:ext cx="6367912" cy="1230693"/>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These services include a wide range of community-based or residential services, and appropriate treatment modalities.</a:t>
          </a:r>
        </a:p>
      </dsp:txBody>
      <dsp:txXfrm>
        <a:off x="60077" y="2000509"/>
        <a:ext cx="6247758" cy="1110539"/>
      </dsp:txXfrm>
    </dsp:sp>
    <dsp:sp modelId="{4DA7BDFF-D450-4BD8-823A-592335D78A6B}">
      <dsp:nvSpPr>
        <dsp:cNvPr id="0" name=""/>
        <dsp:cNvSpPr/>
      </dsp:nvSpPr>
      <dsp:spPr>
        <a:xfrm>
          <a:off x="0" y="3234486"/>
          <a:ext cx="6367912" cy="1230693"/>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Any organization seeking to provide treatment for Behavioral Health disorders must be licensed and/or certified in accordance with State Regulations.</a:t>
          </a:r>
        </a:p>
      </dsp:txBody>
      <dsp:txXfrm>
        <a:off x="60077" y="3294563"/>
        <a:ext cx="6247758" cy="1110539"/>
      </dsp:txXfrm>
    </dsp:sp>
    <dsp:sp modelId="{5FF67A66-807A-4D1E-82F0-450DB08F1DD1}">
      <dsp:nvSpPr>
        <dsp:cNvPr id="0" name=""/>
        <dsp:cNvSpPr/>
      </dsp:nvSpPr>
      <dsp:spPr>
        <a:xfrm>
          <a:off x="0" y="4528540"/>
          <a:ext cx="6367912" cy="123069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Referenced from Delaware Administrative Code 2018</a:t>
          </a:r>
        </a:p>
      </dsp:txBody>
      <dsp:txXfrm>
        <a:off x="60077" y="4588617"/>
        <a:ext cx="6247758" cy="11105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358E7-86DB-4AD4-9609-C69DC9B3DBBE}">
      <dsp:nvSpPr>
        <dsp:cNvPr id="0" name=""/>
        <dsp:cNvSpPr/>
      </dsp:nvSpPr>
      <dsp:spPr>
        <a:xfrm>
          <a:off x="0" y="42465"/>
          <a:ext cx="6900512" cy="8874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DSAMH License: </a:t>
          </a:r>
        </a:p>
      </dsp:txBody>
      <dsp:txXfrm>
        <a:off x="43321" y="85786"/>
        <a:ext cx="6813870" cy="800803"/>
      </dsp:txXfrm>
    </dsp:sp>
    <dsp:sp modelId="{F13170A5-B50C-4416-B1D2-5F9688E7B858}">
      <dsp:nvSpPr>
        <dsp:cNvPr id="0" name=""/>
        <dsp:cNvSpPr/>
      </dsp:nvSpPr>
      <dsp:spPr>
        <a:xfrm>
          <a:off x="0" y="929910"/>
          <a:ext cx="6900512" cy="183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a:t>Outpatient Treatment Services: Outpatient Services ASAM Level 1</a:t>
          </a:r>
        </a:p>
        <a:p>
          <a:pPr marL="285750" lvl="1" indent="-285750" algn="l" defTabSz="1289050">
            <a:lnSpc>
              <a:spcPct val="90000"/>
            </a:lnSpc>
            <a:spcBef>
              <a:spcPct val="0"/>
            </a:spcBef>
            <a:spcAft>
              <a:spcPct val="20000"/>
            </a:spcAft>
            <a:buChar char="•"/>
          </a:pPr>
          <a:r>
            <a:rPr lang="en-US" sz="2900" kern="1200" dirty="0"/>
            <a:t>Outpatient Treatment Services: Intensive Outpatient Treatment ASAM Level 2.1 </a:t>
          </a:r>
        </a:p>
      </dsp:txBody>
      <dsp:txXfrm>
        <a:off x="0" y="929910"/>
        <a:ext cx="6900512" cy="1838160"/>
      </dsp:txXfrm>
    </dsp:sp>
    <dsp:sp modelId="{E7D9F8FD-830E-4678-B50D-EE876BA55B06}">
      <dsp:nvSpPr>
        <dsp:cNvPr id="0" name=""/>
        <dsp:cNvSpPr/>
      </dsp:nvSpPr>
      <dsp:spPr>
        <a:xfrm>
          <a:off x="0" y="2768070"/>
          <a:ext cx="6900512" cy="8874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Medicaid Certification:</a:t>
          </a:r>
        </a:p>
      </dsp:txBody>
      <dsp:txXfrm>
        <a:off x="43321" y="2811391"/>
        <a:ext cx="6813870" cy="800803"/>
      </dsp:txXfrm>
    </dsp:sp>
    <dsp:sp modelId="{9D6E77B9-D9FB-426B-92AB-20674C5EFADE}">
      <dsp:nvSpPr>
        <dsp:cNvPr id="0" name=""/>
        <dsp:cNvSpPr/>
      </dsp:nvSpPr>
      <dsp:spPr>
        <a:xfrm>
          <a:off x="0" y="3655515"/>
          <a:ext cx="6900512" cy="183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a:t>Outpatient Services ASAM Level 1			</a:t>
          </a:r>
        </a:p>
        <a:p>
          <a:pPr marL="285750" lvl="1" indent="-285750" algn="l" defTabSz="1289050">
            <a:lnSpc>
              <a:spcPct val="90000"/>
            </a:lnSpc>
            <a:spcBef>
              <a:spcPct val="0"/>
            </a:spcBef>
            <a:spcAft>
              <a:spcPct val="20000"/>
            </a:spcAft>
            <a:buChar char="•"/>
          </a:pPr>
          <a:r>
            <a:rPr lang="en-US" sz="2900" kern="1200" dirty="0"/>
            <a:t>Intensive Outpatient Treatment ASAM Level 2.1 </a:t>
          </a:r>
        </a:p>
      </dsp:txBody>
      <dsp:txXfrm>
        <a:off x="0" y="3655515"/>
        <a:ext cx="6900512" cy="1838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C9B11-63D6-4B3E-8BE8-364CA73F20CE}">
      <dsp:nvSpPr>
        <dsp:cNvPr id="0" name=""/>
        <dsp:cNvSpPr/>
      </dsp:nvSpPr>
      <dsp:spPr>
        <a:xfrm>
          <a:off x="0" y="261750"/>
          <a:ext cx="6900512"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DSAMH License: </a:t>
          </a:r>
        </a:p>
      </dsp:txBody>
      <dsp:txXfrm>
        <a:off x="37467" y="299217"/>
        <a:ext cx="6825578" cy="692586"/>
      </dsp:txXfrm>
    </dsp:sp>
    <dsp:sp modelId="{F53FB17A-8A76-451F-B879-C1C597AAD9DB}">
      <dsp:nvSpPr>
        <dsp:cNvPr id="0" name=""/>
        <dsp:cNvSpPr/>
      </dsp:nvSpPr>
      <dsp:spPr>
        <a:xfrm>
          <a:off x="0" y="1029270"/>
          <a:ext cx="6900512" cy="192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Outpatient Treatment Services: Outpatient Services ASAM Level 1 and Intensive Outpatient Treatment ASAM Level 2.1</a:t>
          </a:r>
        </a:p>
        <a:p>
          <a:pPr marL="228600" lvl="1" indent="-228600" algn="l" defTabSz="1111250">
            <a:lnSpc>
              <a:spcPct val="90000"/>
            </a:lnSpc>
            <a:spcBef>
              <a:spcPct val="0"/>
            </a:spcBef>
            <a:spcAft>
              <a:spcPct val="20000"/>
            </a:spcAft>
            <a:buChar char="•"/>
          </a:pPr>
          <a:r>
            <a:rPr lang="en-US" sz="2500" kern="1200" dirty="0"/>
            <a:t>Outpatient Treatment Services: Office-Based Opioid Treatment (OBOT) ASAM Level 1*</a:t>
          </a:r>
        </a:p>
      </dsp:txBody>
      <dsp:txXfrm>
        <a:off x="0" y="1029270"/>
        <a:ext cx="6900512" cy="1920960"/>
      </dsp:txXfrm>
    </dsp:sp>
    <dsp:sp modelId="{2B79237C-5E0A-4E51-B501-494701E37C4D}">
      <dsp:nvSpPr>
        <dsp:cNvPr id="0" name=""/>
        <dsp:cNvSpPr/>
      </dsp:nvSpPr>
      <dsp:spPr>
        <a:xfrm>
          <a:off x="0" y="2950230"/>
          <a:ext cx="6900512" cy="7675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Medicaid Certification:</a:t>
          </a:r>
        </a:p>
      </dsp:txBody>
      <dsp:txXfrm>
        <a:off x="37467" y="2987697"/>
        <a:ext cx="6825578" cy="692586"/>
      </dsp:txXfrm>
    </dsp:sp>
    <dsp:sp modelId="{471496B7-A7D0-47AD-A5BE-3AB24F1C41D1}">
      <dsp:nvSpPr>
        <dsp:cNvPr id="0" name=""/>
        <dsp:cNvSpPr/>
      </dsp:nvSpPr>
      <dsp:spPr>
        <a:xfrm>
          <a:off x="0" y="3717750"/>
          <a:ext cx="6900512" cy="155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Outpatient Services ASAM Level 1 and Intensive Outpatient Treatment ASAM Level 2.1 </a:t>
          </a:r>
        </a:p>
        <a:p>
          <a:pPr marL="228600" lvl="1" indent="-228600" algn="l" defTabSz="1111250">
            <a:lnSpc>
              <a:spcPct val="90000"/>
            </a:lnSpc>
            <a:spcBef>
              <a:spcPct val="0"/>
            </a:spcBef>
            <a:spcAft>
              <a:spcPct val="20000"/>
            </a:spcAft>
            <a:buChar char="•"/>
          </a:pPr>
          <a:r>
            <a:rPr lang="en-US" sz="2500" kern="1200" dirty="0"/>
            <a:t>Office-Based Opioid Treatment (OBOT) ASAM Level 1 </a:t>
          </a:r>
        </a:p>
      </dsp:txBody>
      <dsp:txXfrm>
        <a:off x="0" y="3717750"/>
        <a:ext cx="6900512" cy="15566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EA319-4E05-4449-B80E-69504AB58345}">
      <dsp:nvSpPr>
        <dsp:cNvPr id="0" name=""/>
        <dsp:cNvSpPr/>
      </dsp:nvSpPr>
      <dsp:spPr>
        <a:xfrm>
          <a:off x="0" y="105195"/>
          <a:ext cx="6900512" cy="10793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DSAMH License: </a:t>
          </a:r>
        </a:p>
      </dsp:txBody>
      <dsp:txXfrm>
        <a:off x="52688" y="157883"/>
        <a:ext cx="6795136" cy="973949"/>
      </dsp:txXfrm>
    </dsp:sp>
    <dsp:sp modelId="{08AC5A07-32BE-44E1-8E28-66E56083DAE8}">
      <dsp:nvSpPr>
        <dsp:cNvPr id="0" name=""/>
        <dsp:cNvSpPr/>
      </dsp:nvSpPr>
      <dsp:spPr>
        <a:xfrm>
          <a:off x="0" y="1184520"/>
          <a:ext cx="6900512" cy="1583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57150" rIns="320040" bIns="57150" numCol="1" spcCol="1270" anchor="t" anchorCtr="0">
          <a:noAutofit/>
        </a:bodyPr>
        <a:lstStyle/>
        <a:p>
          <a:pPr marL="285750" lvl="1" indent="-285750" algn="l" defTabSz="1555750">
            <a:lnSpc>
              <a:spcPct val="90000"/>
            </a:lnSpc>
            <a:spcBef>
              <a:spcPct val="0"/>
            </a:spcBef>
            <a:spcAft>
              <a:spcPct val="20000"/>
            </a:spcAft>
            <a:buChar char="•"/>
          </a:pPr>
          <a:r>
            <a:rPr lang="en-US" sz="3500" kern="1200" dirty="0"/>
            <a:t>Opioid Treatment Services: Opioid Treatment Programs (OTP) ASAM Level 1</a:t>
          </a:r>
        </a:p>
      </dsp:txBody>
      <dsp:txXfrm>
        <a:off x="0" y="1184520"/>
        <a:ext cx="6900512" cy="1583549"/>
      </dsp:txXfrm>
    </dsp:sp>
    <dsp:sp modelId="{0D76F425-8A70-4E1E-8962-079F92B2D6E7}">
      <dsp:nvSpPr>
        <dsp:cNvPr id="0" name=""/>
        <dsp:cNvSpPr/>
      </dsp:nvSpPr>
      <dsp:spPr>
        <a:xfrm>
          <a:off x="0" y="2768070"/>
          <a:ext cx="6900512" cy="10793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Medicaid Certification:</a:t>
          </a:r>
        </a:p>
      </dsp:txBody>
      <dsp:txXfrm>
        <a:off x="52688" y="2820758"/>
        <a:ext cx="6795136" cy="973949"/>
      </dsp:txXfrm>
    </dsp:sp>
    <dsp:sp modelId="{B4F124C2-4417-4276-A1FE-E7CCD1A43FA8}">
      <dsp:nvSpPr>
        <dsp:cNvPr id="0" name=""/>
        <dsp:cNvSpPr/>
      </dsp:nvSpPr>
      <dsp:spPr>
        <a:xfrm>
          <a:off x="0" y="3847395"/>
          <a:ext cx="6900512" cy="1583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57150" rIns="320040" bIns="57150" numCol="1" spcCol="1270" anchor="t" anchorCtr="0">
          <a:noAutofit/>
        </a:bodyPr>
        <a:lstStyle/>
        <a:p>
          <a:pPr marL="285750" lvl="1" indent="-285750" algn="l" defTabSz="1555750">
            <a:lnSpc>
              <a:spcPct val="90000"/>
            </a:lnSpc>
            <a:spcBef>
              <a:spcPct val="0"/>
            </a:spcBef>
            <a:spcAft>
              <a:spcPct val="20000"/>
            </a:spcAft>
            <a:buChar char="•"/>
          </a:pPr>
          <a:r>
            <a:rPr lang="en-US" sz="3500" kern="1200" dirty="0"/>
            <a:t>Opioid Treatment Services: Opioid Treatment Programs (OTP) ASAM Level 1</a:t>
          </a:r>
        </a:p>
      </dsp:txBody>
      <dsp:txXfrm>
        <a:off x="0" y="3847395"/>
        <a:ext cx="6900512" cy="15835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714B6-703F-4F0C-91AE-CC8C1DE757C2}">
      <dsp:nvSpPr>
        <dsp:cNvPr id="0" name=""/>
        <dsp:cNvSpPr/>
      </dsp:nvSpPr>
      <dsp:spPr>
        <a:xfrm>
          <a:off x="0" y="21900"/>
          <a:ext cx="6900512" cy="10073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DSAMH License:</a:t>
          </a:r>
        </a:p>
      </dsp:txBody>
      <dsp:txXfrm>
        <a:off x="49176" y="71076"/>
        <a:ext cx="6802160" cy="909018"/>
      </dsp:txXfrm>
    </dsp:sp>
    <dsp:sp modelId="{5E7918C5-0AAA-43A9-A36C-40263414EA56}">
      <dsp:nvSpPr>
        <dsp:cNvPr id="0" name=""/>
        <dsp:cNvSpPr/>
      </dsp:nvSpPr>
      <dsp:spPr>
        <a:xfrm>
          <a:off x="0" y="1029270"/>
          <a:ext cx="6900512" cy="195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dirty="0"/>
            <a:t>Co-Occurring Outpatient Services: Partial Hospitalization Program (PHP): Co-Occurring Treatment Services ASAM Level 2.5 </a:t>
          </a:r>
        </a:p>
      </dsp:txBody>
      <dsp:txXfrm>
        <a:off x="0" y="1029270"/>
        <a:ext cx="6900512" cy="1956149"/>
      </dsp:txXfrm>
    </dsp:sp>
    <dsp:sp modelId="{2BD6E296-FD2C-4A7F-8899-F6300C223C6D}">
      <dsp:nvSpPr>
        <dsp:cNvPr id="0" name=""/>
        <dsp:cNvSpPr/>
      </dsp:nvSpPr>
      <dsp:spPr>
        <a:xfrm>
          <a:off x="0" y="2985420"/>
          <a:ext cx="6900512" cy="10073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Medicaid Certification:</a:t>
          </a:r>
        </a:p>
      </dsp:txBody>
      <dsp:txXfrm>
        <a:off x="49176" y="3034596"/>
        <a:ext cx="6802160" cy="909018"/>
      </dsp:txXfrm>
    </dsp:sp>
    <dsp:sp modelId="{EED7E3F9-E6CB-4DBB-8A41-BD86D36B31E9}">
      <dsp:nvSpPr>
        <dsp:cNvPr id="0" name=""/>
        <dsp:cNvSpPr/>
      </dsp:nvSpPr>
      <dsp:spPr>
        <a:xfrm>
          <a:off x="0" y="3992790"/>
          <a:ext cx="6900512" cy="152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dirty="0"/>
            <a:t>Partial Hospitalization Program (PHP): Co-Occurring Treatment Services ASAM Level 2.5 </a:t>
          </a:r>
        </a:p>
      </dsp:txBody>
      <dsp:txXfrm>
        <a:off x="0" y="3992790"/>
        <a:ext cx="6900512" cy="15214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8CF17-BDB6-4C45-AF0B-7A65BC1CCBA3}">
      <dsp:nvSpPr>
        <dsp:cNvPr id="0" name=""/>
        <dsp:cNvSpPr/>
      </dsp:nvSpPr>
      <dsp:spPr>
        <a:xfrm>
          <a:off x="0" y="44895"/>
          <a:ext cx="6900512" cy="8394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DSAMH License:</a:t>
          </a:r>
        </a:p>
      </dsp:txBody>
      <dsp:txXfrm>
        <a:off x="40980" y="85875"/>
        <a:ext cx="6818552" cy="757514"/>
      </dsp:txXfrm>
    </dsp:sp>
    <dsp:sp modelId="{1E57980C-91FC-4865-9C74-9D3B7F980B7F}">
      <dsp:nvSpPr>
        <dsp:cNvPr id="0" name=""/>
        <dsp:cNvSpPr/>
      </dsp:nvSpPr>
      <dsp:spPr>
        <a:xfrm>
          <a:off x="0" y="884370"/>
          <a:ext cx="6900512" cy="206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Ambulatory Detoxification: WM Ambulatory Withdrawal Management ASAM Level 2 </a:t>
          </a:r>
        </a:p>
        <a:p>
          <a:pPr marL="228600" lvl="1" indent="-228600" algn="l" defTabSz="1200150">
            <a:lnSpc>
              <a:spcPct val="90000"/>
            </a:lnSpc>
            <a:spcBef>
              <a:spcPct val="0"/>
            </a:spcBef>
            <a:spcAft>
              <a:spcPct val="20000"/>
            </a:spcAft>
            <a:buChar char="•"/>
          </a:pPr>
          <a:r>
            <a:rPr lang="en-US" sz="2700" kern="1200" dirty="0"/>
            <a:t>Residential Detoxification Services: WM-23 Hour Ambulatory Withdrawal Management ASAM Level 2 </a:t>
          </a:r>
        </a:p>
      </dsp:txBody>
      <dsp:txXfrm>
        <a:off x="0" y="884370"/>
        <a:ext cx="6900512" cy="2064825"/>
      </dsp:txXfrm>
    </dsp:sp>
    <dsp:sp modelId="{DE1B47F9-77C6-4646-8B29-9518A4BADE5B}">
      <dsp:nvSpPr>
        <dsp:cNvPr id="0" name=""/>
        <dsp:cNvSpPr/>
      </dsp:nvSpPr>
      <dsp:spPr>
        <a:xfrm>
          <a:off x="0" y="2949195"/>
          <a:ext cx="6900512" cy="83947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Medicaid Certification:</a:t>
          </a:r>
        </a:p>
      </dsp:txBody>
      <dsp:txXfrm>
        <a:off x="40980" y="2990175"/>
        <a:ext cx="6818552" cy="757514"/>
      </dsp:txXfrm>
    </dsp:sp>
    <dsp:sp modelId="{BB58549B-ACC6-4B21-91A2-9A8159D5C077}">
      <dsp:nvSpPr>
        <dsp:cNvPr id="0" name=""/>
        <dsp:cNvSpPr/>
      </dsp:nvSpPr>
      <dsp:spPr>
        <a:xfrm>
          <a:off x="0" y="3788670"/>
          <a:ext cx="6900512" cy="170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WM Ambulatory Withdrawal Management ASAM Level 2 </a:t>
          </a:r>
        </a:p>
        <a:p>
          <a:pPr marL="228600" lvl="1" indent="-228600" algn="l" defTabSz="1200150">
            <a:lnSpc>
              <a:spcPct val="90000"/>
            </a:lnSpc>
            <a:spcBef>
              <a:spcPct val="0"/>
            </a:spcBef>
            <a:spcAft>
              <a:spcPct val="20000"/>
            </a:spcAft>
            <a:buChar char="•"/>
          </a:pPr>
          <a:r>
            <a:rPr lang="en-US" sz="2700" kern="1200" dirty="0"/>
            <a:t>WM-23 Hour Ambulatory Withdrawal Management ASAM Level 2 </a:t>
          </a:r>
        </a:p>
      </dsp:txBody>
      <dsp:txXfrm>
        <a:off x="0" y="3788670"/>
        <a:ext cx="6900512" cy="17025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3062E-E0E1-46EA-AC61-59D6DF48E462}">
      <dsp:nvSpPr>
        <dsp:cNvPr id="0" name=""/>
        <dsp:cNvSpPr/>
      </dsp:nvSpPr>
      <dsp:spPr>
        <a:xfrm>
          <a:off x="0" y="107895"/>
          <a:ext cx="6900512" cy="7195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DSAMH License:</a:t>
          </a:r>
        </a:p>
      </dsp:txBody>
      <dsp:txXfrm>
        <a:off x="35125" y="143020"/>
        <a:ext cx="6830262" cy="649299"/>
      </dsp:txXfrm>
    </dsp:sp>
    <dsp:sp modelId="{8741D4A1-52D2-43B0-8E8A-5643E433A23F}">
      <dsp:nvSpPr>
        <dsp:cNvPr id="0" name=""/>
        <dsp:cNvSpPr/>
      </dsp:nvSpPr>
      <dsp:spPr>
        <a:xfrm>
          <a:off x="0" y="827445"/>
          <a:ext cx="6900512" cy="211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Residential Detoxification Services: WM-23 Hour Ambulatory Withdrawal Management ASAM Level 2 </a:t>
          </a:r>
        </a:p>
        <a:p>
          <a:pPr marL="228600" lvl="1" indent="-228600" algn="l" defTabSz="1022350">
            <a:lnSpc>
              <a:spcPct val="90000"/>
            </a:lnSpc>
            <a:spcBef>
              <a:spcPct val="0"/>
            </a:spcBef>
            <a:spcAft>
              <a:spcPct val="20000"/>
            </a:spcAft>
            <a:buChar char="•"/>
          </a:pPr>
          <a:r>
            <a:rPr lang="en-US" sz="2300" kern="1200" dirty="0"/>
            <a:t>Residential Detoxification Services: WM-23 Hour Ambulatory Withdrawal Management with Extended Onsite Monitoring (23 Hour) ASAM Level 2 </a:t>
          </a:r>
        </a:p>
      </dsp:txBody>
      <dsp:txXfrm>
        <a:off x="0" y="827445"/>
        <a:ext cx="6900512" cy="2111400"/>
      </dsp:txXfrm>
    </dsp:sp>
    <dsp:sp modelId="{093C2B5A-F3C6-4D1E-AC5A-DB9BACB16EDD}">
      <dsp:nvSpPr>
        <dsp:cNvPr id="0" name=""/>
        <dsp:cNvSpPr/>
      </dsp:nvSpPr>
      <dsp:spPr>
        <a:xfrm>
          <a:off x="0" y="2938845"/>
          <a:ext cx="6900512" cy="71954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Medicaid Certification:</a:t>
          </a:r>
        </a:p>
      </dsp:txBody>
      <dsp:txXfrm>
        <a:off x="35125" y="2973970"/>
        <a:ext cx="6830262" cy="649299"/>
      </dsp:txXfrm>
    </dsp:sp>
    <dsp:sp modelId="{1A908F72-B292-4357-80E5-D2736123DF7F}">
      <dsp:nvSpPr>
        <dsp:cNvPr id="0" name=""/>
        <dsp:cNvSpPr/>
      </dsp:nvSpPr>
      <dsp:spPr>
        <a:xfrm>
          <a:off x="0" y="3658395"/>
          <a:ext cx="6900512" cy="1769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WM-23 Hour Ambulatory Withdrawal Management ASAM Level 2 </a:t>
          </a:r>
        </a:p>
        <a:p>
          <a:pPr marL="228600" lvl="1" indent="-228600" algn="l" defTabSz="1022350">
            <a:lnSpc>
              <a:spcPct val="90000"/>
            </a:lnSpc>
            <a:spcBef>
              <a:spcPct val="0"/>
            </a:spcBef>
            <a:spcAft>
              <a:spcPct val="20000"/>
            </a:spcAft>
            <a:buChar char="•"/>
          </a:pPr>
          <a:r>
            <a:rPr lang="en-US" sz="2300" kern="1200" dirty="0"/>
            <a:t>WM-23 Hour Ambulatory Withdrawal Management with Extended Onsite Monitoring (23 Hour) ASAM Level 2 </a:t>
          </a:r>
        </a:p>
      </dsp:txBody>
      <dsp:txXfrm>
        <a:off x="0" y="3658395"/>
        <a:ext cx="6900512" cy="17698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E81F7B0-0023-42A4-BCBA-913A188FF063}" type="datetimeFigureOut">
              <a:rPr lang="en-US" smtClean="0"/>
              <a:t>5/9/2022</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6CD0C73-C342-48C6-8C82-833F45BEDDC0}" type="slidenum">
              <a:rPr lang="en-US" smtClean="0"/>
              <a:t>‹#›</a:t>
            </a:fld>
            <a:endParaRPr lang="en-US" dirty="0"/>
          </a:p>
        </p:txBody>
      </p:sp>
    </p:spTree>
    <p:extLst>
      <p:ext uri="{BB962C8B-B14F-4D97-AF65-F5344CB8AC3E}">
        <p14:creationId xmlns:p14="http://schemas.microsoft.com/office/powerpoint/2010/main" val="3291464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D0C73-C342-48C6-8C82-833F45BEDDC0}" type="slidenum">
              <a:rPr lang="en-US" smtClean="0"/>
              <a:t>2</a:t>
            </a:fld>
            <a:endParaRPr lang="en-US" dirty="0"/>
          </a:p>
        </p:txBody>
      </p:sp>
    </p:spTree>
    <p:extLst>
      <p:ext uri="{BB962C8B-B14F-4D97-AF65-F5344CB8AC3E}">
        <p14:creationId xmlns:p14="http://schemas.microsoft.com/office/powerpoint/2010/main" val="2137806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D0C73-C342-48C6-8C82-833F45BEDDC0}" type="slidenum">
              <a:rPr lang="en-US" smtClean="0"/>
              <a:t>21</a:t>
            </a:fld>
            <a:endParaRPr lang="en-US" dirty="0"/>
          </a:p>
        </p:txBody>
      </p:sp>
    </p:spTree>
    <p:extLst>
      <p:ext uri="{BB962C8B-B14F-4D97-AF65-F5344CB8AC3E}">
        <p14:creationId xmlns:p14="http://schemas.microsoft.com/office/powerpoint/2010/main" val="1603937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D0C73-C342-48C6-8C82-833F45BEDDC0}" type="slidenum">
              <a:rPr lang="en-US" smtClean="0"/>
              <a:t>26</a:t>
            </a:fld>
            <a:endParaRPr lang="en-US" dirty="0"/>
          </a:p>
        </p:txBody>
      </p:sp>
    </p:spTree>
    <p:extLst>
      <p:ext uri="{BB962C8B-B14F-4D97-AF65-F5344CB8AC3E}">
        <p14:creationId xmlns:p14="http://schemas.microsoft.com/office/powerpoint/2010/main" val="3002813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D0C73-C342-48C6-8C82-833F45BEDDC0}" type="slidenum">
              <a:rPr lang="en-US" smtClean="0"/>
              <a:t>27</a:t>
            </a:fld>
            <a:endParaRPr lang="en-US" dirty="0"/>
          </a:p>
        </p:txBody>
      </p:sp>
    </p:spTree>
    <p:extLst>
      <p:ext uri="{BB962C8B-B14F-4D97-AF65-F5344CB8AC3E}">
        <p14:creationId xmlns:p14="http://schemas.microsoft.com/office/powerpoint/2010/main" val="916879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D0C73-C342-48C6-8C82-833F45BEDDC0}" type="slidenum">
              <a:rPr lang="en-US" smtClean="0"/>
              <a:t>28</a:t>
            </a:fld>
            <a:endParaRPr lang="en-US" dirty="0"/>
          </a:p>
        </p:txBody>
      </p:sp>
    </p:spTree>
    <p:extLst>
      <p:ext uri="{BB962C8B-B14F-4D97-AF65-F5344CB8AC3E}">
        <p14:creationId xmlns:p14="http://schemas.microsoft.com/office/powerpoint/2010/main" val="336461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D0C73-C342-48C6-8C82-833F45BEDDC0}" type="slidenum">
              <a:rPr lang="en-US" smtClean="0"/>
              <a:t>34</a:t>
            </a:fld>
            <a:endParaRPr lang="en-US" dirty="0"/>
          </a:p>
        </p:txBody>
      </p:sp>
    </p:spTree>
    <p:extLst>
      <p:ext uri="{BB962C8B-B14F-4D97-AF65-F5344CB8AC3E}">
        <p14:creationId xmlns:p14="http://schemas.microsoft.com/office/powerpoint/2010/main" val="730394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D0C73-C342-48C6-8C82-833F45BEDDC0}" type="slidenum">
              <a:rPr lang="en-US" smtClean="0"/>
              <a:t>37</a:t>
            </a:fld>
            <a:endParaRPr lang="en-US" dirty="0"/>
          </a:p>
        </p:txBody>
      </p:sp>
    </p:spTree>
    <p:extLst>
      <p:ext uri="{BB962C8B-B14F-4D97-AF65-F5344CB8AC3E}">
        <p14:creationId xmlns:p14="http://schemas.microsoft.com/office/powerpoint/2010/main" val="1090112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D0C73-C342-48C6-8C82-833F45BEDDC0}" type="slidenum">
              <a:rPr lang="en-US" smtClean="0"/>
              <a:t>38</a:t>
            </a:fld>
            <a:endParaRPr lang="en-US" dirty="0"/>
          </a:p>
        </p:txBody>
      </p:sp>
    </p:spTree>
    <p:extLst>
      <p:ext uri="{BB962C8B-B14F-4D97-AF65-F5344CB8AC3E}">
        <p14:creationId xmlns:p14="http://schemas.microsoft.com/office/powerpoint/2010/main" val="1782504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D0C73-C342-48C6-8C82-833F45BEDDC0}" type="slidenum">
              <a:rPr lang="en-US" smtClean="0"/>
              <a:t>39</a:t>
            </a:fld>
            <a:endParaRPr lang="en-US" dirty="0"/>
          </a:p>
        </p:txBody>
      </p:sp>
    </p:spTree>
    <p:extLst>
      <p:ext uri="{BB962C8B-B14F-4D97-AF65-F5344CB8AC3E}">
        <p14:creationId xmlns:p14="http://schemas.microsoft.com/office/powerpoint/2010/main" val="1867657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D0C73-C342-48C6-8C82-833F45BEDDC0}" type="slidenum">
              <a:rPr lang="en-US" smtClean="0"/>
              <a:t>42</a:t>
            </a:fld>
            <a:endParaRPr lang="en-US" dirty="0"/>
          </a:p>
        </p:txBody>
      </p:sp>
    </p:spTree>
    <p:extLst>
      <p:ext uri="{BB962C8B-B14F-4D97-AF65-F5344CB8AC3E}">
        <p14:creationId xmlns:p14="http://schemas.microsoft.com/office/powerpoint/2010/main" val="332530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D0C73-C342-48C6-8C82-833F45BEDDC0}" type="slidenum">
              <a:rPr lang="en-US" smtClean="0"/>
              <a:t>6</a:t>
            </a:fld>
            <a:endParaRPr lang="en-US" dirty="0"/>
          </a:p>
        </p:txBody>
      </p:sp>
    </p:spTree>
    <p:extLst>
      <p:ext uri="{BB962C8B-B14F-4D97-AF65-F5344CB8AC3E}">
        <p14:creationId xmlns:p14="http://schemas.microsoft.com/office/powerpoint/2010/main" val="1727986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D0C73-C342-48C6-8C82-833F45BEDDC0}" type="slidenum">
              <a:rPr lang="en-US" smtClean="0"/>
              <a:t>8</a:t>
            </a:fld>
            <a:endParaRPr lang="en-US" dirty="0"/>
          </a:p>
        </p:txBody>
      </p:sp>
    </p:spTree>
    <p:extLst>
      <p:ext uri="{BB962C8B-B14F-4D97-AF65-F5344CB8AC3E}">
        <p14:creationId xmlns:p14="http://schemas.microsoft.com/office/powerpoint/2010/main" val="229176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D0C73-C342-48C6-8C82-833F45BEDDC0}" type="slidenum">
              <a:rPr lang="en-US" smtClean="0"/>
              <a:t>12</a:t>
            </a:fld>
            <a:endParaRPr lang="en-US" dirty="0"/>
          </a:p>
        </p:txBody>
      </p:sp>
    </p:spTree>
    <p:extLst>
      <p:ext uri="{BB962C8B-B14F-4D97-AF65-F5344CB8AC3E}">
        <p14:creationId xmlns:p14="http://schemas.microsoft.com/office/powerpoint/2010/main" val="1147258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D0C73-C342-48C6-8C82-833F45BEDDC0}" type="slidenum">
              <a:rPr lang="en-US" smtClean="0"/>
              <a:t>14</a:t>
            </a:fld>
            <a:endParaRPr lang="en-US" dirty="0"/>
          </a:p>
        </p:txBody>
      </p:sp>
    </p:spTree>
    <p:extLst>
      <p:ext uri="{BB962C8B-B14F-4D97-AF65-F5344CB8AC3E}">
        <p14:creationId xmlns:p14="http://schemas.microsoft.com/office/powerpoint/2010/main" val="46343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D0C73-C342-48C6-8C82-833F45BEDDC0}" type="slidenum">
              <a:rPr lang="en-US" smtClean="0"/>
              <a:t>16</a:t>
            </a:fld>
            <a:endParaRPr lang="en-US" dirty="0"/>
          </a:p>
        </p:txBody>
      </p:sp>
    </p:spTree>
    <p:extLst>
      <p:ext uri="{BB962C8B-B14F-4D97-AF65-F5344CB8AC3E}">
        <p14:creationId xmlns:p14="http://schemas.microsoft.com/office/powerpoint/2010/main" val="2378643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D0C73-C342-48C6-8C82-833F45BEDDC0}" type="slidenum">
              <a:rPr lang="en-US" smtClean="0"/>
              <a:t>17</a:t>
            </a:fld>
            <a:endParaRPr lang="en-US" dirty="0"/>
          </a:p>
        </p:txBody>
      </p:sp>
    </p:spTree>
    <p:extLst>
      <p:ext uri="{BB962C8B-B14F-4D97-AF65-F5344CB8AC3E}">
        <p14:creationId xmlns:p14="http://schemas.microsoft.com/office/powerpoint/2010/main" val="1356887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D0C73-C342-48C6-8C82-833F45BEDDC0}" type="slidenum">
              <a:rPr lang="en-US" smtClean="0"/>
              <a:t>18</a:t>
            </a:fld>
            <a:endParaRPr lang="en-US" dirty="0"/>
          </a:p>
        </p:txBody>
      </p:sp>
    </p:spTree>
    <p:extLst>
      <p:ext uri="{BB962C8B-B14F-4D97-AF65-F5344CB8AC3E}">
        <p14:creationId xmlns:p14="http://schemas.microsoft.com/office/powerpoint/2010/main" val="989755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D0C73-C342-48C6-8C82-833F45BEDDC0}" type="slidenum">
              <a:rPr lang="en-US" smtClean="0"/>
              <a:t>19</a:t>
            </a:fld>
            <a:endParaRPr lang="en-US" dirty="0"/>
          </a:p>
        </p:txBody>
      </p:sp>
    </p:spTree>
    <p:extLst>
      <p:ext uri="{BB962C8B-B14F-4D97-AF65-F5344CB8AC3E}">
        <p14:creationId xmlns:p14="http://schemas.microsoft.com/office/powerpoint/2010/main" val="1268541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F6F27-6C2C-4CAC-B55F-3782787A03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01531C-92DD-45B8-AACF-C070901F31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53A587-CE2B-4616-B184-B9A50474FE71}"/>
              </a:ext>
            </a:extLst>
          </p:cNvPr>
          <p:cNvSpPr>
            <a:spLocks noGrp="1"/>
          </p:cNvSpPr>
          <p:nvPr>
            <p:ph type="dt" sz="half" idx="10"/>
          </p:nvPr>
        </p:nvSpPr>
        <p:spPr/>
        <p:txBody>
          <a:bodyPr/>
          <a:lstStyle/>
          <a:p>
            <a:fld id="{9031BA78-E9DB-4D96-B5D6-4DFABED04211}" type="datetimeFigureOut">
              <a:rPr lang="en-US" smtClean="0"/>
              <a:t>5/9/2022</a:t>
            </a:fld>
            <a:endParaRPr lang="en-US" dirty="0"/>
          </a:p>
        </p:txBody>
      </p:sp>
      <p:sp>
        <p:nvSpPr>
          <p:cNvPr id="5" name="Footer Placeholder 4">
            <a:extLst>
              <a:ext uri="{FF2B5EF4-FFF2-40B4-BE49-F238E27FC236}">
                <a16:creationId xmlns:a16="http://schemas.microsoft.com/office/drawing/2014/main" id="{1AE64C7D-AD6C-48BF-8CBA-A8AAB36373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7837D7-B9A5-4360-870B-227587FB7DB0}"/>
              </a:ext>
            </a:extLst>
          </p:cNvPr>
          <p:cNvSpPr>
            <a:spLocks noGrp="1"/>
          </p:cNvSpPr>
          <p:nvPr>
            <p:ph type="sldNum" sz="quarter" idx="12"/>
          </p:nvPr>
        </p:nvSpPr>
        <p:spPr/>
        <p:txBody>
          <a:bodyPr/>
          <a:lstStyle/>
          <a:p>
            <a:fld id="{CC676856-4AF9-4761-8D41-62CDFE102ED8}" type="slidenum">
              <a:rPr lang="en-US" smtClean="0"/>
              <a:t>‹#›</a:t>
            </a:fld>
            <a:endParaRPr lang="en-US" dirty="0"/>
          </a:p>
        </p:txBody>
      </p:sp>
    </p:spTree>
    <p:extLst>
      <p:ext uri="{BB962C8B-B14F-4D97-AF65-F5344CB8AC3E}">
        <p14:creationId xmlns:p14="http://schemas.microsoft.com/office/powerpoint/2010/main" val="3950387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4D56-F2E4-484A-8664-1B36F3622D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56F9AB-9008-4F62-AF03-FBBD106136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62354-60D9-42EC-84AA-CF412D3B89FB}"/>
              </a:ext>
            </a:extLst>
          </p:cNvPr>
          <p:cNvSpPr>
            <a:spLocks noGrp="1"/>
          </p:cNvSpPr>
          <p:nvPr>
            <p:ph type="dt" sz="half" idx="10"/>
          </p:nvPr>
        </p:nvSpPr>
        <p:spPr/>
        <p:txBody>
          <a:bodyPr/>
          <a:lstStyle/>
          <a:p>
            <a:fld id="{9031BA78-E9DB-4D96-B5D6-4DFABED04211}" type="datetimeFigureOut">
              <a:rPr lang="en-US" smtClean="0"/>
              <a:t>5/9/2022</a:t>
            </a:fld>
            <a:endParaRPr lang="en-US" dirty="0"/>
          </a:p>
        </p:txBody>
      </p:sp>
      <p:sp>
        <p:nvSpPr>
          <p:cNvPr id="5" name="Footer Placeholder 4">
            <a:extLst>
              <a:ext uri="{FF2B5EF4-FFF2-40B4-BE49-F238E27FC236}">
                <a16:creationId xmlns:a16="http://schemas.microsoft.com/office/drawing/2014/main" id="{3BCD1ED9-1710-4ADB-8D7C-C4A0CADF2C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08DB1E-F2E0-4813-837B-0ED64DC1E778}"/>
              </a:ext>
            </a:extLst>
          </p:cNvPr>
          <p:cNvSpPr>
            <a:spLocks noGrp="1"/>
          </p:cNvSpPr>
          <p:nvPr>
            <p:ph type="sldNum" sz="quarter" idx="12"/>
          </p:nvPr>
        </p:nvSpPr>
        <p:spPr/>
        <p:txBody>
          <a:bodyPr/>
          <a:lstStyle/>
          <a:p>
            <a:fld id="{CC676856-4AF9-4761-8D41-62CDFE102ED8}" type="slidenum">
              <a:rPr lang="en-US" smtClean="0"/>
              <a:t>‹#›</a:t>
            </a:fld>
            <a:endParaRPr lang="en-US" dirty="0"/>
          </a:p>
        </p:txBody>
      </p:sp>
    </p:spTree>
    <p:extLst>
      <p:ext uri="{BB962C8B-B14F-4D97-AF65-F5344CB8AC3E}">
        <p14:creationId xmlns:p14="http://schemas.microsoft.com/office/powerpoint/2010/main" val="463650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92E828-E23B-4A93-9165-700FE05EF1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CF2A50-C082-40AE-94E6-9D880CF9BC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3050EA-5867-4FD5-AE84-3ADD9761F0B9}"/>
              </a:ext>
            </a:extLst>
          </p:cNvPr>
          <p:cNvSpPr>
            <a:spLocks noGrp="1"/>
          </p:cNvSpPr>
          <p:nvPr>
            <p:ph type="dt" sz="half" idx="10"/>
          </p:nvPr>
        </p:nvSpPr>
        <p:spPr/>
        <p:txBody>
          <a:bodyPr/>
          <a:lstStyle/>
          <a:p>
            <a:fld id="{9031BA78-E9DB-4D96-B5D6-4DFABED04211}" type="datetimeFigureOut">
              <a:rPr lang="en-US" smtClean="0"/>
              <a:t>5/9/2022</a:t>
            </a:fld>
            <a:endParaRPr lang="en-US" dirty="0"/>
          </a:p>
        </p:txBody>
      </p:sp>
      <p:sp>
        <p:nvSpPr>
          <p:cNvPr id="5" name="Footer Placeholder 4">
            <a:extLst>
              <a:ext uri="{FF2B5EF4-FFF2-40B4-BE49-F238E27FC236}">
                <a16:creationId xmlns:a16="http://schemas.microsoft.com/office/drawing/2014/main" id="{F124B7DA-EEC9-4A46-A8B2-54DD7DA648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26338F-C676-49B3-A6FF-C31020C172B3}"/>
              </a:ext>
            </a:extLst>
          </p:cNvPr>
          <p:cNvSpPr>
            <a:spLocks noGrp="1"/>
          </p:cNvSpPr>
          <p:nvPr>
            <p:ph type="sldNum" sz="quarter" idx="12"/>
          </p:nvPr>
        </p:nvSpPr>
        <p:spPr/>
        <p:txBody>
          <a:bodyPr/>
          <a:lstStyle/>
          <a:p>
            <a:fld id="{CC676856-4AF9-4761-8D41-62CDFE102ED8}" type="slidenum">
              <a:rPr lang="en-US" smtClean="0"/>
              <a:t>‹#›</a:t>
            </a:fld>
            <a:endParaRPr lang="en-US" dirty="0"/>
          </a:p>
        </p:txBody>
      </p:sp>
    </p:spTree>
    <p:extLst>
      <p:ext uri="{BB962C8B-B14F-4D97-AF65-F5344CB8AC3E}">
        <p14:creationId xmlns:p14="http://schemas.microsoft.com/office/powerpoint/2010/main" val="1600028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1A64-858D-4026-B7EB-DD97E5D764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F6529-AF1D-4E25-90E6-52F0FA4CE3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88B9B-5E25-47C1-9C83-A5F059951E64}"/>
              </a:ext>
            </a:extLst>
          </p:cNvPr>
          <p:cNvSpPr>
            <a:spLocks noGrp="1"/>
          </p:cNvSpPr>
          <p:nvPr>
            <p:ph type="dt" sz="half" idx="10"/>
          </p:nvPr>
        </p:nvSpPr>
        <p:spPr/>
        <p:txBody>
          <a:bodyPr/>
          <a:lstStyle/>
          <a:p>
            <a:fld id="{9031BA78-E9DB-4D96-B5D6-4DFABED04211}" type="datetimeFigureOut">
              <a:rPr lang="en-US" smtClean="0"/>
              <a:t>5/9/2022</a:t>
            </a:fld>
            <a:endParaRPr lang="en-US" dirty="0"/>
          </a:p>
        </p:txBody>
      </p:sp>
      <p:sp>
        <p:nvSpPr>
          <p:cNvPr id="5" name="Footer Placeholder 4">
            <a:extLst>
              <a:ext uri="{FF2B5EF4-FFF2-40B4-BE49-F238E27FC236}">
                <a16:creationId xmlns:a16="http://schemas.microsoft.com/office/drawing/2014/main" id="{476D64B4-1F7B-4DC9-989C-DC732868DE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79047A-2351-4DA9-924A-491589FD9617}"/>
              </a:ext>
            </a:extLst>
          </p:cNvPr>
          <p:cNvSpPr>
            <a:spLocks noGrp="1"/>
          </p:cNvSpPr>
          <p:nvPr>
            <p:ph type="sldNum" sz="quarter" idx="12"/>
          </p:nvPr>
        </p:nvSpPr>
        <p:spPr/>
        <p:txBody>
          <a:bodyPr/>
          <a:lstStyle/>
          <a:p>
            <a:fld id="{CC676856-4AF9-4761-8D41-62CDFE102ED8}" type="slidenum">
              <a:rPr lang="en-US" smtClean="0"/>
              <a:t>‹#›</a:t>
            </a:fld>
            <a:endParaRPr lang="en-US" dirty="0"/>
          </a:p>
        </p:txBody>
      </p:sp>
    </p:spTree>
    <p:extLst>
      <p:ext uri="{BB962C8B-B14F-4D97-AF65-F5344CB8AC3E}">
        <p14:creationId xmlns:p14="http://schemas.microsoft.com/office/powerpoint/2010/main" val="1746480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7DD2-B454-4600-8EFE-9DAF2BDC8B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89DAF2-BB82-4CA7-8080-12E539C226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CF3580-8929-487B-86CF-EEC5B8CAEBD8}"/>
              </a:ext>
            </a:extLst>
          </p:cNvPr>
          <p:cNvSpPr>
            <a:spLocks noGrp="1"/>
          </p:cNvSpPr>
          <p:nvPr>
            <p:ph type="dt" sz="half" idx="10"/>
          </p:nvPr>
        </p:nvSpPr>
        <p:spPr/>
        <p:txBody>
          <a:bodyPr/>
          <a:lstStyle/>
          <a:p>
            <a:fld id="{9031BA78-E9DB-4D96-B5D6-4DFABED04211}" type="datetimeFigureOut">
              <a:rPr lang="en-US" smtClean="0"/>
              <a:t>5/9/2022</a:t>
            </a:fld>
            <a:endParaRPr lang="en-US" dirty="0"/>
          </a:p>
        </p:txBody>
      </p:sp>
      <p:sp>
        <p:nvSpPr>
          <p:cNvPr id="5" name="Footer Placeholder 4">
            <a:extLst>
              <a:ext uri="{FF2B5EF4-FFF2-40B4-BE49-F238E27FC236}">
                <a16:creationId xmlns:a16="http://schemas.microsoft.com/office/drawing/2014/main" id="{11C77B59-02FA-455D-AAA4-3E9FDDDCD2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8D35B0-D587-4AE5-9429-CC7412C9CC65}"/>
              </a:ext>
            </a:extLst>
          </p:cNvPr>
          <p:cNvSpPr>
            <a:spLocks noGrp="1"/>
          </p:cNvSpPr>
          <p:nvPr>
            <p:ph type="sldNum" sz="quarter" idx="12"/>
          </p:nvPr>
        </p:nvSpPr>
        <p:spPr/>
        <p:txBody>
          <a:bodyPr/>
          <a:lstStyle/>
          <a:p>
            <a:fld id="{CC676856-4AF9-4761-8D41-62CDFE102ED8}" type="slidenum">
              <a:rPr lang="en-US" smtClean="0"/>
              <a:t>‹#›</a:t>
            </a:fld>
            <a:endParaRPr lang="en-US" dirty="0"/>
          </a:p>
        </p:txBody>
      </p:sp>
    </p:spTree>
    <p:extLst>
      <p:ext uri="{BB962C8B-B14F-4D97-AF65-F5344CB8AC3E}">
        <p14:creationId xmlns:p14="http://schemas.microsoft.com/office/powerpoint/2010/main" val="4290163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83497-91C0-4629-801A-D72432D436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CD864-EAA3-4E41-A1D1-EA91B6537D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EF942C-F9B2-4236-9C44-32FECD383A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35BAF8-DFE8-4A9B-BFF1-1F672A8CE63E}"/>
              </a:ext>
            </a:extLst>
          </p:cNvPr>
          <p:cNvSpPr>
            <a:spLocks noGrp="1"/>
          </p:cNvSpPr>
          <p:nvPr>
            <p:ph type="dt" sz="half" idx="10"/>
          </p:nvPr>
        </p:nvSpPr>
        <p:spPr/>
        <p:txBody>
          <a:bodyPr/>
          <a:lstStyle/>
          <a:p>
            <a:fld id="{9031BA78-E9DB-4D96-B5D6-4DFABED04211}" type="datetimeFigureOut">
              <a:rPr lang="en-US" smtClean="0"/>
              <a:t>5/9/2022</a:t>
            </a:fld>
            <a:endParaRPr lang="en-US" dirty="0"/>
          </a:p>
        </p:txBody>
      </p:sp>
      <p:sp>
        <p:nvSpPr>
          <p:cNvPr id="6" name="Footer Placeholder 5">
            <a:extLst>
              <a:ext uri="{FF2B5EF4-FFF2-40B4-BE49-F238E27FC236}">
                <a16:creationId xmlns:a16="http://schemas.microsoft.com/office/drawing/2014/main" id="{B2324D4D-BB24-4601-8FE2-D284A9C87C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5D6A0F-4D53-48C1-802E-61DD3C19A460}"/>
              </a:ext>
            </a:extLst>
          </p:cNvPr>
          <p:cNvSpPr>
            <a:spLocks noGrp="1"/>
          </p:cNvSpPr>
          <p:nvPr>
            <p:ph type="sldNum" sz="quarter" idx="12"/>
          </p:nvPr>
        </p:nvSpPr>
        <p:spPr/>
        <p:txBody>
          <a:bodyPr/>
          <a:lstStyle/>
          <a:p>
            <a:fld id="{CC676856-4AF9-4761-8D41-62CDFE102ED8}" type="slidenum">
              <a:rPr lang="en-US" smtClean="0"/>
              <a:t>‹#›</a:t>
            </a:fld>
            <a:endParaRPr lang="en-US" dirty="0"/>
          </a:p>
        </p:txBody>
      </p:sp>
    </p:spTree>
    <p:extLst>
      <p:ext uri="{BB962C8B-B14F-4D97-AF65-F5344CB8AC3E}">
        <p14:creationId xmlns:p14="http://schemas.microsoft.com/office/powerpoint/2010/main" val="1943017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48B5F-3F61-45D5-9DED-BA42C8304F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76B91-1B72-430E-A631-B8E0053F66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7C1CE-F5ED-4B85-986C-435ECDB69C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7E8FF2-629B-4806-BE55-D109F65BEF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69EC42-5D7B-4877-AE5A-AC854FDD28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6BB59-7D18-405E-9D36-5263BC67A9A5}"/>
              </a:ext>
            </a:extLst>
          </p:cNvPr>
          <p:cNvSpPr>
            <a:spLocks noGrp="1"/>
          </p:cNvSpPr>
          <p:nvPr>
            <p:ph type="dt" sz="half" idx="10"/>
          </p:nvPr>
        </p:nvSpPr>
        <p:spPr/>
        <p:txBody>
          <a:bodyPr/>
          <a:lstStyle/>
          <a:p>
            <a:fld id="{9031BA78-E9DB-4D96-B5D6-4DFABED04211}" type="datetimeFigureOut">
              <a:rPr lang="en-US" smtClean="0"/>
              <a:t>5/9/2022</a:t>
            </a:fld>
            <a:endParaRPr lang="en-US" dirty="0"/>
          </a:p>
        </p:txBody>
      </p:sp>
      <p:sp>
        <p:nvSpPr>
          <p:cNvPr id="8" name="Footer Placeholder 7">
            <a:extLst>
              <a:ext uri="{FF2B5EF4-FFF2-40B4-BE49-F238E27FC236}">
                <a16:creationId xmlns:a16="http://schemas.microsoft.com/office/drawing/2014/main" id="{91762DA5-370A-4B55-8CDE-9A3C01D923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53EE7B2-9293-4D15-879F-C9EF6C482268}"/>
              </a:ext>
            </a:extLst>
          </p:cNvPr>
          <p:cNvSpPr>
            <a:spLocks noGrp="1"/>
          </p:cNvSpPr>
          <p:nvPr>
            <p:ph type="sldNum" sz="quarter" idx="12"/>
          </p:nvPr>
        </p:nvSpPr>
        <p:spPr/>
        <p:txBody>
          <a:bodyPr/>
          <a:lstStyle/>
          <a:p>
            <a:fld id="{CC676856-4AF9-4761-8D41-62CDFE102ED8}" type="slidenum">
              <a:rPr lang="en-US" smtClean="0"/>
              <a:t>‹#›</a:t>
            </a:fld>
            <a:endParaRPr lang="en-US" dirty="0"/>
          </a:p>
        </p:txBody>
      </p:sp>
    </p:spTree>
    <p:extLst>
      <p:ext uri="{BB962C8B-B14F-4D97-AF65-F5344CB8AC3E}">
        <p14:creationId xmlns:p14="http://schemas.microsoft.com/office/powerpoint/2010/main" val="494091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548B-F7B5-4736-969A-04D8CA40B6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8FD89E-869C-4851-AAA7-58F895030765}"/>
              </a:ext>
            </a:extLst>
          </p:cNvPr>
          <p:cNvSpPr>
            <a:spLocks noGrp="1"/>
          </p:cNvSpPr>
          <p:nvPr>
            <p:ph type="dt" sz="half" idx="10"/>
          </p:nvPr>
        </p:nvSpPr>
        <p:spPr/>
        <p:txBody>
          <a:bodyPr/>
          <a:lstStyle/>
          <a:p>
            <a:fld id="{9031BA78-E9DB-4D96-B5D6-4DFABED04211}" type="datetimeFigureOut">
              <a:rPr lang="en-US" smtClean="0"/>
              <a:t>5/9/2022</a:t>
            </a:fld>
            <a:endParaRPr lang="en-US" dirty="0"/>
          </a:p>
        </p:txBody>
      </p:sp>
      <p:sp>
        <p:nvSpPr>
          <p:cNvPr id="4" name="Footer Placeholder 3">
            <a:extLst>
              <a:ext uri="{FF2B5EF4-FFF2-40B4-BE49-F238E27FC236}">
                <a16:creationId xmlns:a16="http://schemas.microsoft.com/office/drawing/2014/main" id="{B9C7A408-2136-4168-BC56-7E6F609F340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C62CF1A-13A9-419D-8D2F-22C7C5B4BF10}"/>
              </a:ext>
            </a:extLst>
          </p:cNvPr>
          <p:cNvSpPr>
            <a:spLocks noGrp="1"/>
          </p:cNvSpPr>
          <p:nvPr>
            <p:ph type="sldNum" sz="quarter" idx="12"/>
          </p:nvPr>
        </p:nvSpPr>
        <p:spPr/>
        <p:txBody>
          <a:bodyPr/>
          <a:lstStyle/>
          <a:p>
            <a:fld id="{CC676856-4AF9-4761-8D41-62CDFE102ED8}" type="slidenum">
              <a:rPr lang="en-US" smtClean="0"/>
              <a:t>‹#›</a:t>
            </a:fld>
            <a:endParaRPr lang="en-US" dirty="0"/>
          </a:p>
        </p:txBody>
      </p:sp>
    </p:spTree>
    <p:extLst>
      <p:ext uri="{BB962C8B-B14F-4D97-AF65-F5344CB8AC3E}">
        <p14:creationId xmlns:p14="http://schemas.microsoft.com/office/powerpoint/2010/main" val="3260655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B0F48D-AA4F-44AC-A7AD-07F352EC7434}"/>
              </a:ext>
            </a:extLst>
          </p:cNvPr>
          <p:cNvSpPr>
            <a:spLocks noGrp="1"/>
          </p:cNvSpPr>
          <p:nvPr>
            <p:ph type="dt" sz="half" idx="10"/>
          </p:nvPr>
        </p:nvSpPr>
        <p:spPr/>
        <p:txBody>
          <a:bodyPr/>
          <a:lstStyle/>
          <a:p>
            <a:fld id="{9031BA78-E9DB-4D96-B5D6-4DFABED04211}" type="datetimeFigureOut">
              <a:rPr lang="en-US" smtClean="0"/>
              <a:t>5/9/2022</a:t>
            </a:fld>
            <a:endParaRPr lang="en-US" dirty="0"/>
          </a:p>
        </p:txBody>
      </p:sp>
      <p:sp>
        <p:nvSpPr>
          <p:cNvPr id="3" name="Footer Placeholder 2">
            <a:extLst>
              <a:ext uri="{FF2B5EF4-FFF2-40B4-BE49-F238E27FC236}">
                <a16:creationId xmlns:a16="http://schemas.microsoft.com/office/drawing/2014/main" id="{1C6B9554-26A4-4035-B464-13ADDC152EE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2D1324-2D30-45F1-AB27-56C340C0D06F}"/>
              </a:ext>
            </a:extLst>
          </p:cNvPr>
          <p:cNvSpPr>
            <a:spLocks noGrp="1"/>
          </p:cNvSpPr>
          <p:nvPr>
            <p:ph type="sldNum" sz="quarter" idx="12"/>
          </p:nvPr>
        </p:nvSpPr>
        <p:spPr/>
        <p:txBody>
          <a:bodyPr/>
          <a:lstStyle/>
          <a:p>
            <a:fld id="{CC676856-4AF9-4761-8D41-62CDFE102ED8}" type="slidenum">
              <a:rPr lang="en-US" smtClean="0"/>
              <a:t>‹#›</a:t>
            </a:fld>
            <a:endParaRPr lang="en-US" dirty="0"/>
          </a:p>
        </p:txBody>
      </p:sp>
    </p:spTree>
    <p:extLst>
      <p:ext uri="{BB962C8B-B14F-4D97-AF65-F5344CB8AC3E}">
        <p14:creationId xmlns:p14="http://schemas.microsoft.com/office/powerpoint/2010/main" val="729650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1784-DE88-4F3C-B864-73D5CBAA7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253F5-4A23-47DE-9C73-CB1203B554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09D76A-8141-4CE9-95B1-9DF3B2EDCF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7BE664-2FBD-44ED-923E-2652C440EB80}"/>
              </a:ext>
            </a:extLst>
          </p:cNvPr>
          <p:cNvSpPr>
            <a:spLocks noGrp="1"/>
          </p:cNvSpPr>
          <p:nvPr>
            <p:ph type="dt" sz="half" idx="10"/>
          </p:nvPr>
        </p:nvSpPr>
        <p:spPr/>
        <p:txBody>
          <a:bodyPr/>
          <a:lstStyle/>
          <a:p>
            <a:fld id="{9031BA78-E9DB-4D96-B5D6-4DFABED04211}" type="datetimeFigureOut">
              <a:rPr lang="en-US" smtClean="0"/>
              <a:t>5/9/2022</a:t>
            </a:fld>
            <a:endParaRPr lang="en-US" dirty="0"/>
          </a:p>
        </p:txBody>
      </p:sp>
      <p:sp>
        <p:nvSpPr>
          <p:cNvPr id="6" name="Footer Placeholder 5">
            <a:extLst>
              <a:ext uri="{FF2B5EF4-FFF2-40B4-BE49-F238E27FC236}">
                <a16:creationId xmlns:a16="http://schemas.microsoft.com/office/drawing/2014/main" id="{62B96315-A65A-4A2F-9146-EB7E37A2D6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6A71994-0D6E-48AD-A4A1-46D6D9CA56CB}"/>
              </a:ext>
            </a:extLst>
          </p:cNvPr>
          <p:cNvSpPr>
            <a:spLocks noGrp="1"/>
          </p:cNvSpPr>
          <p:nvPr>
            <p:ph type="sldNum" sz="quarter" idx="12"/>
          </p:nvPr>
        </p:nvSpPr>
        <p:spPr/>
        <p:txBody>
          <a:bodyPr/>
          <a:lstStyle/>
          <a:p>
            <a:fld id="{CC676856-4AF9-4761-8D41-62CDFE102ED8}" type="slidenum">
              <a:rPr lang="en-US" smtClean="0"/>
              <a:t>‹#›</a:t>
            </a:fld>
            <a:endParaRPr lang="en-US" dirty="0"/>
          </a:p>
        </p:txBody>
      </p:sp>
    </p:spTree>
    <p:extLst>
      <p:ext uri="{BB962C8B-B14F-4D97-AF65-F5344CB8AC3E}">
        <p14:creationId xmlns:p14="http://schemas.microsoft.com/office/powerpoint/2010/main" val="430332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8511F-B7F0-4B5A-9BC4-389AD05928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1BC7C9-AC4D-4352-B306-BF57B3F677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65A905B-18DE-4808-91B1-8DFC72B7A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E44B04-A01A-4AA7-AF9C-DF4DDFFA96DC}"/>
              </a:ext>
            </a:extLst>
          </p:cNvPr>
          <p:cNvSpPr>
            <a:spLocks noGrp="1"/>
          </p:cNvSpPr>
          <p:nvPr>
            <p:ph type="dt" sz="half" idx="10"/>
          </p:nvPr>
        </p:nvSpPr>
        <p:spPr/>
        <p:txBody>
          <a:bodyPr/>
          <a:lstStyle/>
          <a:p>
            <a:fld id="{9031BA78-E9DB-4D96-B5D6-4DFABED04211}" type="datetimeFigureOut">
              <a:rPr lang="en-US" smtClean="0"/>
              <a:t>5/9/2022</a:t>
            </a:fld>
            <a:endParaRPr lang="en-US" dirty="0"/>
          </a:p>
        </p:txBody>
      </p:sp>
      <p:sp>
        <p:nvSpPr>
          <p:cNvPr id="6" name="Footer Placeholder 5">
            <a:extLst>
              <a:ext uri="{FF2B5EF4-FFF2-40B4-BE49-F238E27FC236}">
                <a16:creationId xmlns:a16="http://schemas.microsoft.com/office/drawing/2014/main" id="{86380422-F284-4D9B-A937-5B615C4E7D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4B9E38-80F2-417E-A088-59B9433CDF1E}"/>
              </a:ext>
            </a:extLst>
          </p:cNvPr>
          <p:cNvSpPr>
            <a:spLocks noGrp="1"/>
          </p:cNvSpPr>
          <p:nvPr>
            <p:ph type="sldNum" sz="quarter" idx="12"/>
          </p:nvPr>
        </p:nvSpPr>
        <p:spPr/>
        <p:txBody>
          <a:bodyPr/>
          <a:lstStyle/>
          <a:p>
            <a:fld id="{CC676856-4AF9-4761-8D41-62CDFE102ED8}" type="slidenum">
              <a:rPr lang="en-US" smtClean="0"/>
              <a:t>‹#›</a:t>
            </a:fld>
            <a:endParaRPr lang="en-US" dirty="0"/>
          </a:p>
        </p:txBody>
      </p:sp>
    </p:spTree>
    <p:extLst>
      <p:ext uri="{BB962C8B-B14F-4D97-AF65-F5344CB8AC3E}">
        <p14:creationId xmlns:p14="http://schemas.microsoft.com/office/powerpoint/2010/main" val="3289872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69D962-D0C7-4DE8-9D0E-CD9AFF51A4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5447B1-068B-4CCB-BD53-95491E6801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8516C-E96B-4732-AE5B-A83637E133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1BA78-E9DB-4D96-B5D6-4DFABED04211}" type="datetimeFigureOut">
              <a:rPr lang="en-US" smtClean="0"/>
              <a:t>5/9/2022</a:t>
            </a:fld>
            <a:endParaRPr lang="en-US" dirty="0"/>
          </a:p>
        </p:txBody>
      </p:sp>
      <p:sp>
        <p:nvSpPr>
          <p:cNvPr id="5" name="Footer Placeholder 4">
            <a:extLst>
              <a:ext uri="{FF2B5EF4-FFF2-40B4-BE49-F238E27FC236}">
                <a16:creationId xmlns:a16="http://schemas.microsoft.com/office/drawing/2014/main" id="{FE02592C-18C5-4008-B3F0-E9A6E14B7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FE4BBD8-C6AA-4B29-8524-9E7D8A9F2E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76856-4AF9-4761-8D41-62CDFE102ED8}" type="slidenum">
              <a:rPr lang="en-US" smtClean="0"/>
              <a:t>‹#›</a:t>
            </a:fld>
            <a:endParaRPr lang="en-US" dirty="0"/>
          </a:p>
        </p:txBody>
      </p:sp>
    </p:spTree>
    <p:extLst>
      <p:ext uri="{BB962C8B-B14F-4D97-AF65-F5344CB8AC3E}">
        <p14:creationId xmlns:p14="http://schemas.microsoft.com/office/powerpoint/2010/main" val="342593163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hss.delaware.gov/dhss/dhcq/ohflcmain.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2.xml.rels><?xml version="1.0" encoding="UTF-8" standalone="yes"?>
<Relationships xmlns="http://schemas.openxmlformats.org/package/2006/relationships"><Relationship Id="rId8" Type="http://schemas.openxmlformats.org/officeDocument/2006/relationships/hyperlink" Target="https://dhss.delaware.gov/dhss/dsamh/files/MedicaidCertForm61317.pdf" TargetMode="External"/><Relationship Id="rId3" Type="http://schemas.openxmlformats.org/officeDocument/2006/relationships/hyperlink" Target="https://www.dhss.delaware.gov/dhss/dsamh/resources.html" TargetMode="External"/><Relationship Id="rId7" Type="http://schemas.openxmlformats.org/officeDocument/2006/relationships/hyperlink" Target="https://dhss.delaware.gov/dhss/dsamh/files/AODLicensingApplication4517.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dhss.bonfirehub.com/portal/?tab=openOpportunities" TargetMode="External"/><Relationship Id="rId11" Type="http://schemas.openxmlformats.org/officeDocument/2006/relationships/hyperlink" Target="https://medicaid.dhss.delaware.gov/" TargetMode="External"/><Relationship Id="rId5" Type="http://schemas.openxmlformats.org/officeDocument/2006/relationships/hyperlink" Target="https://www.dhss.delaware.gov/dhss/dsamh/files/ReimbursementManual.pdf" TargetMode="External"/><Relationship Id="rId10" Type="http://schemas.openxmlformats.org/officeDocument/2006/relationships/hyperlink" Target="https://www.dhss.delaware.gov/dhss/dhcq/" TargetMode="External"/><Relationship Id="rId4" Type="http://schemas.openxmlformats.org/officeDocument/2006/relationships/hyperlink" Target="https://www.dhss.delaware.gov/dsamh/files/adstannew.pdf" TargetMode="External"/><Relationship Id="rId9" Type="http://schemas.openxmlformats.org/officeDocument/2006/relationships/hyperlink" Target="https://www.dhss.delaware.gov/dhss/dsamh/"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dhss.bonfirehub.com/portal/?tab=openOpportunities" TargetMode="External"/><Relationship Id="rId3" Type="http://schemas.openxmlformats.org/officeDocument/2006/relationships/hyperlink" Target="https://medicaid.dhss.delaware.gov/" TargetMode="External"/><Relationship Id="rId7" Type="http://schemas.openxmlformats.org/officeDocument/2006/relationships/hyperlink" Target="mailto:Michelle.Twyman@delaware.gov" TargetMode="External"/><Relationship Id="rId2" Type="http://schemas.openxmlformats.org/officeDocument/2006/relationships/hyperlink" Target="mailto:DHSS_DSAMH_ProviderEnrollment@delaware.gov" TargetMode="External"/><Relationship Id="rId1" Type="http://schemas.openxmlformats.org/officeDocument/2006/relationships/slideLayout" Target="../slideLayouts/slideLayout2.xml"/><Relationship Id="rId6" Type="http://schemas.openxmlformats.org/officeDocument/2006/relationships/hyperlink" Target="mailto:Richard.Urey@delaware.gov" TargetMode="External"/><Relationship Id="rId5" Type="http://schemas.openxmlformats.org/officeDocument/2006/relationships/hyperlink" Target="mailto:Kathryn.Richardson@delaware.gov" TargetMode="External"/><Relationship Id="rId4" Type="http://schemas.openxmlformats.org/officeDocument/2006/relationships/hyperlink" Target="mailto:Dara.Blunt@delaware.gov" TargetMode="External"/><Relationship Id="rId9" Type="http://schemas.openxmlformats.org/officeDocument/2006/relationships/hyperlink" Target="mailto:robert.smith@delaware.gov"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regulations.delaware.gov/AdminCode/title16/Department%20of%20Health%20and%20Social%20Services/Division%20of%20Substance%20Abuse%20and%20Mental%20Health/6001.shtml" TargetMode="External"/><Relationship Id="rId2" Type="http://schemas.openxmlformats.org/officeDocument/2006/relationships/hyperlink" Target="https://www.asam.org/asam-criteria/abou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5" name="Arc 3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04E873-B74B-487B-9A6D-74817774B19B}"/>
              </a:ext>
            </a:extLst>
          </p:cNvPr>
          <p:cNvSpPr>
            <a:spLocks noGrp="1"/>
          </p:cNvSpPr>
          <p:nvPr>
            <p:ph type="ctrTitle"/>
          </p:nvPr>
        </p:nvSpPr>
        <p:spPr>
          <a:xfrm>
            <a:off x="4038600" y="1939159"/>
            <a:ext cx="7644627" cy="2751086"/>
          </a:xfrm>
        </p:spPr>
        <p:txBody>
          <a:bodyPr>
            <a:normAutofit/>
          </a:bodyPr>
          <a:lstStyle/>
          <a:p>
            <a:pPr algn="r"/>
            <a:r>
              <a:rPr lang="en-US" sz="3800" dirty="0"/>
              <a:t>Division of Substance Abuse and Mental Health (DSAMH) Behavioral Health Licensing and Certification Overview</a:t>
            </a:r>
          </a:p>
        </p:txBody>
      </p:sp>
      <p:sp>
        <p:nvSpPr>
          <p:cNvPr id="3" name="Subtitle 2">
            <a:extLst>
              <a:ext uri="{FF2B5EF4-FFF2-40B4-BE49-F238E27FC236}">
                <a16:creationId xmlns:a16="http://schemas.microsoft.com/office/drawing/2014/main" id="{97B909A8-C1A9-4725-BF25-B72087021347}"/>
              </a:ext>
            </a:extLst>
          </p:cNvPr>
          <p:cNvSpPr>
            <a:spLocks noGrp="1"/>
          </p:cNvSpPr>
          <p:nvPr>
            <p:ph type="subTitle" idx="1"/>
          </p:nvPr>
        </p:nvSpPr>
        <p:spPr>
          <a:xfrm>
            <a:off x="4038600" y="4782320"/>
            <a:ext cx="7644627" cy="1329443"/>
          </a:xfrm>
        </p:spPr>
        <p:txBody>
          <a:bodyPr>
            <a:normAutofit/>
          </a:bodyPr>
          <a:lstStyle/>
          <a:p>
            <a:pPr algn="r"/>
            <a:r>
              <a:rPr lang="en-US" dirty="0"/>
              <a:t>Policy Compliance and Workforce Development</a:t>
            </a:r>
          </a:p>
        </p:txBody>
      </p:sp>
    </p:spTree>
    <p:extLst>
      <p:ext uri="{BB962C8B-B14F-4D97-AF65-F5344CB8AC3E}">
        <p14:creationId xmlns:p14="http://schemas.microsoft.com/office/powerpoint/2010/main" val="1874365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A4C41-56FC-4B3D-B9FA-C26B625568A6}"/>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DSAMH Umbrella of Licenses and Certifications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D26F18A-6821-4A17-865B-F3E1C6FDC91A}"/>
              </a:ext>
            </a:extLst>
          </p:cNvPr>
          <p:cNvSpPr>
            <a:spLocks noGrp="1"/>
          </p:cNvSpPr>
          <p:nvPr>
            <p:ph idx="1"/>
          </p:nvPr>
        </p:nvSpPr>
        <p:spPr>
          <a:xfrm>
            <a:off x="4447308" y="591344"/>
            <a:ext cx="6906491" cy="5585619"/>
          </a:xfrm>
        </p:spPr>
        <p:txBody>
          <a:bodyPr anchor="ctr">
            <a:normAutofit/>
          </a:bodyPr>
          <a:lstStyle/>
          <a:p>
            <a:r>
              <a:rPr lang="en-US" dirty="0"/>
              <a:t>Outpatient Treatment Services</a:t>
            </a:r>
          </a:p>
          <a:p>
            <a:r>
              <a:rPr lang="en-US" dirty="0"/>
              <a:t>Substance Use Disorder Treatment Services</a:t>
            </a:r>
          </a:p>
          <a:p>
            <a:r>
              <a:rPr lang="en-US" dirty="0"/>
              <a:t>Opioid Treatment Services</a:t>
            </a:r>
          </a:p>
          <a:p>
            <a:r>
              <a:rPr lang="en-US" dirty="0"/>
              <a:t>SPMI Treatment Services</a:t>
            </a:r>
          </a:p>
          <a:p>
            <a:r>
              <a:rPr lang="en-US" dirty="0"/>
              <a:t>Co-Occurring Outpatient Services</a:t>
            </a:r>
          </a:p>
          <a:p>
            <a:r>
              <a:rPr lang="en-US" dirty="0"/>
              <a:t>Detoxification Services</a:t>
            </a:r>
          </a:p>
          <a:p>
            <a:r>
              <a:rPr lang="en-US" dirty="0"/>
              <a:t>Residential Treatment Services</a:t>
            </a:r>
          </a:p>
          <a:p>
            <a:endParaRPr lang="en-US" dirty="0"/>
          </a:p>
          <a:p>
            <a:endParaRPr lang="en-US" dirty="0"/>
          </a:p>
        </p:txBody>
      </p:sp>
    </p:spTree>
    <p:extLst>
      <p:ext uri="{BB962C8B-B14F-4D97-AF65-F5344CB8AC3E}">
        <p14:creationId xmlns:p14="http://schemas.microsoft.com/office/powerpoint/2010/main" val="2922943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9FE4C0-6D77-4115-BE4A-667B984CFB1E}"/>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ASAM</a:t>
            </a:r>
          </a:p>
        </p:txBody>
      </p:sp>
      <p:sp>
        <p:nvSpPr>
          <p:cNvPr id="8"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42C151B-1212-4FD6-8426-CA001ED9BC66}"/>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t>American Society of Addiction Medicine</a:t>
            </a:r>
            <a:endParaRPr lang="en-US" dirty="0">
              <a:cs typeface="Calibri"/>
            </a:endParaRPr>
          </a:p>
          <a:p>
            <a:r>
              <a:rPr lang="en-US" i="1" dirty="0"/>
              <a:t>ASAM Criteria </a:t>
            </a:r>
            <a:r>
              <a:rPr lang="en-US" dirty="0"/>
              <a:t>is the nation’s most widely used and comprehensive set of guidelines for placement, continued stay, and transfer/discharge of patients with addiction and co-occurring conditions.</a:t>
            </a:r>
          </a:p>
          <a:p>
            <a:r>
              <a:rPr lang="en-US" dirty="0"/>
              <a:t>DSAMH requires the use of ASAM criteria for Substance Use Disorder programs.</a:t>
            </a:r>
          </a:p>
          <a:p>
            <a:r>
              <a:rPr lang="en-US" dirty="0"/>
              <a:t>ASAM guides level of care and medical necessity.</a:t>
            </a:r>
          </a:p>
          <a:p>
            <a:r>
              <a:rPr lang="en-US" dirty="0">
                <a:cs typeface="Calibri" panose="020F0502020204030204"/>
              </a:rPr>
              <a:t>Referenced from ASAM, 2020</a:t>
            </a:r>
          </a:p>
        </p:txBody>
      </p:sp>
      <p:sp>
        <p:nvSpPr>
          <p:cNvPr id="4" name="TextBox 3">
            <a:extLst>
              <a:ext uri="{FF2B5EF4-FFF2-40B4-BE49-F238E27FC236}">
                <a16:creationId xmlns:a16="http://schemas.microsoft.com/office/drawing/2014/main" id="{AC284989-F1CB-4523-A2F8-195AA10FD412}"/>
              </a:ext>
            </a:extLst>
          </p:cNvPr>
          <p:cNvSpPr txBox="1"/>
          <p:nvPr/>
        </p:nvSpPr>
        <p:spPr>
          <a:xfrm>
            <a:off x="9806667" y="6311900"/>
            <a:ext cx="3094265" cy="369332"/>
          </a:xfrm>
          <a:prstGeom prst="rect">
            <a:avLst/>
          </a:prstGeom>
          <a:noFill/>
        </p:spPr>
        <p:txBody>
          <a:bodyPr wrap="square" lIns="91440" tIns="45720" rIns="91440" bIns="45720" rtlCol="0" anchor="t">
            <a:spAutoFit/>
          </a:bodyPr>
          <a:lstStyle/>
          <a:p>
            <a:endParaRPr lang="en-US" dirty="0">
              <a:cs typeface="Calibri"/>
            </a:endParaRPr>
          </a:p>
        </p:txBody>
      </p:sp>
    </p:spTree>
    <p:extLst>
      <p:ext uri="{BB962C8B-B14F-4D97-AF65-F5344CB8AC3E}">
        <p14:creationId xmlns:p14="http://schemas.microsoft.com/office/powerpoint/2010/main" val="1751008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574393-D7D0-461C-A432-514DAB2F1428}"/>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ASAM Definition of Addiction</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08E210B-3C95-4950-ADE0-2EEDACD83CB0}"/>
              </a:ext>
            </a:extLst>
          </p:cNvPr>
          <p:cNvSpPr>
            <a:spLocks noGrp="1"/>
          </p:cNvSpPr>
          <p:nvPr>
            <p:ph idx="1"/>
          </p:nvPr>
        </p:nvSpPr>
        <p:spPr>
          <a:xfrm>
            <a:off x="4447308" y="591344"/>
            <a:ext cx="6906491" cy="5585619"/>
          </a:xfrm>
        </p:spPr>
        <p:txBody>
          <a:bodyPr anchor="ctr">
            <a:normAutofit/>
          </a:bodyPr>
          <a:lstStyle/>
          <a:p>
            <a:r>
              <a:rPr lang="en-US" dirty="0"/>
              <a:t>Addiction is a treatable, chronic medical disease involving complex interactions among brain circuits, genetics, the environment, and an individual’s life experiences. </a:t>
            </a:r>
          </a:p>
          <a:p>
            <a:r>
              <a:rPr lang="en-US" dirty="0"/>
              <a:t>People with addiction use substances or engage in behaviors that become compulsive and often continue despite harmful consequences. </a:t>
            </a:r>
          </a:p>
        </p:txBody>
      </p:sp>
      <p:sp>
        <p:nvSpPr>
          <p:cNvPr id="5" name="TextBox 4">
            <a:extLst>
              <a:ext uri="{FF2B5EF4-FFF2-40B4-BE49-F238E27FC236}">
                <a16:creationId xmlns:a16="http://schemas.microsoft.com/office/drawing/2014/main" id="{AFEFDBF1-56DE-4A8E-8B7E-71B4A8DDD416}"/>
              </a:ext>
            </a:extLst>
          </p:cNvPr>
          <p:cNvSpPr txBox="1"/>
          <p:nvPr/>
        </p:nvSpPr>
        <p:spPr>
          <a:xfrm>
            <a:off x="9806667" y="6311900"/>
            <a:ext cx="3094265" cy="369332"/>
          </a:xfrm>
          <a:prstGeom prst="rect">
            <a:avLst/>
          </a:prstGeom>
          <a:noFill/>
        </p:spPr>
        <p:txBody>
          <a:bodyPr wrap="square" lIns="91440" tIns="45720" rIns="91440" bIns="45720" rtlCol="0" anchor="t">
            <a:spAutoFit/>
          </a:bodyPr>
          <a:lstStyle/>
          <a:p>
            <a:endParaRPr lang="en-US" dirty="0">
              <a:cs typeface="Calibri"/>
            </a:endParaRPr>
          </a:p>
        </p:txBody>
      </p:sp>
    </p:spTree>
    <p:extLst>
      <p:ext uri="{BB962C8B-B14F-4D97-AF65-F5344CB8AC3E}">
        <p14:creationId xmlns:p14="http://schemas.microsoft.com/office/powerpoint/2010/main" val="1112748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262AC-7453-4CCA-AB86-AE0FA5D0D97F}"/>
              </a:ext>
            </a:extLst>
          </p:cNvPr>
          <p:cNvSpPr>
            <a:spLocks noGrp="1"/>
          </p:cNvSpPr>
          <p:nvPr>
            <p:ph type="title"/>
          </p:nvPr>
        </p:nvSpPr>
        <p:spPr>
          <a:xfrm>
            <a:off x="6976381" y="248427"/>
            <a:ext cx="6640285" cy="2361746"/>
          </a:xfrm>
        </p:spPr>
        <p:txBody>
          <a:bodyPr>
            <a:normAutofit/>
          </a:bodyPr>
          <a:lstStyle/>
          <a:p>
            <a:r>
              <a:rPr lang="en-US" dirty="0"/>
              <a:t>Six Dimensions of Multidimensional Assessment</a:t>
            </a:r>
          </a:p>
        </p:txBody>
      </p:sp>
      <p:pic>
        <p:nvPicPr>
          <p:cNvPr id="4" name="Content Placeholder 3">
            <a:extLst>
              <a:ext uri="{FF2B5EF4-FFF2-40B4-BE49-F238E27FC236}">
                <a16:creationId xmlns:a16="http://schemas.microsoft.com/office/drawing/2014/main" id="{9008209D-9316-4D4D-9788-A739A567DD14}"/>
              </a:ext>
            </a:extLst>
          </p:cNvPr>
          <p:cNvPicPr>
            <a:picLocks noGrp="1" noChangeAspect="1"/>
          </p:cNvPicPr>
          <p:nvPr>
            <p:ph idx="1"/>
          </p:nvPr>
        </p:nvPicPr>
        <p:blipFill>
          <a:blip r:embed="rId2"/>
          <a:stretch>
            <a:fillRect/>
          </a:stretch>
        </p:blipFill>
        <p:spPr>
          <a:xfrm>
            <a:off x="281516" y="248427"/>
            <a:ext cx="6441921" cy="6361145"/>
          </a:xfrm>
          <a:prstGeom prst="rect">
            <a:avLst/>
          </a:prstGeom>
        </p:spPr>
      </p:pic>
      <p:sp>
        <p:nvSpPr>
          <p:cNvPr id="6" name="TextBox 5">
            <a:extLst>
              <a:ext uri="{FF2B5EF4-FFF2-40B4-BE49-F238E27FC236}">
                <a16:creationId xmlns:a16="http://schemas.microsoft.com/office/drawing/2014/main" id="{37848C78-FA7B-42A9-92D3-633002C0D03B}"/>
              </a:ext>
            </a:extLst>
          </p:cNvPr>
          <p:cNvSpPr txBox="1"/>
          <p:nvPr/>
        </p:nvSpPr>
        <p:spPr>
          <a:xfrm>
            <a:off x="9806667" y="6311900"/>
            <a:ext cx="3094265" cy="369332"/>
          </a:xfrm>
          <a:prstGeom prst="rect">
            <a:avLst/>
          </a:prstGeom>
          <a:noFill/>
        </p:spPr>
        <p:txBody>
          <a:bodyPr wrap="square" rtlCol="0">
            <a:spAutoFit/>
          </a:bodyPr>
          <a:lstStyle/>
          <a:p>
            <a:r>
              <a:rPr lang="en-US" dirty="0"/>
              <a:t>(ASAM, 2020)</a:t>
            </a:r>
          </a:p>
        </p:txBody>
      </p:sp>
    </p:spTree>
    <p:extLst>
      <p:ext uri="{BB962C8B-B14F-4D97-AF65-F5344CB8AC3E}">
        <p14:creationId xmlns:p14="http://schemas.microsoft.com/office/powerpoint/2010/main" val="1213452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47342-6CD6-4AB5-9BC5-E7259CE16ADC}"/>
              </a:ext>
            </a:extLst>
          </p:cNvPr>
          <p:cNvSpPr>
            <a:spLocks noGrp="1"/>
          </p:cNvSpPr>
          <p:nvPr>
            <p:ph type="title"/>
          </p:nvPr>
        </p:nvSpPr>
        <p:spPr>
          <a:xfrm>
            <a:off x="689344" y="176768"/>
            <a:ext cx="10515600" cy="1325563"/>
          </a:xfrm>
        </p:spPr>
        <p:txBody>
          <a:bodyPr/>
          <a:lstStyle/>
          <a:p>
            <a:r>
              <a:rPr lang="en-US" dirty="0"/>
              <a:t>ASAM National Terminology Map</a:t>
            </a:r>
          </a:p>
        </p:txBody>
      </p:sp>
      <p:pic>
        <p:nvPicPr>
          <p:cNvPr id="4" name="Content Placeholder 3">
            <a:extLst>
              <a:ext uri="{FF2B5EF4-FFF2-40B4-BE49-F238E27FC236}">
                <a16:creationId xmlns:a16="http://schemas.microsoft.com/office/drawing/2014/main" id="{965AC311-17B7-4E12-A1C8-5F891751A181}"/>
              </a:ext>
            </a:extLst>
          </p:cNvPr>
          <p:cNvPicPr>
            <a:picLocks noGrp="1" noChangeAspect="1"/>
          </p:cNvPicPr>
          <p:nvPr>
            <p:ph idx="1"/>
          </p:nvPr>
        </p:nvPicPr>
        <p:blipFill>
          <a:blip r:embed="rId3"/>
          <a:stretch>
            <a:fillRect/>
          </a:stretch>
        </p:blipFill>
        <p:spPr>
          <a:xfrm>
            <a:off x="270650" y="1115177"/>
            <a:ext cx="8915879" cy="5566056"/>
          </a:xfrm>
          <a:prstGeom prst="rect">
            <a:avLst/>
          </a:prstGeom>
        </p:spPr>
      </p:pic>
      <p:sp>
        <p:nvSpPr>
          <p:cNvPr id="8" name="TextBox 7">
            <a:extLst>
              <a:ext uri="{FF2B5EF4-FFF2-40B4-BE49-F238E27FC236}">
                <a16:creationId xmlns:a16="http://schemas.microsoft.com/office/drawing/2014/main" id="{96E60FC2-723B-4C52-AFF1-B9460E8E5C5E}"/>
              </a:ext>
            </a:extLst>
          </p:cNvPr>
          <p:cNvSpPr txBox="1"/>
          <p:nvPr/>
        </p:nvSpPr>
        <p:spPr>
          <a:xfrm>
            <a:off x="9806667" y="6311900"/>
            <a:ext cx="3094265" cy="369332"/>
          </a:xfrm>
          <a:prstGeom prst="rect">
            <a:avLst/>
          </a:prstGeom>
          <a:noFill/>
        </p:spPr>
        <p:txBody>
          <a:bodyPr wrap="square" rtlCol="0">
            <a:spAutoFit/>
          </a:bodyPr>
          <a:lstStyle/>
          <a:p>
            <a:r>
              <a:rPr lang="en-US" dirty="0"/>
              <a:t>(ASAM, 2020)</a:t>
            </a:r>
          </a:p>
        </p:txBody>
      </p:sp>
    </p:spTree>
    <p:extLst>
      <p:ext uri="{BB962C8B-B14F-4D97-AF65-F5344CB8AC3E}">
        <p14:creationId xmlns:p14="http://schemas.microsoft.com/office/powerpoint/2010/main" val="3380825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38DEE3-779D-40DB-9871-B1F1B2EF4DA2}"/>
              </a:ext>
            </a:extLst>
          </p:cNvPr>
          <p:cNvSpPr>
            <a:spLocks noGrp="1"/>
          </p:cNvSpPr>
          <p:nvPr>
            <p:ph type="title"/>
          </p:nvPr>
        </p:nvSpPr>
        <p:spPr>
          <a:xfrm>
            <a:off x="838200" y="365125"/>
            <a:ext cx="5558489" cy="1325563"/>
          </a:xfrm>
        </p:spPr>
        <p:txBody>
          <a:bodyPr>
            <a:normAutofit/>
          </a:bodyPr>
          <a:lstStyle/>
          <a:p>
            <a:r>
              <a:rPr lang="en-US" dirty="0"/>
              <a:t>Broad Levels of Care</a:t>
            </a:r>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4C11697B-F541-4B54-BDA8-6D53213B191E}"/>
              </a:ext>
            </a:extLst>
          </p:cNvPr>
          <p:cNvSpPr>
            <a:spLocks noGrp="1"/>
          </p:cNvSpPr>
          <p:nvPr>
            <p:ph idx="1"/>
          </p:nvPr>
        </p:nvSpPr>
        <p:spPr>
          <a:xfrm>
            <a:off x="838200" y="1825625"/>
            <a:ext cx="5558489" cy="4351338"/>
          </a:xfrm>
        </p:spPr>
        <p:txBody>
          <a:bodyPr>
            <a:normAutofit/>
          </a:bodyPr>
          <a:lstStyle/>
          <a:p>
            <a:r>
              <a:rPr lang="en-US" dirty="0"/>
              <a:t>ASAM Level 0.5 – Early Intervention</a:t>
            </a:r>
          </a:p>
          <a:p>
            <a:r>
              <a:rPr lang="en-US" dirty="0"/>
              <a:t>ASAM Level 1 – Outpatient Services</a:t>
            </a:r>
          </a:p>
          <a:p>
            <a:r>
              <a:rPr lang="en-US" dirty="0"/>
              <a:t>ASAM Level 2 – Intensive Outpatient/Partial Hospitalization Services</a:t>
            </a:r>
          </a:p>
          <a:p>
            <a:r>
              <a:rPr lang="en-US" dirty="0"/>
              <a:t>ASAM Level 3 – Residential/Inpatient Services</a:t>
            </a:r>
          </a:p>
          <a:p>
            <a:r>
              <a:rPr lang="en-US" dirty="0"/>
              <a:t>ASAM Level 4 – Medically Managed Intensive Inpatient Services</a:t>
            </a:r>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98B1049-A0FA-41A1-9AF4-1853EFD5DC3E}"/>
              </a:ext>
            </a:extLst>
          </p:cNvPr>
          <p:cNvSpPr txBox="1"/>
          <p:nvPr/>
        </p:nvSpPr>
        <p:spPr>
          <a:xfrm>
            <a:off x="9601200" y="6488667"/>
            <a:ext cx="2922814" cy="369332"/>
          </a:xfrm>
          <a:prstGeom prst="rect">
            <a:avLst/>
          </a:prstGeom>
          <a:noFill/>
        </p:spPr>
        <p:txBody>
          <a:bodyPr wrap="square" lIns="91440" tIns="45720" rIns="91440" bIns="45720" rtlCol="0" anchor="t">
            <a:spAutoFit/>
          </a:bodyPr>
          <a:lstStyle/>
          <a:p>
            <a:endParaRPr lang="en-US" dirty="0">
              <a:cs typeface="Calibri"/>
            </a:endParaRPr>
          </a:p>
        </p:txBody>
      </p:sp>
    </p:spTree>
    <p:extLst>
      <p:ext uri="{BB962C8B-B14F-4D97-AF65-F5344CB8AC3E}">
        <p14:creationId xmlns:p14="http://schemas.microsoft.com/office/powerpoint/2010/main" val="2103262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781609-A9EE-42C4-8835-3E4675BD35F6}"/>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ASAM Level 0.5</a:t>
            </a:r>
          </a:p>
        </p:txBody>
      </p:sp>
      <p:sp>
        <p:nvSpPr>
          <p:cNvPr id="24" name="Arc 2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3194769-2F27-4C29-B51E-EC862F80F162}"/>
              </a:ext>
            </a:extLst>
          </p:cNvPr>
          <p:cNvSpPr>
            <a:spLocks noGrp="1"/>
          </p:cNvSpPr>
          <p:nvPr>
            <p:ph idx="1"/>
          </p:nvPr>
        </p:nvSpPr>
        <p:spPr>
          <a:xfrm>
            <a:off x="4447308" y="591344"/>
            <a:ext cx="6906491" cy="5585619"/>
          </a:xfrm>
        </p:spPr>
        <p:txBody>
          <a:bodyPr anchor="ctr">
            <a:normAutofit/>
          </a:bodyPr>
          <a:lstStyle/>
          <a:p>
            <a:r>
              <a:rPr lang="en-US" dirty="0"/>
              <a:t>Early Intervention for adults and adolescents.</a:t>
            </a:r>
          </a:p>
          <a:p>
            <a:r>
              <a:rPr lang="en-US" dirty="0"/>
              <a:t>Services for individuals who are at risk of developing substance-related problems or a service for those for whom there is not yet sufficient information to document a diagnosable substance use disorder.</a:t>
            </a:r>
          </a:p>
          <a:p>
            <a:r>
              <a:rPr lang="en-US" dirty="0"/>
              <a:t>ASAM Level 0.5 services may not be licensed or credentialed unless they are provided within a program that requires licensing/credentialing for a higher level ASAM category.</a:t>
            </a:r>
          </a:p>
        </p:txBody>
      </p:sp>
      <p:sp>
        <p:nvSpPr>
          <p:cNvPr id="6" name="TextBox 5">
            <a:extLst>
              <a:ext uri="{FF2B5EF4-FFF2-40B4-BE49-F238E27FC236}">
                <a16:creationId xmlns:a16="http://schemas.microsoft.com/office/drawing/2014/main" id="{D90EE1C9-D08B-4FC3-8031-D25D63DF2BD6}"/>
              </a:ext>
            </a:extLst>
          </p:cNvPr>
          <p:cNvSpPr txBox="1"/>
          <p:nvPr/>
        </p:nvSpPr>
        <p:spPr>
          <a:xfrm>
            <a:off x="9601200" y="6488667"/>
            <a:ext cx="2922814" cy="369332"/>
          </a:xfrm>
          <a:prstGeom prst="rect">
            <a:avLst/>
          </a:prstGeom>
          <a:noFill/>
        </p:spPr>
        <p:txBody>
          <a:bodyPr wrap="square" lIns="91440" tIns="45720" rIns="91440" bIns="45720" rtlCol="0" anchor="t">
            <a:spAutoFit/>
          </a:bodyPr>
          <a:lstStyle/>
          <a:p>
            <a:endParaRPr lang="en-US" dirty="0">
              <a:cs typeface="Calibri"/>
            </a:endParaRPr>
          </a:p>
        </p:txBody>
      </p:sp>
    </p:spTree>
    <p:extLst>
      <p:ext uri="{BB962C8B-B14F-4D97-AF65-F5344CB8AC3E}">
        <p14:creationId xmlns:p14="http://schemas.microsoft.com/office/powerpoint/2010/main" val="290069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8B078-E846-4BA9-A964-D0BEEBF068B2}"/>
              </a:ext>
            </a:extLst>
          </p:cNvPr>
          <p:cNvSpPr>
            <a:spLocks noGrp="1"/>
          </p:cNvSpPr>
          <p:nvPr>
            <p:ph type="title"/>
          </p:nvPr>
        </p:nvSpPr>
        <p:spPr>
          <a:xfrm>
            <a:off x="278995" y="3773615"/>
            <a:ext cx="3290887" cy="2452687"/>
          </a:xfrm>
        </p:spPr>
        <p:txBody>
          <a:bodyPr anchor="ctr">
            <a:normAutofit/>
          </a:bodyPr>
          <a:lstStyle/>
          <a:p>
            <a:r>
              <a:rPr lang="en-US" sz="4000" dirty="0"/>
              <a:t>ASAM Level 1</a:t>
            </a:r>
          </a:p>
        </p:txBody>
      </p:sp>
      <p:pic>
        <p:nvPicPr>
          <p:cNvPr id="15" name="Picture 14">
            <a:extLst>
              <a:ext uri="{FF2B5EF4-FFF2-40B4-BE49-F238E27FC236}">
                <a16:creationId xmlns:a16="http://schemas.microsoft.com/office/drawing/2014/main" id="{4590EA1E-0360-4794-9F1E-79451EF2B44E}"/>
              </a:ext>
            </a:extLst>
          </p:cNvPr>
          <p:cNvPicPr>
            <a:picLocks noChangeAspect="1"/>
          </p:cNvPicPr>
          <p:nvPr/>
        </p:nvPicPr>
        <p:blipFill rotWithShape="1">
          <a:blip r:embed="rId3"/>
          <a:srcRect l="3071" r="1"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E258354B-5225-47FB-BCF4-0637DB6EEC23}"/>
              </a:ext>
            </a:extLst>
          </p:cNvPr>
          <p:cNvSpPr>
            <a:spLocks noGrp="1"/>
          </p:cNvSpPr>
          <p:nvPr>
            <p:ph idx="1"/>
          </p:nvPr>
        </p:nvSpPr>
        <p:spPr>
          <a:xfrm>
            <a:off x="3196786" y="3428999"/>
            <a:ext cx="8551525" cy="3141921"/>
          </a:xfrm>
        </p:spPr>
        <p:txBody>
          <a:bodyPr anchor="ctr">
            <a:noAutofit/>
          </a:bodyPr>
          <a:lstStyle/>
          <a:p>
            <a:r>
              <a:rPr lang="en-US" sz="2400" dirty="0"/>
              <a:t>Outpatient Services for adults and adolescents.</a:t>
            </a:r>
          </a:p>
          <a:p>
            <a:r>
              <a:rPr lang="en-US" sz="2400" dirty="0"/>
              <a:t>Typically, less than 9 hours of service per week for adults, or less than 6 hours per week for adolescents.</a:t>
            </a:r>
          </a:p>
          <a:p>
            <a:r>
              <a:rPr lang="en-US" sz="2400" dirty="0"/>
              <a:t>Recovery or motivational enhancements therapies and strategies</a:t>
            </a:r>
          </a:p>
          <a:p>
            <a:r>
              <a:rPr lang="en-US" sz="2400" dirty="0"/>
              <a:t>Level 1 encompasses organized services that may be delivered in a wide variety of settings.</a:t>
            </a:r>
          </a:p>
        </p:txBody>
      </p:sp>
      <p:sp>
        <p:nvSpPr>
          <p:cNvPr id="5" name="TextBox 4">
            <a:extLst>
              <a:ext uri="{FF2B5EF4-FFF2-40B4-BE49-F238E27FC236}">
                <a16:creationId xmlns:a16="http://schemas.microsoft.com/office/drawing/2014/main" id="{329D1E5B-895C-4ED4-A918-D775F209DA4E}"/>
              </a:ext>
            </a:extLst>
          </p:cNvPr>
          <p:cNvSpPr txBox="1"/>
          <p:nvPr/>
        </p:nvSpPr>
        <p:spPr>
          <a:xfrm>
            <a:off x="8814391" y="6176963"/>
            <a:ext cx="3203437" cy="646331"/>
          </a:xfrm>
          <a:prstGeom prst="rect">
            <a:avLst/>
          </a:prstGeom>
          <a:noFill/>
        </p:spPr>
        <p:txBody>
          <a:bodyPr wrap="square" rtlCol="0">
            <a:spAutoFit/>
          </a:bodyPr>
          <a:lstStyle/>
          <a:p>
            <a:pPr>
              <a:spcAft>
                <a:spcPts val="600"/>
              </a:spcAft>
            </a:pPr>
            <a:r>
              <a:rPr lang="en-US" dirty="0"/>
              <a:t>(ASAM Continuum, 2015; SUN Behavioral Delaware, 2019))</a:t>
            </a:r>
          </a:p>
        </p:txBody>
      </p:sp>
    </p:spTree>
    <p:extLst>
      <p:ext uri="{BB962C8B-B14F-4D97-AF65-F5344CB8AC3E}">
        <p14:creationId xmlns:p14="http://schemas.microsoft.com/office/powerpoint/2010/main" val="1704578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DB1FE-C467-40D4-AC0C-1115F1A42A04}"/>
              </a:ext>
            </a:extLst>
          </p:cNvPr>
          <p:cNvSpPr>
            <a:spLocks noGrp="1"/>
          </p:cNvSpPr>
          <p:nvPr>
            <p:ph type="title"/>
          </p:nvPr>
        </p:nvSpPr>
        <p:spPr>
          <a:xfrm>
            <a:off x="4965430" y="629268"/>
            <a:ext cx="6586491" cy="1286160"/>
          </a:xfrm>
        </p:spPr>
        <p:txBody>
          <a:bodyPr anchor="b">
            <a:normAutofit/>
          </a:bodyPr>
          <a:lstStyle/>
          <a:p>
            <a:r>
              <a:rPr lang="en-US" dirty="0"/>
              <a:t>ASAM Level 2</a:t>
            </a:r>
          </a:p>
        </p:txBody>
      </p:sp>
      <p:sp>
        <p:nvSpPr>
          <p:cNvPr id="3" name="Content Placeholder 2">
            <a:extLst>
              <a:ext uri="{FF2B5EF4-FFF2-40B4-BE49-F238E27FC236}">
                <a16:creationId xmlns:a16="http://schemas.microsoft.com/office/drawing/2014/main" id="{CFE10E3D-64AF-4656-ABCC-F94FEF47F94F}"/>
              </a:ext>
            </a:extLst>
          </p:cNvPr>
          <p:cNvSpPr>
            <a:spLocks noGrp="1"/>
          </p:cNvSpPr>
          <p:nvPr>
            <p:ph idx="1"/>
          </p:nvPr>
        </p:nvSpPr>
        <p:spPr>
          <a:xfrm>
            <a:off x="4965431" y="2438400"/>
            <a:ext cx="6586489" cy="3785419"/>
          </a:xfrm>
        </p:spPr>
        <p:txBody>
          <a:bodyPr>
            <a:normAutofit/>
          </a:bodyPr>
          <a:lstStyle/>
          <a:p>
            <a:r>
              <a:rPr lang="en-US" dirty="0"/>
              <a:t>Level 2 encompasses services that are capable of meeting the complex needs of people with addiction and co-occurring conditions.</a:t>
            </a:r>
          </a:p>
          <a:p>
            <a:r>
              <a:rPr lang="en-US" dirty="0"/>
              <a:t>It is an organized outpatient service that delivers treatment services usually during the day as day treatment or partial hospitalization services.</a:t>
            </a:r>
          </a:p>
        </p:txBody>
      </p:sp>
      <p:pic>
        <p:nvPicPr>
          <p:cNvPr id="3074" name="Picture 2" descr="Delaware Healthcare Association - Rockford Center">
            <a:extLst>
              <a:ext uri="{FF2B5EF4-FFF2-40B4-BE49-F238E27FC236}">
                <a16:creationId xmlns:a16="http://schemas.microsoft.com/office/drawing/2014/main" id="{2A785021-3D40-48EA-B14A-FEEE74F5BA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043" r="2444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C8ECD"/>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8E10E9C-8D86-42DE-B0DA-394F5981001B}"/>
              </a:ext>
            </a:extLst>
          </p:cNvPr>
          <p:cNvSpPr txBox="1"/>
          <p:nvPr/>
        </p:nvSpPr>
        <p:spPr>
          <a:xfrm>
            <a:off x="9095014" y="6176963"/>
            <a:ext cx="2922814" cy="646331"/>
          </a:xfrm>
          <a:prstGeom prst="rect">
            <a:avLst/>
          </a:prstGeom>
          <a:noFill/>
        </p:spPr>
        <p:txBody>
          <a:bodyPr wrap="square" rtlCol="0">
            <a:spAutoFit/>
          </a:bodyPr>
          <a:lstStyle/>
          <a:p>
            <a:pPr>
              <a:spcAft>
                <a:spcPts val="600"/>
              </a:spcAft>
            </a:pPr>
            <a:r>
              <a:rPr lang="en-US" dirty="0"/>
              <a:t>(ASAM Continuum, 2015; Rockford Center, 2018)</a:t>
            </a:r>
          </a:p>
        </p:txBody>
      </p:sp>
    </p:spTree>
    <p:extLst>
      <p:ext uri="{BB962C8B-B14F-4D97-AF65-F5344CB8AC3E}">
        <p14:creationId xmlns:p14="http://schemas.microsoft.com/office/powerpoint/2010/main" val="1845594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EDDB84-D272-455C-B53D-F4C5DF2B284F}"/>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ASAM Level 2.1</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F4F427B-7946-4447-8777-AE460F047CE0}"/>
              </a:ext>
            </a:extLst>
          </p:cNvPr>
          <p:cNvSpPr>
            <a:spLocks noGrp="1"/>
          </p:cNvSpPr>
          <p:nvPr>
            <p:ph idx="1"/>
          </p:nvPr>
        </p:nvSpPr>
        <p:spPr>
          <a:xfrm>
            <a:off x="4447308" y="591344"/>
            <a:ext cx="6906491" cy="5585619"/>
          </a:xfrm>
        </p:spPr>
        <p:txBody>
          <a:bodyPr anchor="ctr">
            <a:normAutofit/>
          </a:bodyPr>
          <a:lstStyle/>
          <a:p>
            <a:r>
              <a:rPr lang="en-US" dirty="0"/>
              <a:t>Intensive Outpatient Services for adolescents and adults</a:t>
            </a:r>
          </a:p>
          <a:p>
            <a:r>
              <a:rPr lang="en-US" dirty="0"/>
              <a:t>Typically consists of 9 or more hours of service per week for adults or more than 6 hours of service for adolescents to treat multidimensional instability.</a:t>
            </a:r>
          </a:p>
          <a:p>
            <a:endParaRPr lang="en-US" dirty="0"/>
          </a:p>
        </p:txBody>
      </p:sp>
      <p:sp>
        <p:nvSpPr>
          <p:cNvPr id="6" name="TextBox 5">
            <a:extLst>
              <a:ext uri="{FF2B5EF4-FFF2-40B4-BE49-F238E27FC236}">
                <a16:creationId xmlns:a16="http://schemas.microsoft.com/office/drawing/2014/main" id="{82095315-C89B-42C4-800B-923CCC2C6AF5}"/>
              </a:ext>
            </a:extLst>
          </p:cNvPr>
          <p:cNvSpPr txBox="1"/>
          <p:nvPr/>
        </p:nvSpPr>
        <p:spPr>
          <a:xfrm>
            <a:off x="9601200" y="6488667"/>
            <a:ext cx="2922814" cy="369332"/>
          </a:xfrm>
          <a:prstGeom prst="rect">
            <a:avLst/>
          </a:prstGeom>
          <a:noFill/>
        </p:spPr>
        <p:txBody>
          <a:bodyPr wrap="square" lIns="91440" tIns="45720" rIns="91440" bIns="45720" rtlCol="0" anchor="t">
            <a:spAutoFit/>
          </a:bodyPr>
          <a:lstStyle/>
          <a:p>
            <a:endParaRPr lang="en-US" dirty="0">
              <a:cs typeface="Calibri"/>
            </a:endParaRPr>
          </a:p>
        </p:txBody>
      </p:sp>
    </p:spTree>
    <p:extLst>
      <p:ext uri="{BB962C8B-B14F-4D97-AF65-F5344CB8AC3E}">
        <p14:creationId xmlns:p14="http://schemas.microsoft.com/office/powerpoint/2010/main" val="3411500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Arc 41">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5AC1F8-D6CC-4247-AB3B-BE203466493D}"/>
              </a:ext>
            </a:extLst>
          </p:cNvPr>
          <p:cNvSpPr>
            <a:spLocks noGrp="1"/>
          </p:cNvSpPr>
          <p:nvPr>
            <p:ph type="title"/>
          </p:nvPr>
        </p:nvSpPr>
        <p:spPr>
          <a:xfrm>
            <a:off x="838200" y="643467"/>
            <a:ext cx="2951205" cy="5571066"/>
          </a:xfrm>
        </p:spPr>
        <p:txBody>
          <a:bodyPr>
            <a:normAutofit/>
          </a:bodyPr>
          <a:lstStyle/>
          <a:p>
            <a:r>
              <a:rPr lang="en-US" dirty="0">
                <a:solidFill>
                  <a:srgbClr val="FFFFFF"/>
                </a:solidFill>
              </a:rPr>
              <a:t>Purpose</a:t>
            </a:r>
          </a:p>
        </p:txBody>
      </p:sp>
      <p:sp>
        <p:nvSpPr>
          <p:cNvPr id="44" name="Rectangle: Rounded Corners 43">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34322729-78D2-40BA-B6CD-4C302FFCA534}"/>
              </a:ext>
            </a:extLst>
          </p:cNvPr>
          <p:cNvGraphicFramePr>
            <a:graphicFrameLocks noGrp="1"/>
          </p:cNvGraphicFramePr>
          <p:nvPr>
            <p:ph idx="1"/>
            <p:extLst>
              <p:ext uri="{D42A27DB-BD31-4B8C-83A1-F6EECF244321}">
                <p14:modId xmlns:p14="http://schemas.microsoft.com/office/powerpoint/2010/main" val="4133604170"/>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7977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38DEE3-779D-40DB-9871-B1F1B2EF4DA2}"/>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ASAM Level 2.5</a:t>
            </a:r>
          </a:p>
        </p:txBody>
      </p:sp>
      <p:sp>
        <p:nvSpPr>
          <p:cNvPr id="32" name="Arc 3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C11697B-F541-4B54-BDA8-6D53213B191E}"/>
              </a:ext>
            </a:extLst>
          </p:cNvPr>
          <p:cNvSpPr>
            <a:spLocks noGrp="1"/>
          </p:cNvSpPr>
          <p:nvPr>
            <p:ph idx="1"/>
          </p:nvPr>
        </p:nvSpPr>
        <p:spPr>
          <a:xfrm>
            <a:off x="4447308" y="591344"/>
            <a:ext cx="6906491" cy="5585619"/>
          </a:xfrm>
        </p:spPr>
        <p:txBody>
          <a:bodyPr anchor="ctr">
            <a:normAutofit/>
          </a:bodyPr>
          <a:lstStyle/>
          <a:p>
            <a:r>
              <a:rPr lang="en-US" dirty="0"/>
              <a:t>Partial Hospitalization Services for adolescents and adults</a:t>
            </a:r>
          </a:p>
          <a:p>
            <a:r>
              <a:rPr lang="en-US" dirty="0"/>
              <a:t>This level care of typically provides 20 or more hours of service a week for multidimensional instability that does not require 24-hour care.</a:t>
            </a:r>
          </a:p>
        </p:txBody>
      </p:sp>
      <p:sp>
        <p:nvSpPr>
          <p:cNvPr id="6" name="TextBox 5">
            <a:extLst>
              <a:ext uri="{FF2B5EF4-FFF2-40B4-BE49-F238E27FC236}">
                <a16:creationId xmlns:a16="http://schemas.microsoft.com/office/drawing/2014/main" id="{DB044C81-2D3F-40CA-866B-990226EF5C84}"/>
              </a:ext>
            </a:extLst>
          </p:cNvPr>
          <p:cNvSpPr txBox="1"/>
          <p:nvPr/>
        </p:nvSpPr>
        <p:spPr>
          <a:xfrm>
            <a:off x="9601200" y="6488667"/>
            <a:ext cx="2922814" cy="369332"/>
          </a:xfrm>
          <a:prstGeom prst="rect">
            <a:avLst/>
          </a:prstGeom>
          <a:noFill/>
        </p:spPr>
        <p:txBody>
          <a:bodyPr wrap="square" lIns="91440" tIns="45720" rIns="91440" bIns="45720" rtlCol="0" anchor="t">
            <a:spAutoFit/>
          </a:bodyPr>
          <a:lstStyle/>
          <a:p>
            <a:endParaRPr lang="en-US" dirty="0">
              <a:cs typeface="Calibri"/>
            </a:endParaRPr>
          </a:p>
        </p:txBody>
      </p:sp>
    </p:spTree>
    <p:extLst>
      <p:ext uri="{BB962C8B-B14F-4D97-AF65-F5344CB8AC3E}">
        <p14:creationId xmlns:p14="http://schemas.microsoft.com/office/powerpoint/2010/main" val="1307561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8DEE3-779D-40DB-9871-B1F1B2EF4DA2}"/>
              </a:ext>
            </a:extLst>
          </p:cNvPr>
          <p:cNvSpPr>
            <a:spLocks noGrp="1"/>
          </p:cNvSpPr>
          <p:nvPr>
            <p:ph type="title"/>
          </p:nvPr>
        </p:nvSpPr>
        <p:spPr>
          <a:xfrm>
            <a:off x="300260" y="3752847"/>
            <a:ext cx="3038363" cy="2452687"/>
          </a:xfrm>
        </p:spPr>
        <p:txBody>
          <a:bodyPr anchor="ctr">
            <a:normAutofit/>
          </a:bodyPr>
          <a:lstStyle/>
          <a:p>
            <a:r>
              <a:rPr lang="en-US" sz="4000" dirty="0"/>
              <a:t>ASAM Level 3</a:t>
            </a:r>
          </a:p>
        </p:txBody>
      </p:sp>
      <p:pic>
        <p:nvPicPr>
          <p:cNvPr id="6" name="Picture 5" descr="A sign on the side of a building&#10;&#10;Description automatically generated">
            <a:extLst>
              <a:ext uri="{FF2B5EF4-FFF2-40B4-BE49-F238E27FC236}">
                <a16:creationId xmlns:a16="http://schemas.microsoft.com/office/drawing/2014/main" id="{3A777175-70ED-4ADC-AD3C-B56CF9EE4CA1}"/>
              </a:ext>
            </a:extLst>
          </p:cNvPr>
          <p:cNvPicPr>
            <a:picLocks noChangeAspect="1"/>
          </p:cNvPicPr>
          <p:nvPr/>
        </p:nvPicPr>
        <p:blipFill rotWithShape="1">
          <a:blip r:embed="rId3"/>
          <a:srcRect t="4229" b="3032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4C11697B-F541-4B54-BDA8-6D53213B191E}"/>
              </a:ext>
            </a:extLst>
          </p:cNvPr>
          <p:cNvSpPr>
            <a:spLocks noGrp="1"/>
          </p:cNvSpPr>
          <p:nvPr>
            <p:ph idx="1"/>
          </p:nvPr>
        </p:nvSpPr>
        <p:spPr>
          <a:xfrm>
            <a:off x="3256475" y="3304342"/>
            <a:ext cx="8742911" cy="3349699"/>
          </a:xfrm>
        </p:spPr>
        <p:txBody>
          <a:bodyPr anchor="ctr">
            <a:normAutofit/>
          </a:bodyPr>
          <a:lstStyle/>
          <a:p>
            <a:r>
              <a:rPr lang="en-US" dirty="0"/>
              <a:t>Level 3 encompasses residential services that are described as co-occurring capable, co-occurring enhanced, and complexity capable services, which are staffed by designated addiction treatment, mental health, and general medical personnel who provide a range of services in a 24-hour treatment setting.</a:t>
            </a:r>
          </a:p>
        </p:txBody>
      </p:sp>
      <p:sp>
        <p:nvSpPr>
          <p:cNvPr id="5" name="TextBox 4">
            <a:extLst>
              <a:ext uri="{FF2B5EF4-FFF2-40B4-BE49-F238E27FC236}">
                <a16:creationId xmlns:a16="http://schemas.microsoft.com/office/drawing/2014/main" id="{11A13EDB-E345-45CE-9B6C-1EBA55785625}"/>
              </a:ext>
            </a:extLst>
          </p:cNvPr>
          <p:cNvSpPr txBox="1"/>
          <p:nvPr/>
        </p:nvSpPr>
        <p:spPr>
          <a:xfrm>
            <a:off x="9594744" y="6113167"/>
            <a:ext cx="2922814" cy="646331"/>
          </a:xfrm>
          <a:prstGeom prst="rect">
            <a:avLst/>
          </a:prstGeom>
          <a:noFill/>
        </p:spPr>
        <p:txBody>
          <a:bodyPr wrap="square" rtlCol="0">
            <a:spAutoFit/>
          </a:bodyPr>
          <a:lstStyle/>
          <a:p>
            <a:pPr>
              <a:spcAft>
                <a:spcPts val="600"/>
              </a:spcAft>
            </a:pPr>
            <a:r>
              <a:rPr lang="en-US" dirty="0"/>
              <a:t>(ASAM Continuum, 2015; NET Centers, 2020)</a:t>
            </a:r>
          </a:p>
        </p:txBody>
      </p:sp>
    </p:spTree>
    <p:extLst>
      <p:ext uri="{BB962C8B-B14F-4D97-AF65-F5344CB8AC3E}">
        <p14:creationId xmlns:p14="http://schemas.microsoft.com/office/powerpoint/2010/main" val="137420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38DEE3-779D-40DB-9871-B1F1B2EF4DA2}"/>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ASAM Level 3.1</a:t>
            </a:r>
          </a:p>
        </p:txBody>
      </p:sp>
      <p:sp>
        <p:nvSpPr>
          <p:cNvPr id="34" name="Arc 3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C11697B-F541-4B54-BDA8-6D53213B191E}"/>
              </a:ext>
            </a:extLst>
          </p:cNvPr>
          <p:cNvSpPr>
            <a:spLocks noGrp="1"/>
          </p:cNvSpPr>
          <p:nvPr>
            <p:ph idx="1"/>
          </p:nvPr>
        </p:nvSpPr>
        <p:spPr>
          <a:xfrm>
            <a:off x="4447308" y="591344"/>
            <a:ext cx="6906491" cy="5585619"/>
          </a:xfrm>
        </p:spPr>
        <p:txBody>
          <a:bodyPr anchor="ctr">
            <a:normAutofit/>
          </a:bodyPr>
          <a:lstStyle/>
          <a:p>
            <a:r>
              <a:rPr lang="en-US" dirty="0"/>
              <a:t>Clinically Managed Low-Intensity Residential Services</a:t>
            </a:r>
          </a:p>
          <a:p>
            <a:r>
              <a:rPr lang="en-US" dirty="0"/>
              <a:t>This level of care typically provides a 24-hour living support and structure with available trained personnel for adolescents and adults.</a:t>
            </a:r>
          </a:p>
          <a:p>
            <a:r>
              <a:rPr lang="en-US" dirty="0"/>
              <a:t>Offers at least 5 hours of clinical service a week.</a:t>
            </a:r>
          </a:p>
        </p:txBody>
      </p:sp>
      <p:sp>
        <p:nvSpPr>
          <p:cNvPr id="6" name="TextBox 5">
            <a:extLst>
              <a:ext uri="{FF2B5EF4-FFF2-40B4-BE49-F238E27FC236}">
                <a16:creationId xmlns:a16="http://schemas.microsoft.com/office/drawing/2014/main" id="{5CECFB40-8A79-4EB5-A8AF-9AB565D0BBB3}"/>
              </a:ext>
            </a:extLst>
          </p:cNvPr>
          <p:cNvSpPr txBox="1"/>
          <p:nvPr/>
        </p:nvSpPr>
        <p:spPr>
          <a:xfrm>
            <a:off x="9601200" y="6488667"/>
            <a:ext cx="2922814" cy="369332"/>
          </a:xfrm>
          <a:prstGeom prst="rect">
            <a:avLst/>
          </a:prstGeom>
          <a:noFill/>
        </p:spPr>
        <p:txBody>
          <a:bodyPr wrap="square" lIns="91440" tIns="45720" rIns="91440" bIns="45720" rtlCol="0" anchor="t">
            <a:spAutoFit/>
          </a:bodyPr>
          <a:lstStyle/>
          <a:p>
            <a:endParaRPr lang="en-US" dirty="0">
              <a:cs typeface="Calibri"/>
            </a:endParaRPr>
          </a:p>
        </p:txBody>
      </p:sp>
    </p:spTree>
    <p:extLst>
      <p:ext uri="{BB962C8B-B14F-4D97-AF65-F5344CB8AC3E}">
        <p14:creationId xmlns:p14="http://schemas.microsoft.com/office/powerpoint/2010/main" val="287368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38DEE3-779D-40DB-9871-B1F1B2EF4DA2}"/>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ASAM Level 3.3</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C11697B-F541-4B54-BDA8-6D53213B191E}"/>
              </a:ext>
            </a:extLst>
          </p:cNvPr>
          <p:cNvSpPr>
            <a:spLocks noGrp="1"/>
          </p:cNvSpPr>
          <p:nvPr>
            <p:ph idx="1"/>
          </p:nvPr>
        </p:nvSpPr>
        <p:spPr>
          <a:xfrm>
            <a:off x="4447308" y="591344"/>
            <a:ext cx="6906491" cy="5585619"/>
          </a:xfrm>
        </p:spPr>
        <p:txBody>
          <a:bodyPr anchor="ctr">
            <a:normAutofit/>
          </a:bodyPr>
          <a:lstStyle/>
          <a:p>
            <a:r>
              <a:rPr lang="en-US" dirty="0"/>
              <a:t>Clinically Managed Population-Specific High-Intensity Residential Services</a:t>
            </a:r>
          </a:p>
          <a:p>
            <a:r>
              <a:rPr lang="en-US" dirty="0"/>
              <a:t>This level of care for adults only typically offers 24-hour care with trained counselors to stabilize multidimensional imminent danger along with less intense milieu and group treatment for those with cognitive or other impairments unable to use full active milieu or therapeutic community.</a:t>
            </a:r>
          </a:p>
        </p:txBody>
      </p:sp>
      <p:sp>
        <p:nvSpPr>
          <p:cNvPr id="6" name="TextBox 5">
            <a:extLst>
              <a:ext uri="{FF2B5EF4-FFF2-40B4-BE49-F238E27FC236}">
                <a16:creationId xmlns:a16="http://schemas.microsoft.com/office/drawing/2014/main" id="{1C209547-F891-4BA2-BDDF-6C70D8216BC3}"/>
              </a:ext>
            </a:extLst>
          </p:cNvPr>
          <p:cNvSpPr txBox="1"/>
          <p:nvPr/>
        </p:nvSpPr>
        <p:spPr>
          <a:xfrm>
            <a:off x="9601200" y="6488667"/>
            <a:ext cx="2922814" cy="369332"/>
          </a:xfrm>
          <a:prstGeom prst="rect">
            <a:avLst/>
          </a:prstGeom>
          <a:noFill/>
        </p:spPr>
        <p:txBody>
          <a:bodyPr wrap="square" lIns="91440" tIns="45720" rIns="91440" bIns="45720" rtlCol="0" anchor="t">
            <a:spAutoFit/>
          </a:bodyPr>
          <a:lstStyle/>
          <a:p>
            <a:endParaRPr lang="en-US" dirty="0">
              <a:cs typeface="Calibri"/>
            </a:endParaRPr>
          </a:p>
        </p:txBody>
      </p:sp>
    </p:spTree>
    <p:extLst>
      <p:ext uri="{BB962C8B-B14F-4D97-AF65-F5344CB8AC3E}">
        <p14:creationId xmlns:p14="http://schemas.microsoft.com/office/powerpoint/2010/main" val="1031493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38DEE3-779D-40DB-9871-B1F1B2EF4DA2}"/>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ASAM Level 3.5</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C11697B-F541-4B54-BDA8-6D53213B191E}"/>
              </a:ext>
            </a:extLst>
          </p:cNvPr>
          <p:cNvSpPr>
            <a:spLocks noGrp="1"/>
          </p:cNvSpPr>
          <p:nvPr>
            <p:ph idx="1"/>
          </p:nvPr>
        </p:nvSpPr>
        <p:spPr>
          <a:xfrm>
            <a:off x="4447308" y="591344"/>
            <a:ext cx="6906491" cy="5585619"/>
          </a:xfrm>
        </p:spPr>
        <p:txBody>
          <a:bodyPr anchor="ctr">
            <a:normAutofit/>
          </a:bodyPr>
          <a:lstStyle/>
          <a:p>
            <a:r>
              <a:rPr lang="en-US" dirty="0"/>
              <a:t>Clinically Managed Medium-Intensity Residential Services for adolescents</a:t>
            </a:r>
          </a:p>
          <a:p>
            <a:r>
              <a:rPr lang="en-US" dirty="0"/>
              <a:t>Clinically Managed High-Intensity Residential Services for adults</a:t>
            </a:r>
          </a:p>
          <a:p>
            <a:r>
              <a:rPr lang="en-US" dirty="0"/>
              <a:t>This level of care provides 24-hour care with trained counselors to stabilize multidimensional imminent danger and prepare for outpatient treatment.</a:t>
            </a:r>
          </a:p>
          <a:p>
            <a:r>
              <a:rPr lang="en-US" dirty="0"/>
              <a:t>Patients in this level are able to tolerate and use full active milieu or therapeutic communities.</a:t>
            </a:r>
          </a:p>
        </p:txBody>
      </p:sp>
      <p:sp>
        <p:nvSpPr>
          <p:cNvPr id="6" name="TextBox 5">
            <a:extLst>
              <a:ext uri="{FF2B5EF4-FFF2-40B4-BE49-F238E27FC236}">
                <a16:creationId xmlns:a16="http://schemas.microsoft.com/office/drawing/2014/main" id="{D6EE63FE-AB65-4A3D-9025-98FF255D5E64}"/>
              </a:ext>
            </a:extLst>
          </p:cNvPr>
          <p:cNvSpPr txBox="1"/>
          <p:nvPr/>
        </p:nvSpPr>
        <p:spPr>
          <a:xfrm>
            <a:off x="9601200" y="6488667"/>
            <a:ext cx="2922814" cy="369332"/>
          </a:xfrm>
          <a:prstGeom prst="rect">
            <a:avLst/>
          </a:prstGeom>
          <a:noFill/>
        </p:spPr>
        <p:txBody>
          <a:bodyPr wrap="square" lIns="91440" tIns="45720" rIns="91440" bIns="45720" rtlCol="0" anchor="t">
            <a:spAutoFit/>
          </a:bodyPr>
          <a:lstStyle/>
          <a:p>
            <a:endParaRPr lang="en-US" dirty="0">
              <a:cs typeface="Calibri"/>
            </a:endParaRPr>
          </a:p>
        </p:txBody>
      </p:sp>
    </p:spTree>
    <p:extLst>
      <p:ext uri="{BB962C8B-B14F-4D97-AF65-F5344CB8AC3E}">
        <p14:creationId xmlns:p14="http://schemas.microsoft.com/office/powerpoint/2010/main" val="442744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38DEE3-779D-40DB-9871-B1F1B2EF4DA2}"/>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ASAM Level 3.7</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C11697B-F541-4B54-BDA8-6D53213B191E}"/>
              </a:ext>
            </a:extLst>
          </p:cNvPr>
          <p:cNvSpPr>
            <a:spLocks noGrp="1"/>
          </p:cNvSpPr>
          <p:nvPr>
            <p:ph idx="1"/>
          </p:nvPr>
        </p:nvSpPr>
        <p:spPr>
          <a:xfrm>
            <a:off x="4447308" y="591344"/>
            <a:ext cx="6906491" cy="5585619"/>
          </a:xfrm>
        </p:spPr>
        <p:txBody>
          <a:bodyPr anchor="ctr">
            <a:normAutofit/>
          </a:bodyPr>
          <a:lstStyle/>
          <a:p>
            <a:r>
              <a:rPr lang="en-US" sz="2600" dirty="0"/>
              <a:t>Medically Monitored High-Intensity Inpatient Services for adolescents</a:t>
            </a:r>
          </a:p>
          <a:p>
            <a:r>
              <a:rPr lang="en-US" sz="2600" dirty="0"/>
              <a:t>Medically Monitored Intensive Inpatient Services Withdrawal Management for adults</a:t>
            </a:r>
          </a:p>
          <a:p>
            <a:r>
              <a:rPr lang="en-US" sz="2600" dirty="0"/>
              <a:t>This level of care provides 24-hour nursing care with a physician’s availability for significant problems in Dimensions 1, 2, or 3.</a:t>
            </a:r>
          </a:p>
          <a:p>
            <a:r>
              <a:rPr lang="en-US" sz="2600" dirty="0"/>
              <a:t>Patients in this level of care require medication and have a recent history of withdrawal management at a less intensive level of care, marked by past and current inability to complete withdrawal management and enter into continuing addiction treatment.</a:t>
            </a:r>
          </a:p>
        </p:txBody>
      </p:sp>
      <p:sp>
        <p:nvSpPr>
          <p:cNvPr id="5" name="TextBox 4">
            <a:extLst>
              <a:ext uri="{FF2B5EF4-FFF2-40B4-BE49-F238E27FC236}">
                <a16:creationId xmlns:a16="http://schemas.microsoft.com/office/drawing/2014/main" id="{A5248597-87B7-4A65-ADCC-04DC20DDC622}"/>
              </a:ext>
            </a:extLst>
          </p:cNvPr>
          <p:cNvSpPr txBox="1"/>
          <p:nvPr/>
        </p:nvSpPr>
        <p:spPr>
          <a:xfrm>
            <a:off x="9601200" y="6488667"/>
            <a:ext cx="2922814" cy="369332"/>
          </a:xfrm>
          <a:prstGeom prst="rect">
            <a:avLst/>
          </a:prstGeom>
          <a:noFill/>
        </p:spPr>
        <p:txBody>
          <a:bodyPr wrap="square" lIns="91440" tIns="45720" rIns="91440" bIns="45720" rtlCol="0" anchor="t">
            <a:spAutoFit/>
          </a:bodyPr>
          <a:lstStyle/>
          <a:p>
            <a:endParaRPr lang="en-US" dirty="0">
              <a:cs typeface="Calibri"/>
            </a:endParaRPr>
          </a:p>
        </p:txBody>
      </p:sp>
    </p:spTree>
    <p:extLst>
      <p:ext uri="{BB962C8B-B14F-4D97-AF65-F5344CB8AC3E}">
        <p14:creationId xmlns:p14="http://schemas.microsoft.com/office/powerpoint/2010/main" val="992063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38DEE3-779D-40DB-9871-B1F1B2EF4DA2}"/>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ASAM Level 4 </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C11697B-F541-4B54-BDA8-6D53213B191E}"/>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t>Medically Managed Intensive Inpatient Services for adolescents and adults</a:t>
            </a:r>
            <a:endParaRPr lang="en-US" dirty="0">
              <a:cs typeface="Calibri"/>
            </a:endParaRPr>
          </a:p>
          <a:p>
            <a:r>
              <a:rPr lang="en-US" dirty="0"/>
              <a:t>This level of care offers 24-hour nursing care and daily physician care for severe, unstable problems in ASAM Dimensions 1, 2 or 3.</a:t>
            </a:r>
          </a:p>
          <a:p>
            <a:r>
              <a:rPr lang="en-US" dirty="0"/>
              <a:t>Counseling is available 16 hours a day to engage patients in treatment.</a:t>
            </a:r>
          </a:p>
          <a:p>
            <a:r>
              <a:rPr lang="en-US" dirty="0">
                <a:cs typeface="Calibri" panose="020F0502020204030204"/>
              </a:rPr>
              <a:t>This level of care is typically an Acute Care Psychiatric Hospital that is licensed by </a:t>
            </a:r>
            <a:r>
              <a:rPr lang="en-US" dirty="0">
                <a:cs typeface="Calibri" panose="020F0502020204030204"/>
                <a:hlinkClick r:id="rId3"/>
              </a:rPr>
              <a:t>Delaware Office of Health Facilities and Certification</a:t>
            </a:r>
            <a:r>
              <a:rPr lang="en-US" dirty="0">
                <a:cs typeface="Calibri" panose="020F0502020204030204"/>
              </a:rPr>
              <a:t> (OHFLC).</a:t>
            </a:r>
          </a:p>
          <a:p>
            <a:endParaRPr lang="en-US" dirty="0">
              <a:cs typeface="Calibri" panose="020F0502020204030204"/>
            </a:endParaRPr>
          </a:p>
        </p:txBody>
      </p:sp>
      <p:sp>
        <p:nvSpPr>
          <p:cNvPr id="6" name="TextBox 5">
            <a:extLst>
              <a:ext uri="{FF2B5EF4-FFF2-40B4-BE49-F238E27FC236}">
                <a16:creationId xmlns:a16="http://schemas.microsoft.com/office/drawing/2014/main" id="{76246440-D77F-425B-B9F3-DF5624A49AA3}"/>
              </a:ext>
            </a:extLst>
          </p:cNvPr>
          <p:cNvSpPr txBox="1"/>
          <p:nvPr/>
        </p:nvSpPr>
        <p:spPr>
          <a:xfrm>
            <a:off x="9601200" y="6488667"/>
            <a:ext cx="2922814" cy="369332"/>
          </a:xfrm>
          <a:prstGeom prst="rect">
            <a:avLst/>
          </a:prstGeom>
          <a:noFill/>
        </p:spPr>
        <p:txBody>
          <a:bodyPr wrap="square" lIns="91440" tIns="45720" rIns="91440" bIns="45720" rtlCol="0" anchor="t">
            <a:spAutoFit/>
          </a:bodyPr>
          <a:lstStyle/>
          <a:p>
            <a:endParaRPr lang="en-US" dirty="0">
              <a:cs typeface="Calibri"/>
            </a:endParaRPr>
          </a:p>
        </p:txBody>
      </p:sp>
    </p:spTree>
    <p:extLst>
      <p:ext uri="{BB962C8B-B14F-4D97-AF65-F5344CB8AC3E}">
        <p14:creationId xmlns:p14="http://schemas.microsoft.com/office/powerpoint/2010/main" val="3671895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D535D8E3-6DCD-484C-8E0D-75EE25125FD6}"/>
              </a:ext>
            </a:extLst>
          </p:cNvPr>
          <p:cNvSpPr txBox="1">
            <a:spLocks noGrp="1"/>
          </p:cNvSpPr>
          <p:nvPr>
            <p:ph type="title"/>
          </p:nvPr>
        </p:nvSpPr>
        <p:spPr>
          <a:xfrm>
            <a:off x="635000" y="640823"/>
            <a:ext cx="3418659" cy="5583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a:t>DSAMH License with corresponding Medicaid Certification: Outpatient Treatment Services</a:t>
            </a:r>
          </a:p>
        </p:txBody>
      </p:sp>
      <p:sp>
        <p:nvSpPr>
          <p:cNvPr id="5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A8E707F-72D3-4447-8F55-A4C705AFFEE7}"/>
              </a:ext>
            </a:extLst>
          </p:cNvPr>
          <p:cNvSpPr txBox="1"/>
          <p:nvPr/>
        </p:nvSpPr>
        <p:spPr>
          <a:xfrm>
            <a:off x="8770088" y="6308209"/>
            <a:ext cx="3421912" cy="369332"/>
          </a:xfrm>
          <a:prstGeom prst="rect">
            <a:avLst/>
          </a:prstGeom>
          <a:noFill/>
        </p:spPr>
        <p:txBody>
          <a:bodyPr wrap="square" lIns="91440" tIns="45720" rIns="91440" bIns="45720" rtlCol="0" anchor="t">
            <a:spAutoFit/>
          </a:bodyPr>
          <a:lstStyle/>
          <a:p>
            <a:endParaRPr lang="en-US" dirty="0">
              <a:cs typeface="Calibri"/>
            </a:endParaRPr>
          </a:p>
        </p:txBody>
      </p:sp>
      <p:graphicFrame>
        <p:nvGraphicFramePr>
          <p:cNvPr id="11" name="Content Placeholder 2">
            <a:extLst>
              <a:ext uri="{FF2B5EF4-FFF2-40B4-BE49-F238E27FC236}">
                <a16:creationId xmlns:a16="http://schemas.microsoft.com/office/drawing/2014/main" id="{AADE5351-6D7D-437D-9A8A-7AD2632DDD84}"/>
              </a:ext>
            </a:extLst>
          </p:cNvPr>
          <p:cNvGraphicFramePr>
            <a:graphicFrameLocks noGrp="1"/>
          </p:cNvGraphicFramePr>
          <p:nvPr>
            <p:ph idx="1"/>
            <p:extLst>
              <p:ext uri="{D42A27DB-BD31-4B8C-83A1-F6EECF244321}">
                <p14:modId xmlns:p14="http://schemas.microsoft.com/office/powerpoint/2010/main" val="71111601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1708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440D2008-D742-4C13-AA99-0EE50D6322DF}"/>
              </a:ext>
            </a:extLst>
          </p:cNvPr>
          <p:cNvSpPr txBox="1">
            <a:spLocks noGrp="1"/>
          </p:cNvSpPr>
          <p:nvPr>
            <p:ph type="title"/>
          </p:nvPr>
        </p:nvSpPr>
        <p:spPr>
          <a:xfrm>
            <a:off x="635000" y="640823"/>
            <a:ext cx="3418659" cy="5583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a:t>DSAMH License with corresponding Medicaid Certification: Outpatient Treatment Services</a:t>
            </a:r>
          </a:p>
        </p:txBody>
      </p:sp>
      <p:sp>
        <p:nvSpPr>
          <p:cNvPr id="3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A8E707F-72D3-4447-8F55-A4C705AFFEE7}"/>
              </a:ext>
            </a:extLst>
          </p:cNvPr>
          <p:cNvSpPr txBox="1"/>
          <p:nvPr/>
        </p:nvSpPr>
        <p:spPr>
          <a:xfrm>
            <a:off x="8770088" y="6308209"/>
            <a:ext cx="3421912" cy="369332"/>
          </a:xfrm>
          <a:prstGeom prst="rect">
            <a:avLst/>
          </a:prstGeom>
          <a:noFill/>
        </p:spPr>
        <p:txBody>
          <a:bodyPr wrap="square" lIns="91440" tIns="45720" rIns="91440" bIns="45720" rtlCol="0" anchor="t">
            <a:spAutoFit/>
          </a:bodyPr>
          <a:lstStyle/>
          <a:p>
            <a:endParaRPr lang="en-US" dirty="0">
              <a:cs typeface="Calibri"/>
            </a:endParaRPr>
          </a:p>
        </p:txBody>
      </p:sp>
      <p:graphicFrame>
        <p:nvGraphicFramePr>
          <p:cNvPr id="10" name="Content Placeholder 2">
            <a:extLst>
              <a:ext uri="{FF2B5EF4-FFF2-40B4-BE49-F238E27FC236}">
                <a16:creationId xmlns:a16="http://schemas.microsoft.com/office/drawing/2014/main" id="{B531C4C5-4549-4E3C-B52F-B5D005E24275}"/>
              </a:ext>
            </a:extLst>
          </p:cNvPr>
          <p:cNvGraphicFramePr>
            <a:graphicFrameLocks noGrp="1"/>
          </p:cNvGraphicFramePr>
          <p:nvPr>
            <p:ph idx="1"/>
            <p:extLst>
              <p:ext uri="{D42A27DB-BD31-4B8C-83A1-F6EECF244321}">
                <p14:modId xmlns:p14="http://schemas.microsoft.com/office/powerpoint/2010/main" val="408351785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DB5548B-98A2-4161-984E-E30A1B4733C2}"/>
              </a:ext>
            </a:extLst>
          </p:cNvPr>
          <p:cNvSpPr txBox="1"/>
          <p:nvPr/>
        </p:nvSpPr>
        <p:spPr>
          <a:xfrm>
            <a:off x="4823326" y="6041289"/>
            <a:ext cx="7031528" cy="646331"/>
          </a:xfrm>
          <a:prstGeom prst="rect">
            <a:avLst/>
          </a:prstGeom>
          <a:noFill/>
        </p:spPr>
        <p:txBody>
          <a:bodyPr wrap="square" rtlCol="0">
            <a:spAutoFit/>
          </a:bodyPr>
          <a:lstStyle/>
          <a:p>
            <a:r>
              <a:rPr lang="en-US" dirty="0"/>
              <a:t>*This is for MOUD Buprenorphine Waivered practitioners and is the first level of MOUD services for Opioid Treatment Medication interventions</a:t>
            </a:r>
          </a:p>
        </p:txBody>
      </p:sp>
    </p:spTree>
    <p:extLst>
      <p:ext uri="{BB962C8B-B14F-4D97-AF65-F5344CB8AC3E}">
        <p14:creationId xmlns:p14="http://schemas.microsoft.com/office/powerpoint/2010/main" val="1388376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6B83636-C539-4FD4-BF81-A9ECE88E4E01}"/>
              </a:ext>
            </a:extLst>
          </p:cNvPr>
          <p:cNvSpPr txBox="1">
            <a:spLocks/>
          </p:cNvSpPr>
          <p:nvPr/>
        </p:nvSpPr>
        <p:spPr>
          <a:xfrm>
            <a:off x="635000" y="640823"/>
            <a:ext cx="3418659" cy="5583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kern="1200" dirty="0">
                <a:solidFill>
                  <a:schemeClr val="tx1"/>
                </a:solidFill>
                <a:latin typeface="+mj-lt"/>
                <a:ea typeface="+mj-ea"/>
                <a:cs typeface="+mj-cs"/>
              </a:rPr>
              <a:t>DSAMH License with corresponding Medicaid Certification: Opioid Treatment Services</a:t>
            </a:r>
          </a:p>
        </p:txBody>
      </p:sp>
      <p:sp>
        <p:nvSpPr>
          <p:cNvPr id="3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0924D3C-F9E4-4AA1-85F3-05BA325B9817}"/>
              </a:ext>
            </a:extLst>
          </p:cNvPr>
          <p:cNvSpPr txBox="1"/>
          <p:nvPr/>
        </p:nvSpPr>
        <p:spPr>
          <a:xfrm>
            <a:off x="8770088" y="6308209"/>
            <a:ext cx="3421912" cy="369332"/>
          </a:xfrm>
          <a:prstGeom prst="rect">
            <a:avLst/>
          </a:prstGeom>
          <a:noFill/>
        </p:spPr>
        <p:txBody>
          <a:bodyPr wrap="square" lIns="91440" tIns="45720" rIns="91440" bIns="45720" rtlCol="0" anchor="t">
            <a:spAutoFit/>
          </a:bodyPr>
          <a:lstStyle/>
          <a:p>
            <a:endParaRPr lang="en-US" dirty="0">
              <a:cs typeface="Calibri"/>
            </a:endParaRPr>
          </a:p>
        </p:txBody>
      </p:sp>
      <p:graphicFrame>
        <p:nvGraphicFramePr>
          <p:cNvPr id="12" name="Content Placeholder 2">
            <a:extLst>
              <a:ext uri="{FF2B5EF4-FFF2-40B4-BE49-F238E27FC236}">
                <a16:creationId xmlns:a16="http://schemas.microsoft.com/office/drawing/2014/main" id="{9B25E662-BCE0-4797-B972-70F46966ABC8}"/>
              </a:ext>
            </a:extLst>
          </p:cNvPr>
          <p:cNvGraphicFramePr>
            <a:graphicFrameLocks noGrp="1"/>
          </p:cNvGraphicFramePr>
          <p:nvPr>
            <p:ph idx="1"/>
            <p:extLst>
              <p:ext uri="{D42A27DB-BD31-4B8C-83A1-F6EECF244321}">
                <p14:modId xmlns:p14="http://schemas.microsoft.com/office/powerpoint/2010/main" val="420217897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9470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F99FAF-67F7-42D4-8ABB-866B4E3DC72E}"/>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DSAMH Provider Enrollment Technical Assistance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51DF65B-51E8-4BB9-B232-61AD4DD5C203}"/>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1200" dirty="0"/>
              <a:t>A telephone or email communication from community provider  with inquiry on how to become a  behavioral health and /or  substance use disorder treatment provider.</a:t>
            </a:r>
          </a:p>
          <a:p>
            <a:r>
              <a:rPr lang="en-US" sz="1200" dirty="0"/>
              <a:t>Discuss with the provider to determine their interest.</a:t>
            </a:r>
          </a:p>
          <a:p>
            <a:r>
              <a:rPr lang="en-US" sz="1200" dirty="0"/>
              <a:t>Provide this PowerPoint to providers seeking licensure and/or certification from the State. </a:t>
            </a:r>
          </a:p>
          <a:p>
            <a:r>
              <a:rPr lang="en-US" sz="1200" dirty="0"/>
              <a:t>Schedule an appointment for a meet and greet with DSAMH staff.</a:t>
            </a:r>
          </a:p>
          <a:p>
            <a:r>
              <a:rPr lang="en-US" sz="1200" dirty="0"/>
              <a:t>Email to the potential provider a packet with DSAMH licensure and /or  Medicaid Certification application; The DSAMH Title 16 SUD  Standards Manual; Specific Checklist according to treatment service. </a:t>
            </a:r>
          </a:p>
          <a:p>
            <a:r>
              <a:rPr lang="en-US" sz="1200" dirty="0"/>
              <a:t>Once provider identifies service type, technical assistance will be provided specific to completing the application process.</a:t>
            </a:r>
          </a:p>
          <a:p>
            <a:pPr lvl="1"/>
            <a:r>
              <a:rPr lang="en-US" sz="1200" dirty="0"/>
              <a:t>License and certification timelines vary based on provider.</a:t>
            </a:r>
            <a:endParaRPr lang="en-US" sz="1200" dirty="0">
              <a:cs typeface="Calibri"/>
            </a:endParaRPr>
          </a:p>
          <a:p>
            <a:pPr lvl="1"/>
            <a:r>
              <a:rPr lang="en-US" sz="1200" dirty="0"/>
              <a:t>Some types of programs require dual licensure or certification, which may take longer:</a:t>
            </a:r>
            <a:endParaRPr lang="en-US" sz="1200" dirty="0">
              <a:cs typeface="Calibri"/>
            </a:endParaRPr>
          </a:p>
          <a:p>
            <a:pPr lvl="2"/>
            <a:r>
              <a:rPr lang="en-US" sz="1200" dirty="0"/>
              <a:t>OTP require SAMHSA approval</a:t>
            </a:r>
          </a:p>
          <a:p>
            <a:pPr lvl="2"/>
            <a:r>
              <a:rPr lang="en-US" sz="1200" dirty="0"/>
              <a:t>Group Homes require DHCQ licensure</a:t>
            </a:r>
          </a:p>
          <a:p>
            <a:pPr lvl="3"/>
            <a:r>
              <a:rPr lang="en-US" sz="1200" dirty="0"/>
              <a:t>These additional approvals may add to timeline</a:t>
            </a:r>
          </a:p>
        </p:txBody>
      </p:sp>
    </p:spTree>
    <p:extLst>
      <p:ext uri="{BB962C8B-B14F-4D97-AF65-F5344CB8AC3E}">
        <p14:creationId xmlns:p14="http://schemas.microsoft.com/office/powerpoint/2010/main" val="3633540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AECE3B7A-9B56-4FF6-BD3C-2876EC98D4D6}"/>
              </a:ext>
            </a:extLst>
          </p:cNvPr>
          <p:cNvSpPr txBox="1">
            <a:spLocks noGrp="1"/>
          </p:cNvSpPr>
          <p:nvPr>
            <p:ph type="title"/>
          </p:nvPr>
        </p:nvSpPr>
        <p:spPr>
          <a:xfrm>
            <a:off x="635000" y="640823"/>
            <a:ext cx="3418659" cy="5583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a:t>DSAMH License with corresponding Medicaid Certification: Co-Occurring Outpatient</a:t>
            </a:r>
          </a:p>
        </p:txBody>
      </p:sp>
      <p:sp>
        <p:nvSpPr>
          <p:cNvPr id="2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F5723CD-BE79-4356-BD2F-B84B03F24611}"/>
              </a:ext>
            </a:extLst>
          </p:cNvPr>
          <p:cNvSpPr txBox="1"/>
          <p:nvPr/>
        </p:nvSpPr>
        <p:spPr>
          <a:xfrm>
            <a:off x="8770088" y="6308209"/>
            <a:ext cx="3421912" cy="369332"/>
          </a:xfrm>
          <a:prstGeom prst="rect">
            <a:avLst/>
          </a:prstGeom>
          <a:noFill/>
        </p:spPr>
        <p:txBody>
          <a:bodyPr wrap="square" lIns="91440" tIns="45720" rIns="91440" bIns="45720" rtlCol="0" anchor="t">
            <a:spAutoFit/>
          </a:bodyPr>
          <a:lstStyle/>
          <a:p>
            <a:endParaRPr lang="en-US" dirty="0">
              <a:cs typeface="Calibri"/>
            </a:endParaRPr>
          </a:p>
        </p:txBody>
      </p:sp>
      <p:graphicFrame>
        <p:nvGraphicFramePr>
          <p:cNvPr id="11" name="Content Placeholder 2">
            <a:extLst>
              <a:ext uri="{FF2B5EF4-FFF2-40B4-BE49-F238E27FC236}">
                <a16:creationId xmlns:a16="http://schemas.microsoft.com/office/drawing/2014/main" id="{F8444347-38FB-4500-A0F1-AAF4CEA3EF22}"/>
              </a:ext>
            </a:extLst>
          </p:cNvPr>
          <p:cNvGraphicFramePr>
            <a:graphicFrameLocks noGrp="1"/>
          </p:cNvGraphicFramePr>
          <p:nvPr>
            <p:ph idx="1"/>
            <p:extLst>
              <p:ext uri="{D42A27DB-BD31-4B8C-83A1-F6EECF244321}">
                <p14:modId xmlns:p14="http://schemas.microsoft.com/office/powerpoint/2010/main" val="362548618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4989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64E7E5F8-E5B0-4CA4-8F32-77EB2DED0A19}"/>
              </a:ext>
            </a:extLst>
          </p:cNvPr>
          <p:cNvSpPr txBox="1">
            <a:spLocks noGrp="1"/>
          </p:cNvSpPr>
          <p:nvPr>
            <p:ph type="title"/>
          </p:nvPr>
        </p:nvSpPr>
        <p:spPr>
          <a:xfrm>
            <a:off x="635000" y="640823"/>
            <a:ext cx="3418659" cy="5583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a:t>DSAMH License with corresponding Medicaid Certification: Ambulatory Detox</a:t>
            </a:r>
          </a:p>
        </p:txBody>
      </p:sp>
      <p:sp>
        <p:nvSpPr>
          <p:cNvPr id="2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A61522F-AFA7-4884-9446-7B412B6706CB}"/>
              </a:ext>
            </a:extLst>
          </p:cNvPr>
          <p:cNvSpPr txBox="1"/>
          <p:nvPr/>
        </p:nvSpPr>
        <p:spPr>
          <a:xfrm>
            <a:off x="8770088" y="6308209"/>
            <a:ext cx="3421912" cy="369332"/>
          </a:xfrm>
          <a:prstGeom prst="rect">
            <a:avLst/>
          </a:prstGeom>
          <a:noFill/>
        </p:spPr>
        <p:txBody>
          <a:bodyPr wrap="square" lIns="91440" tIns="45720" rIns="91440" bIns="45720" rtlCol="0" anchor="t">
            <a:spAutoFit/>
          </a:bodyPr>
          <a:lstStyle/>
          <a:p>
            <a:endParaRPr lang="en-US" dirty="0">
              <a:cs typeface="Calibri"/>
            </a:endParaRPr>
          </a:p>
        </p:txBody>
      </p:sp>
      <p:graphicFrame>
        <p:nvGraphicFramePr>
          <p:cNvPr id="10" name="Content Placeholder 2">
            <a:extLst>
              <a:ext uri="{FF2B5EF4-FFF2-40B4-BE49-F238E27FC236}">
                <a16:creationId xmlns:a16="http://schemas.microsoft.com/office/drawing/2014/main" id="{2B80EF91-B6FF-4D9A-8BC4-FF1DE78CFA5B}"/>
              </a:ext>
            </a:extLst>
          </p:cNvPr>
          <p:cNvGraphicFramePr>
            <a:graphicFrameLocks noGrp="1"/>
          </p:cNvGraphicFramePr>
          <p:nvPr>
            <p:ph idx="1"/>
            <p:extLst>
              <p:ext uri="{D42A27DB-BD31-4B8C-83A1-F6EECF244321}">
                <p14:modId xmlns:p14="http://schemas.microsoft.com/office/powerpoint/2010/main" val="218177045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5021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353283C1-D2ED-47EB-A1C2-1D33FF4435A9}"/>
              </a:ext>
            </a:extLst>
          </p:cNvPr>
          <p:cNvSpPr txBox="1">
            <a:spLocks noGrp="1"/>
          </p:cNvSpPr>
          <p:nvPr>
            <p:ph type="title"/>
          </p:nvPr>
        </p:nvSpPr>
        <p:spPr>
          <a:xfrm>
            <a:off x="635000" y="640823"/>
            <a:ext cx="3418659" cy="5583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a:t>DSAMH License with corresponding Medicaid Certification: Residential Detox</a:t>
            </a:r>
          </a:p>
        </p:txBody>
      </p:sp>
      <p:sp>
        <p:nvSpPr>
          <p:cNvPr id="3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CF306C9-A02E-4E8C-8FF9-01D47A747840}"/>
              </a:ext>
            </a:extLst>
          </p:cNvPr>
          <p:cNvSpPr txBox="1"/>
          <p:nvPr/>
        </p:nvSpPr>
        <p:spPr>
          <a:xfrm>
            <a:off x="8770088" y="6308209"/>
            <a:ext cx="3421912" cy="369332"/>
          </a:xfrm>
          <a:prstGeom prst="rect">
            <a:avLst/>
          </a:prstGeom>
          <a:noFill/>
        </p:spPr>
        <p:txBody>
          <a:bodyPr wrap="square" lIns="91440" tIns="45720" rIns="91440" bIns="45720" rtlCol="0" anchor="t">
            <a:spAutoFit/>
          </a:bodyPr>
          <a:lstStyle/>
          <a:p>
            <a:endParaRPr lang="en-US" dirty="0">
              <a:cs typeface="Calibri"/>
            </a:endParaRPr>
          </a:p>
        </p:txBody>
      </p:sp>
      <p:graphicFrame>
        <p:nvGraphicFramePr>
          <p:cNvPr id="13" name="Content Placeholder 2">
            <a:extLst>
              <a:ext uri="{FF2B5EF4-FFF2-40B4-BE49-F238E27FC236}">
                <a16:creationId xmlns:a16="http://schemas.microsoft.com/office/drawing/2014/main" id="{1A0F285C-58EA-42BE-A46E-68F6290133D9}"/>
              </a:ext>
            </a:extLst>
          </p:cNvPr>
          <p:cNvGraphicFramePr>
            <a:graphicFrameLocks noGrp="1"/>
          </p:cNvGraphicFramePr>
          <p:nvPr>
            <p:ph idx="1"/>
            <p:extLst>
              <p:ext uri="{D42A27DB-BD31-4B8C-83A1-F6EECF244321}">
                <p14:modId xmlns:p14="http://schemas.microsoft.com/office/powerpoint/2010/main" val="377378892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8799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6AF53C1F-FEC1-42DD-A532-F72605AD68B2}"/>
              </a:ext>
            </a:extLst>
          </p:cNvPr>
          <p:cNvSpPr txBox="1">
            <a:spLocks noGrp="1"/>
          </p:cNvSpPr>
          <p:nvPr>
            <p:ph type="title"/>
          </p:nvPr>
        </p:nvSpPr>
        <p:spPr>
          <a:xfrm>
            <a:off x="635000" y="640823"/>
            <a:ext cx="3418659" cy="5583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a:t>DSAMH License with corresponding Medicaid Certification: Residential Detox </a:t>
            </a:r>
          </a:p>
        </p:txBody>
      </p:sp>
      <p:sp>
        <p:nvSpPr>
          <p:cNvPr id="2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CF306C9-A02E-4E8C-8FF9-01D47A747840}"/>
              </a:ext>
            </a:extLst>
          </p:cNvPr>
          <p:cNvSpPr txBox="1"/>
          <p:nvPr/>
        </p:nvSpPr>
        <p:spPr>
          <a:xfrm>
            <a:off x="8770088" y="6308209"/>
            <a:ext cx="3421912" cy="369332"/>
          </a:xfrm>
          <a:prstGeom prst="rect">
            <a:avLst/>
          </a:prstGeom>
          <a:noFill/>
        </p:spPr>
        <p:txBody>
          <a:bodyPr wrap="square" lIns="91440" tIns="45720" rIns="91440" bIns="45720" rtlCol="0" anchor="t">
            <a:spAutoFit/>
          </a:bodyPr>
          <a:lstStyle/>
          <a:p>
            <a:endParaRPr lang="en-US" dirty="0">
              <a:cs typeface="Calibri"/>
            </a:endParaRPr>
          </a:p>
        </p:txBody>
      </p:sp>
      <p:graphicFrame>
        <p:nvGraphicFramePr>
          <p:cNvPr id="13" name="Content Placeholder 2">
            <a:extLst>
              <a:ext uri="{FF2B5EF4-FFF2-40B4-BE49-F238E27FC236}">
                <a16:creationId xmlns:a16="http://schemas.microsoft.com/office/drawing/2014/main" id="{1E020E40-532E-4932-B60C-9C804D903CA2}"/>
              </a:ext>
            </a:extLst>
          </p:cNvPr>
          <p:cNvGraphicFramePr>
            <a:graphicFrameLocks noGrp="1"/>
          </p:cNvGraphicFramePr>
          <p:nvPr>
            <p:ph idx="1"/>
            <p:extLst>
              <p:ext uri="{D42A27DB-BD31-4B8C-83A1-F6EECF244321}">
                <p14:modId xmlns:p14="http://schemas.microsoft.com/office/powerpoint/2010/main" val="308284995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3590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A11BEBC-A024-4F8A-936C-57B31021DF10}"/>
              </a:ext>
            </a:extLst>
          </p:cNvPr>
          <p:cNvSpPr txBox="1">
            <a:spLocks noGrp="1"/>
          </p:cNvSpPr>
          <p:nvPr>
            <p:ph type="title"/>
          </p:nvPr>
        </p:nvSpPr>
        <p:spPr>
          <a:xfrm>
            <a:off x="635000" y="640823"/>
            <a:ext cx="3418659" cy="5583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a:t>DSAMH License with corresponding Medicaid Certification: Residential Treatment Services</a:t>
            </a:r>
          </a:p>
        </p:txBody>
      </p:sp>
      <p:sp>
        <p:nvSpPr>
          <p:cNvPr id="1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3E5C913-8350-43A2-BEAC-354A5BF98B08}"/>
              </a:ext>
            </a:extLst>
          </p:cNvPr>
          <p:cNvSpPr txBox="1"/>
          <p:nvPr/>
        </p:nvSpPr>
        <p:spPr>
          <a:xfrm>
            <a:off x="8770088" y="6308209"/>
            <a:ext cx="3421912" cy="369332"/>
          </a:xfrm>
          <a:prstGeom prst="rect">
            <a:avLst/>
          </a:prstGeom>
          <a:noFill/>
        </p:spPr>
        <p:txBody>
          <a:bodyPr wrap="square" lIns="91440" tIns="45720" rIns="91440" bIns="45720" rtlCol="0" anchor="t">
            <a:spAutoFit/>
          </a:bodyPr>
          <a:lstStyle/>
          <a:p>
            <a:endParaRPr lang="en-US" dirty="0">
              <a:cs typeface="Calibri"/>
            </a:endParaRPr>
          </a:p>
        </p:txBody>
      </p:sp>
      <p:graphicFrame>
        <p:nvGraphicFramePr>
          <p:cNvPr id="10" name="Content Placeholder 2">
            <a:extLst>
              <a:ext uri="{FF2B5EF4-FFF2-40B4-BE49-F238E27FC236}">
                <a16:creationId xmlns:a16="http://schemas.microsoft.com/office/drawing/2014/main" id="{2BCA39F5-D49C-4416-800D-637D06D2B183}"/>
              </a:ext>
            </a:extLst>
          </p:cNvPr>
          <p:cNvGraphicFramePr>
            <a:graphicFrameLocks noGrp="1"/>
          </p:cNvGraphicFramePr>
          <p:nvPr>
            <p:ph idx="1"/>
            <p:extLst>
              <p:ext uri="{D42A27DB-BD31-4B8C-83A1-F6EECF244321}">
                <p14:modId xmlns:p14="http://schemas.microsoft.com/office/powerpoint/2010/main" val="208158875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6323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D0C32B4-F49D-45A5-91ED-17296B170418}"/>
              </a:ext>
            </a:extLst>
          </p:cNvPr>
          <p:cNvSpPr txBox="1">
            <a:spLocks noGrp="1"/>
          </p:cNvSpPr>
          <p:nvPr>
            <p:ph type="title"/>
          </p:nvPr>
        </p:nvSpPr>
        <p:spPr>
          <a:xfrm>
            <a:off x="635000" y="640823"/>
            <a:ext cx="3418659" cy="5583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a:t>DSAMH License with corresponding Medicaid Certification: Residential Treatment Services</a:t>
            </a:r>
          </a:p>
        </p:txBody>
      </p:sp>
      <p:sp>
        <p:nvSpPr>
          <p:cNvPr id="1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2DF3543-0909-40A3-B530-9CF020AFDB65}"/>
              </a:ext>
            </a:extLst>
          </p:cNvPr>
          <p:cNvSpPr txBox="1"/>
          <p:nvPr/>
        </p:nvSpPr>
        <p:spPr>
          <a:xfrm>
            <a:off x="8770088" y="6308209"/>
            <a:ext cx="3421912" cy="369332"/>
          </a:xfrm>
          <a:prstGeom prst="rect">
            <a:avLst/>
          </a:prstGeom>
          <a:noFill/>
        </p:spPr>
        <p:txBody>
          <a:bodyPr wrap="square" lIns="91440" tIns="45720" rIns="91440" bIns="45720" rtlCol="0" anchor="t">
            <a:spAutoFit/>
          </a:bodyPr>
          <a:lstStyle/>
          <a:p>
            <a:endParaRPr lang="en-US" dirty="0">
              <a:cs typeface="Calibri"/>
            </a:endParaRPr>
          </a:p>
        </p:txBody>
      </p:sp>
      <p:graphicFrame>
        <p:nvGraphicFramePr>
          <p:cNvPr id="9" name="Content Placeholder 2">
            <a:extLst>
              <a:ext uri="{FF2B5EF4-FFF2-40B4-BE49-F238E27FC236}">
                <a16:creationId xmlns:a16="http://schemas.microsoft.com/office/drawing/2014/main" id="{4CCA13D5-91D6-41C0-B194-4F5BF0CBA0C8}"/>
              </a:ext>
            </a:extLst>
          </p:cNvPr>
          <p:cNvGraphicFramePr>
            <a:graphicFrameLocks noGrp="1"/>
          </p:cNvGraphicFramePr>
          <p:nvPr>
            <p:ph idx="1"/>
            <p:extLst>
              <p:ext uri="{D42A27DB-BD31-4B8C-83A1-F6EECF244321}">
                <p14:modId xmlns:p14="http://schemas.microsoft.com/office/powerpoint/2010/main" val="84276081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8696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8CDF13D-5C9C-4C40-9A49-2D499679957D}"/>
              </a:ext>
            </a:extLst>
          </p:cNvPr>
          <p:cNvSpPr txBox="1">
            <a:spLocks noGrp="1"/>
          </p:cNvSpPr>
          <p:nvPr>
            <p:ph type="title"/>
          </p:nvPr>
        </p:nvSpPr>
        <p:spPr>
          <a:xfrm>
            <a:off x="635000" y="640823"/>
            <a:ext cx="3418659" cy="5583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a:t>DSAMH License with corresponding Medicaid Certification: Residential SUD Treatment Services</a:t>
            </a:r>
          </a:p>
        </p:txBody>
      </p:sp>
      <p:sp>
        <p:nvSpPr>
          <p:cNvPr id="2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3C97059-BA97-4849-BAEB-11D5E68279B4}"/>
              </a:ext>
            </a:extLst>
          </p:cNvPr>
          <p:cNvSpPr txBox="1"/>
          <p:nvPr/>
        </p:nvSpPr>
        <p:spPr>
          <a:xfrm>
            <a:off x="8770088" y="6308209"/>
            <a:ext cx="3421912" cy="369332"/>
          </a:xfrm>
          <a:prstGeom prst="rect">
            <a:avLst/>
          </a:prstGeom>
          <a:noFill/>
        </p:spPr>
        <p:txBody>
          <a:bodyPr wrap="square" lIns="91440" tIns="45720" rIns="91440" bIns="45720" rtlCol="0" anchor="t">
            <a:spAutoFit/>
          </a:bodyPr>
          <a:lstStyle/>
          <a:p>
            <a:endParaRPr lang="en-US" dirty="0">
              <a:cs typeface="Calibri"/>
            </a:endParaRPr>
          </a:p>
        </p:txBody>
      </p:sp>
      <p:graphicFrame>
        <p:nvGraphicFramePr>
          <p:cNvPr id="10" name="Content Placeholder 2">
            <a:extLst>
              <a:ext uri="{FF2B5EF4-FFF2-40B4-BE49-F238E27FC236}">
                <a16:creationId xmlns:a16="http://schemas.microsoft.com/office/drawing/2014/main" id="{BD870A87-68D5-40FB-B0B6-C3A3E1DA1130}"/>
              </a:ext>
            </a:extLst>
          </p:cNvPr>
          <p:cNvGraphicFramePr>
            <a:graphicFrameLocks noGrp="1"/>
          </p:cNvGraphicFramePr>
          <p:nvPr>
            <p:ph idx="1"/>
            <p:extLst>
              <p:ext uri="{D42A27DB-BD31-4B8C-83A1-F6EECF244321}">
                <p14:modId xmlns:p14="http://schemas.microsoft.com/office/powerpoint/2010/main" val="152069603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4645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A05769-A1FB-4DCC-A477-806681E9094D}"/>
              </a:ext>
            </a:extLst>
          </p:cNvPr>
          <p:cNvSpPr>
            <a:spLocks noGrp="1"/>
          </p:cNvSpPr>
          <p:nvPr>
            <p:ph type="title"/>
          </p:nvPr>
        </p:nvSpPr>
        <p:spPr>
          <a:xfrm>
            <a:off x="635000" y="640823"/>
            <a:ext cx="3418659" cy="5583148"/>
          </a:xfrm>
        </p:spPr>
        <p:txBody>
          <a:bodyPr anchor="ctr">
            <a:normAutofit/>
          </a:bodyPr>
          <a:lstStyle/>
          <a:p>
            <a:r>
              <a:rPr lang="en-US" sz="4800" dirty="0"/>
              <a:t>DSAMH PROMISE Certified Programs</a:t>
            </a: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F710310-6487-43D8-A0DA-41C426FD03E6}"/>
              </a:ext>
            </a:extLst>
          </p:cNvPr>
          <p:cNvSpPr txBox="1"/>
          <p:nvPr/>
        </p:nvSpPr>
        <p:spPr>
          <a:xfrm>
            <a:off x="9915293" y="6359370"/>
            <a:ext cx="2276707" cy="369332"/>
          </a:xfrm>
          <a:prstGeom prst="rect">
            <a:avLst/>
          </a:prstGeom>
          <a:noFill/>
        </p:spPr>
        <p:txBody>
          <a:bodyPr wrap="square" lIns="91440" tIns="45720" rIns="91440" bIns="45720" rtlCol="0" anchor="t">
            <a:spAutoFit/>
          </a:bodyPr>
          <a:lstStyle/>
          <a:p>
            <a:endParaRPr lang="en-US" dirty="0">
              <a:cs typeface="Calibri"/>
            </a:endParaRPr>
          </a:p>
        </p:txBody>
      </p:sp>
      <p:graphicFrame>
        <p:nvGraphicFramePr>
          <p:cNvPr id="6" name="Content Placeholder 2">
            <a:extLst>
              <a:ext uri="{FF2B5EF4-FFF2-40B4-BE49-F238E27FC236}">
                <a16:creationId xmlns:a16="http://schemas.microsoft.com/office/drawing/2014/main" id="{1AAE5F0D-9847-4298-9354-8AD443E0255D}"/>
              </a:ext>
            </a:extLst>
          </p:cNvPr>
          <p:cNvGraphicFramePr>
            <a:graphicFrameLocks noGrp="1"/>
          </p:cNvGraphicFramePr>
          <p:nvPr>
            <p:ph idx="1"/>
            <p:extLst>
              <p:ext uri="{D42A27DB-BD31-4B8C-83A1-F6EECF244321}">
                <p14:modId xmlns:p14="http://schemas.microsoft.com/office/powerpoint/2010/main" val="2281714323"/>
              </p:ext>
            </p:extLst>
          </p:nvPr>
        </p:nvGraphicFramePr>
        <p:xfrm>
          <a:off x="4648018" y="640822"/>
          <a:ext cx="6900512" cy="6004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4676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5769-A1FB-4DCC-A477-806681E9094D}"/>
              </a:ext>
            </a:extLst>
          </p:cNvPr>
          <p:cNvSpPr>
            <a:spLocks noGrp="1"/>
          </p:cNvSpPr>
          <p:nvPr>
            <p:ph type="title"/>
          </p:nvPr>
        </p:nvSpPr>
        <p:spPr>
          <a:xfrm>
            <a:off x="635000" y="640823"/>
            <a:ext cx="3418659" cy="5583148"/>
          </a:xfrm>
        </p:spPr>
        <p:txBody>
          <a:bodyPr anchor="ctr">
            <a:normAutofit/>
          </a:bodyPr>
          <a:lstStyle/>
          <a:p>
            <a:r>
              <a:rPr lang="en-US" sz="4800" dirty="0"/>
              <a:t>DSAMH PROMISE Certified Programs</a:t>
            </a:r>
          </a:p>
        </p:txBody>
      </p:sp>
      <p:sp>
        <p:nvSpPr>
          <p:cNvPr id="4" name="TextBox 3">
            <a:extLst>
              <a:ext uri="{FF2B5EF4-FFF2-40B4-BE49-F238E27FC236}">
                <a16:creationId xmlns:a16="http://schemas.microsoft.com/office/drawing/2014/main" id="{9F710310-6487-43D8-A0DA-41C426FD03E6}"/>
              </a:ext>
            </a:extLst>
          </p:cNvPr>
          <p:cNvSpPr txBox="1"/>
          <p:nvPr/>
        </p:nvSpPr>
        <p:spPr>
          <a:xfrm>
            <a:off x="9915293" y="6359370"/>
            <a:ext cx="2276707" cy="369332"/>
          </a:xfrm>
          <a:prstGeom prst="rect">
            <a:avLst/>
          </a:prstGeom>
          <a:noFill/>
        </p:spPr>
        <p:txBody>
          <a:bodyPr wrap="square" lIns="91440" tIns="45720" rIns="91440" bIns="45720" rtlCol="0" anchor="t">
            <a:spAutoFit/>
          </a:bodyPr>
          <a:lstStyle/>
          <a:p>
            <a:endParaRPr lang="en-US" dirty="0">
              <a:cs typeface="Calibri"/>
            </a:endParaRPr>
          </a:p>
        </p:txBody>
      </p:sp>
      <p:graphicFrame>
        <p:nvGraphicFramePr>
          <p:cNvPr id="6" name="Content Placeholder 2">
            <a:extLst>
              <a:ext uri="{FF2B5EF4-FFF2-40B4-BE49-F238E27FC236}">
                <a16:creationId xmlns:a16="http://schemas.microsoft.com/office/drawing/2014/main" id="{1AAE5F0D-9847-4298-9354-8AD443E0255D}"/>
              </a:ext>
            </a:extLst>
          </p:cNvPr>
          <p:cNvGraphicFramePr>
            <a:graphicFrameLocks noGrp="1"/>
          </p:cNvGraphicFramePr>
          <p:nvPr>
            <p:ph idx="1"/>
            <p:extLst>
              <p:ext uri="{D42A27DB-BD31-4B8C-83A1-F6EECF244321}">
                <p14:modId xmlns:p14="http://schemas.microsoft.com/office/powerpoint/2010/main" val="623154023"/>
              </p:ext>
            </p:extLst>
          </p:nvPr>
        </p:nvGraphicFramePr>
        <p:xfrm>
          <a:off x="4648018" y="640822"/>
          <a:ext cx="6900512" cy="6004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a:extLst>
              <a:ext uri="{FF2B5EF4-FFF2-40B4-BE49-F238E27FC236}">
                <a16:creationId xmlns:a16="http://schemas.microsoft.com/office/drawing/2014/main" id="{84631295-4168-43D5-BA0C-937C84B95B99}"/>
              </a:ext>
            </a:extLst>
          </p:cNvPr>
          <p:cNvCxnSpPr>
            <a:cxnSpLocks/>
          </p:cNvCxnSpPr>
          <p:nvPr/>
        </p:nvCxnSpPr>
        <p:spPr>
          <a:xfrm>
            <a:off x="4327451" y="640822"/>
            <a:ext cx="0" cy="5583149"/>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29994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5769-A1FB-4DCC-A477-806681E9094D}"/>
              </a:ext>
            </a:extLst>
          </p:cNvPr>
          <p:cNvSpPr>
            <a:spLocks noGrp="1"/>
          </p:cNvSpPr>
          <p:nvPr>
            <p:ph type="title"/>
          </p:nvPr>
        </p:nvSpPr>
        <p:spPr>
          <a:xfrm>
            <a:off x="519546" y="621792"/>
            <a:ext cx="4307636" cy="5504688"/>
          </a:xfrm>
        </p:spPr>
        <p:txBody>
          <a:bodyPr>
            <a:normAutofit/>
          </a:bodyPr>
          <a:lstStyle/>
          <a:p>
            <a:r>
              <a:rPr lang="en-US" sz="4800" dirty="0"/>
              <a:t>DSAMH PROMISE Certified Programs</a:t>
            </a:r>
          </a:p>
        </p:txBody>
      </p:sp>
      <p:sp>
        <p:nvSpPr>
          <p:cNvPr id="5" name="TextBox 4">
            <a:extLst>
              <a:ext uri="{FF2B5EF4-FFF2-40B4-BE49-F238E27FC236}">
                <a16:creationId xmlns:a16="http://schemas.microsoft.com/office/drawing/2014/main" id="{1F6CCE65-E00D-49F5-A2B6-93AFFBDC2069}"/>
              </a:ext>
            </a:extLst>
          </p:cNvPr>
          <p:cNvSpPr txBox="1"/>
          <p:nvPr/>
        </p:nvSpPr>
        <p:spPr>
          <a:xfrm>
            <a:off x="9915293" y="6359370"/>
            <a:ext cx="2276707" cy="369332"/>
          </a:xfrm>
          <a:prstGeom prst="rect">
            <a:avLst/>
          </a:prstGeom>
          <a:noFill/>
        </p:spPr>
        <p:txBody>
          <a:bodyPr wrap="square" lIns="91440" tIns="45720" rIns="91440" bIns="45720" rtlCol="0" anchor="t">
            <a:spAutoFit/>
          </a:bodyPr>
          <a:lstStyle/>
          <a:p>
            <a:endParaRPr lang="en-US" dirty="0">
              <a:cs typeface="Calibri"/>
            </a:endParaRPr>
          </a:p>
        </p:txBody>
      </p:sp>
      <p:graphicFrame>
        <p:nvGraphicFramePr>
          <p:cNvPr id="7" name="Content Placeholder 2">
            <a:extLst>
              <a:ext uri="{FF2B5EF4-FFF2-40B4-BE49-F238E27FC236}">
                <a16:creationId xmlns:a16="http://schemas.microsoft.com/office/drawing/2014/main" id="{1942D6CF-1822-491C-917D-D113EF4CFA08}"/>
              </a:ext>
            </a:extLst>
          </p:cNvPr>
          <p:cNvGraphicFramePr>
            <a:graphicFrameLocks noGrp="1"/>
          </p:cNvGraphicFramePr>
          <p:nvPr>
            <p:ph idx="1"/>
            <p:extLst>
              <p:ext uri="{D42A27DB-BD31-4B8C-83A1-F6EECF244321}">
                <p14:modId xmlns:p14="http://schemas.microsoft.com/office/powerpoint/2010/main" val="2969400943"/>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a:extLst>
              <a:ext uri="{FF2B5EF4-FFF2-40B4-BE49-F238E27FC236}">
                <a16:creationId xmlns:a16="http://schemas.microsoft.com/office/drawing/2014/main" id="{E25A6E08-BC52-4138-BEBD-D1EB0E3D21F8}"/>
              </a:ext>
            </a:extLst>
          </p:cNvPr>
          <p:cNvCxnSpPr>
            <a:cxnSpLocks/>
          </p:cNvCxnSpPr>
          <p:nvPr/>
        </p:nvCxnSpPr>
        <p:spPr>
          <a:xfrm>
            <a:off x="4327451" y="640822"/>
            <a:ext cx="0" cy="5583149"/>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56744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298" name="Picture 18297">
            <a:extLst>
              <a:ext uri="{FF2B5EF4-FFF2-40B4-BE49-F238E27FC236}">
                <a16:creationId xmlns:a16="http://schemas.microsoft.com/office/drawing/2014/main" id="{75160532-7941-4F3F-9D52-EB9B270191D0}"/>
              </a:ext>
            </a:extLst>
          </p:cNvPr>
          <p:cNvPicPr>
            <a:picLocks noChangeAspect="1"/>
          </p:cNvPicPr>
          <p:nvPr/>
        </p:nvPicPr>
        <p:blipFill rotWithShape="1">
          <a:blip r:embed="rId2">
            <a:alphaModFix amt="35000"/>
          </a:blip>
          <a:srcRect t="4642" r="-2" b="10960"/>
          <a:stretch/>
        </p:blipFill>
        <p:spPr>
          <a:xfrm>
            <a:off x="20" y="10"/>
            <a:ext cx="12191980" cy="6857990"/>
          </a:xfrm>
          <a:prstGeom prst="rect">
            <a:avLst/>
          </a:prstGeom>
        </p:spPr>
      </p:pic>
      <p:sp>
        <p:nvSpPr>
          <p:cNvPr id="18295" name="Title 18294">
            <a:extLst>
              <a:ext uri="{FF2B5EF4-FFF2-40B4-BE49-F238E27FC236}">
                <a16:creationId xmlns:a16="http://schemas.microsoft.com/office/drawing/2014/main" id="{E99391A2-C9B7-4A88-9BD4-479C6395ACDC}"/>
              </a:ext>
            </a:extLst>
          </p:cNvPr>
          <p:cNvSpPr>
            <a:spLocks noGrp="1"/>
          </p:cNvSpPr>
          <p:nvPr>
            <p:ph type="title"/>
          </p:nvPr>
        </p:nvSpPr>
        <p:spPr>
          <a:xfrm>
            <a:off x="838200" y="365125"/>
            <a:ext cx="10515600" cy="1325563"/>
          </a:xfrm>
        </p:spPr>
        <p:txBody>
          <a:bodyPr>
            <a:normAutofit/>
          </a:bodyPr>
          <a:lstStyle/>
          <a:p>
            <a:r>
              <a:rPr lang="en-US" dirty="0">
                <a:solidFill>
                  <a:srgbClr val="FFFFFF"/>
                </a:solidFill>
                <a:cs typeface="Calibri Light"/>
              </a:rPr>
              <a:t>Road Map to Full Licensure and/or Certification</a:t>
            </a:r>
            <a:endParaRPr lang="en-US" dirty="0">
              <a:solidFill>
                <a:srgbClr val="FFFFFF"/>
              </a:solidFill>
            </a:endParaRPr>
          </a:p>
        </p:txBody>
      </p:sp>
      <p:sp>
        <p:nvSpPr>
          <p:cNvPr id="18296" name="Content Placeholder 18295">
            <a:extLst>
              <a:ext uri="{FF2B5EF4-FFF2-40B4-BE49-F238E27FC236}">
                <a16:creationId xmlns:a16="http://schemas.microsoft.com/office/drawing/2014/main" id="{8DD60CB5-A251-4A6D-818D-91BCFB7A45F3}"/>
              </a:ext>
            </a:extLst>
          </p:cNvPr>
          <p:cNvSpPr>
            <a:spLocks noGrp="1"/>
          </p:cNvSpPr>
          <p:nvPr>
            <p:ph idx="1"/>
          </p:nvPr>
        </p:nvSpPr>
        <p:spPr/>
        <p:txBody>
          <a:bodyPr/>
          <a:lstStyle/>
          <a:p>
            <a:endParaRPr lang="en-US" dirty="0"/>
          </a:p>
        </p:txBody>
      </p:sp>
      <p:graphicFrame>
        <p:nvGraphicFramePr>
          <p:cNvPr id="2" name="Diagram 2">
            <a:extLst>
              <a:ext uri="{FF2B5EF4-FFF2-40B4-BE49-F238E27FC236}">
                <a16:creationId xmlns:a16="http://schemas.microsoft.com/office/drawing/2014/main" id="{2856D8DF-FF27-4F32-85E1-550EEFA32489}"/>
              </a:ext>
            </a:extLst>
          </p:cNvPr>
          <p:cNvGraphicFramePr/>
          <p:nvPr>
            <p:extLst>
              <p:ext uri="{D42A27DB-BD31-4B8C-83A1-F6EECF244321}">
                <p14:modId xmlns:p14="http://schemas.microsoft.com/office/powerpoint/2010/main" val="36759660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37631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1635-F298-422E-BCE8-81CBA6F546B6}"/>
              </a:ext>
            </a:extLst>
          </p:cNvPr>
          <p:cNvSpPr>
            <a:spLocks noGrp="1"/>
          </p:cNvSpPr>
          <p:nvPr>
            <p:ph type="title"/>
          </p:nvPr>
        </p:nvSpPr>
        <p:spPr>
          <a:xfrm>
            <a:off x="524741" y="620392"/>
            <a:ext cx="3808268" cy="5504688"/>
          </a:xfrm>
        </p:spPr>
        <p:txBody>
          <a:bodyPr>
            <a:normAutofit/>
          </a:bodyPr>
          <a:lstStyle/>
          <a:p>
            <a:r>
              <a:rPr lang="en-US" sz="4800" dirty="0"/>
              <a:t>DSAMH PROMISE Certified Menu of Programs</a:t>
            </a:r>
          </a:p>
        </p:txBody>
      </p:sp>
      <p:sp>
        <p:nvSpPr>
          <p:cNvPr id="7" name="TextBox 6">
            <a:extLst>
              <a:ext uri="{FF2B5EF4-FFF2-40B4-BE49-F238E27FC236}">
                <a16:creationId xmlns:a16="http://schemas.microsoft.com/office/drawing/2014/main" id="{DEA15EF5-6FBE-41B8-A1D8-C1E915912371}"/>
              </a:ext>
            </a:extLst>
          </p:cNvPr>
          <p:cNvSpPr txBox="1"/>
          <p:nvPr/>
        </p:nvSpPr>
        <p:spPr>
          <a:xfrm>
            <a:off x="9915293" y="6359370"/>
            <a:ext cx="2276707" cy="369332"/>
          </a:xfrm>
          <a:prstGeom prst="rect">
            <a:avLst/>
          </a:prstGeom>
          <a:noFill/>
        </p:spPr>
        <p:txBody>
          <a:bodyPr wrap="square" lIns="91440" tIns="45720" rIns="91440" bIns="45720" rtlCol="0" anchor="t">
            <a:spAutoFit/>
          </a:bodyPr>
          <a:lstStyle/>
          <a:p>
            <a:endParaRPr lang="en-US" dirty="0">
              <a:cs typeface="Calibri"/>
            </a:endParaRPr>
          </a:p>
        </p:txBody>
      </p:sp>
      <p:graphicFrame>
        <p:nvGraphicFramePr>
          <p:cNvPr id="9" name="Content Placeholder 2">
            <a:extLst>
              <a:ext uri="{FF2B5EF4-FFF2-40B4-BE49-F238E27FC236}">
                <a16:creationId xmlns:a16="http://schemas.microsoft.com/office/drawing/2014/main" id="{97425C10-3B85-4C68-AB19-E159A9A6E29C}"/>
              </a:ext>
            </a:extLst>
          </p:cNvPr>
          <p:cNvGraphicFramePr>
            <a:graphicFrameLocks noGrp="1"/>
          </p:cNvGraphicFramePr>
          <p:nvPr>
            <p:ph idx="1"/>
            <p:extLst>
              <p:ext uri="{D42A27DB-BD31-4B8C-83A1-F6EECF244321}">
                <p14:modId xmlns:p14="http://schemas.microsoft.com/office/powerpoint/2010/main" val="330546621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a:extLst>
              <a:ext uri="{FF2B5EF4-FFF2-40B4-BE49-F238E27FC236}">
                <a16:creationId xmlns:a16="http://schemas.microsoft.com/office/drawing/2014/main" id="{E0874ABD-6688-4D93-BD5D-7B1EF242FF59}"/>
              </a:ext>
            </a:extLst>
          </p:cNvPr>
          <p:cNvCxnSpPr>
            <a:cxnSpLocks/>
          </p:cNvCxnSpPr>
          <p:nvPr/>
        </p:nvCxnSpPr>
        <p:spPr>
          <a:xfrm>
            <a:off x="4327451" y="640822"/>
            <a:ext cx="0" cy="5583149"/>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59389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1635-F298-422E-BCE8-81CBA6F546B6}"/>
              </a:ext>
            </a:extLst>
          </p:cNvPr>
          <p:cNvSpPr>
            <a:spLocks noGrp="1"/>
          </p:cNvSpPr>
          <p:nvPr>
            <p:ph type="title"/>
          </p:nvPr>
        </p:nvSpPr>
        <p:spPr>
          <a:xfrm>
            <a:off x="524741" y="620392"/>
            <a:ext cx="3808268" cy="5504688"/>
          </a:xfrm>
        </p:spPr>
        <p:txBody>
          <a:bodyPr>
            <a:normAutofit/>
          </a:bodyPr>
          <a:lstStyle/>
          <a:p>
            <a:r>
              <a:rPr lang="en-US" sz="4800" dirty="0"/>
              <a:t>DSAMH PROMISE Contracted Program</a:t>
            </a:r>
          </a:p>
        </p:txBody>
      </p:sp>
      <p:sp>
        <p:nvSpPr>
          <p:cNvPr id="13" name="Rectangle 12">
            <a:extLst>
              <a:ext uri="{FF2B5EF4-FFF2-40B4-BE49-F238E27FC236}">
                <a16:creationId xmlns:a16="http://schemas.microsoft.com/office/drawing/2014/main" id="{5D84EFE8-C53A-44C4-B289-D1B42CF69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EA15EF5-6FBE-41B8-A1D8-C1E915912371}"/>
              </a:ext>
            </a:extLst>
          </p:cNvPr>
          <p:cNvSpPr txBox="1"/>
          <p:nvPr/>
        </p:nvSpPr>
        <p:spPr>
          <a:xfrm>
            <a:off x="9915293" y="6359370"/>
            <a:ext cx="2276707" cy="369332"/>
          </a:xfrm>
          <a:prstGeom prst="rect">
            <a:avLst/>
          </a:prstGeom>
          <a:noFill/>
        </p:spPr>
        <p:txBody>
          <a:bodyPr wrap="square" lIns="91440" tIns="45720" rIns="91440" bIns="45720" rtlCol="0" anchor="t">
            <a:spAutoFit/>
          </a:bodyPr>
          <a:lstStyle/>
          <a:p>
            <a:endParaRPr lang="en-US" dirty="0">
              <a:cs typeface="Calibri"/>
            </a:endParaRPr>
          </a:p>
        </p:txBody>
      </p:sp>
      <p:graphicFrame>
        <p:nvGraphicFramePr>
          <p:cNvPr id="9" name="Content Placeholder 2">
            <a:extLst>
              <a:ext uri="{FF2B5EF4-FFF2-40B4-BE49-F238E27FC236}">
                <a16:creationId xmlns:a16="http://schemas.microsoft.com/office/drawing/2014/main" id="{97425C10-3B85-4C68-AB19-E159A9A6E29C}"/>
              </a:ext>
            </a:extLst>
          </p:cNvPr>
          <p:cNvGraphicFramePr>
            <a:graphicFrameLocks noGrp="1"/>
          </p:cNvGraphicFramePr>
          <p:nvPr>
            <p:ph idx="1"/>
            <p:extLst>
              <p:ext uri="{D42A27DB-BD31-4B8C-83A1-F6EECF244321}">
                <p14:modId xmlns:p14="http://schemas.microsoft.com/office/powerpoint/2010/main" val="1746243063"/>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a:extLst>
              <a:ext uri="{FF2B5EF4-FFF2-40B4-BE49-F238E27FC236}">
                <a16:creationId xmlns:a16="http://schemas.microsoft.com/office/drawing/2014/main" id="{B358808A-A256-48D9-983F-90A4F69A53B9}"/>
              </a:ext>
            </a:extLst>
          </p:cNvPr>
          <p:cNvCxnSpPr>
            <a:cxnSpLocks/>
          </p:cNvCxnSpPr>
          <p:nvPr/>
        </p:nvCxnSpPr>
        <p:spPr>
          <a:xfrm>
            <a:off x="4327451" y="640822"/>
            <a:ext cx="0" cy="5583149"/>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46104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2AF3A5-2764-4D62-B27D-1080BA62D5CB}"/>
              </a:ext>
            </a:extLst>
          </p:cNvPr>
          <p:cNvSpPr>
            <a:spLocks noGrp="1"/>
          </p:cNvSpPr>
          <p:nvPr>
            <p:ph type="title"/>
          </p:nvPr>
        </p:nvSpPr>
        <p:spPr>
          <a:xfrm>
            <a:off x="466722" y="586855"/>
            <a:ext cx="3201366" cy="3387497"/>
          </a:xfrm>
        </p:spPr>
        <p:txBody>
          <a:bodyPr anchor="b">
            <a:normAutofit/>
          </a:bodyPr>
          <a:lstStyle/>
          <a:p>
            <a:r>
              <a:rPr lang="en-US" sz="4000" dirty="0">
                <a:solidFill>
                  <a:srgbClr val="FFFFFF"/>
                </a:solidFill>
              </a:rPr>
              <a:t>Resource and Reference Links</a:t>
            </a:r>
          </a:p>
        </p:txBody>
      </p:sp>
      <p:sp>
        <p:nvSpPr>
          <p:cNvPr id="3" name="Content Placeholder 2">
            <a:extLst>
              <a:ext uri="{FF2B5EF4-FFF2-40B4-BE49-F238E27FC236}">
                <a16:creationId xmlns:a16="http://schemas.microsoft.com/office/drawing/2014/main" id="{17AC263F-CDB8-4A5C-938D-14AC616EF324}"/>
              </a:ext>
            </a:extLst>
          </p:cNvPr>
          <p:cNvSpPr>
            <a:spLocks noGrp="1"/>
          </p:cNvSpPr>
          <p:nvPr>
            <p:ph idx="1"/>
          </p:nvPr>
        </p:nvSpPr>
        <p:spPr>
          <a:xfrm>
            <a:off x="4810259" y="649480"/>
            <a:ext cx="6555347" cy="5546047"/>
          </a:xfrm>
        </p:spPr>
        <p:txBody>
          <a:bodyPr anchor="ctr">
            <a:normAutofit/>
          </a:bodyPr>
          <a:lstStyle/>
          <a:p>
            <a:r>
              <a:rPr lang="en-US" sz="2000" dirty="0">
                <a:hlinkClick r:id="rId3">
                  <a:extLst>
                    <a:ext uri="{A12FA001-AC4F-418D-AE19-62706E023703}">
                      <ahyp:hlinkClr xmlns:ahyp="http://schemas.microsoft.com/office/drawing/2018/hyperlinkcolor" val="tx"/>
                    </a:ext>
                  </a:extLst>
                </a:hlinkClick>
              </a:rPr>
              <a:t>DSAMH Provider Resource Page</a:t>
            </a:r>
            <a:endParaRPr lang="en-US" sz="2000" dirty="0"/>
          </a:p>
          <a:p>
            <a:r>
              <a:rPr lang="en-US" sz="2000" dirty="0">
                <a:hlinkClick r:id="rId4">
                  <a:extLst>
                    <a:ext uri="{A12FA001-AC4F-418D-AE19-62706E023703}">
                      <ahyp:hlinkClr xmlns:ahyp="http://schemas.microsoft.com/office/drawing/2018/hyperlinkcolor" val="tx"/>
                    </a:ext>
                  </a:extLst>
                </a:hlinkClick>
              </a:rPr>
              <a:t>DSAMH Behavioral Health Regulations link</a:t>
            </a:r>
            <a:endParaRPr lang="en-US" sz="2000" dirty="0"/>
          </a:p>
          <a:p>
            <a:r>
              <a:rPr lang="en-US" sz="2000" dirty="0">
                <a:hlinkClick r:id="rId5">
                  <a:extLst>
                    <a:ext uri="{A12FA001-AC4F-418D-AE19-62706E023703}">
                      <ahyp:hlinkClr xmlns:ahyp="http://schemas.microsoft.com/office/drawing/2018/hyperlinkcolor" val="tx"/>
                    </a:ext>
                  </a:extLst>
                </a:hlinkClick>
              </a:rPr>
              <a:t>Medicaid Reimbursement Manual link</a:t>
            </a:r>
            <a:endParaRPr lang="en-US" sz="2000" dirty="0"/>
          </a:p>
          <a:p>
            <a:r>
              <a:rPr lang="en-US" sz="2000" dirty="0">
                <a:hlinkClick r:id="rId6">
                  <a:extLst>
                    <a:ext uri="{A12FA001-AC4F-418D-AE19-62706E023703}">
                      <ahyp:hlinkClr xmlns:ahyp="http://schemas.microsoft.com/office/drawing/2018/hyperlinkcolor" val="tx"/>
                    </a:ext>
                  </a:extLst>
                </a:hlinkClick>
              </a:rPr>
              <a:t>Link t</a:t>
            </a:r>
            <a:r>
              <a:rPr lang="en-US" sz="2000" u="sng" dirty="0">
                <a:hlinkClick r:id="rId6">
                  <a:extLst>
                    <a:ext uri="{A12FA001-AC4F-418D-AE19-62706E023703}">
                      <ahyp:hlinkClr xmlns:ahyp="http://schemas.microsoft.com/office/drawing/2018/hyperlinkcolor" val="tx"/>
                    </a:ext>
                  </a:extLst>
                </a:hlinkClick>
              </a:rPr>
              <a:t>o </a:t>
            </a:r>
            <a:r>
              <a:rPr lang="en-US" sz="2000" u="sng" dirty="0"/>
              <a:t>DHSS Procurement Portal</a:t>
            </a:r>
            <a:r>
              <a:rPr lang="en-US" sz="2000" dirty="0"/>
              <a:t> (updated 2/22)</a:t>
            </a:r>
          </a:p>
          <a:p>
            <a:r>
              <a:rPr lang="en-US" sz="2000" dirty="0">
                <a:solidFill>
                  <a:srgbClr val="FFFF00"/>
                </a:solidFill>
                <a:hlinkClick r:id="rId7">
                  <a:extLst>
                    <a:ext uri="{A12FA001-AC4F-418D-AE19-62706E023703}">
                      <ahyp:hlinkClr xmlns:ahyp="http://schemas.microsoft.com/office/drawing/2018/hyperlinkcolor" val="tx"/>
                    </a:ext>
                  </a:extLst>
                </a:hlinkClick>
              </a:rPr>
              <a:t>Application for  DSAMH Licensure</a:t>
            </a:r>
            <a:endParaRPr lang="en-US" sz="2000" dirty="0">
              <a:solidFill>
                <a:srgbClr val="FFFF00"/>
              </a:solidFill>
            </a:endParaRPr>
          </a:p>
          <a:p>
            <a:r>
              <a:rPr lang="en-US" sz="2000" dirty="0">
                <a:solidFill>
                  <a:srgbClr val="FFFF00"/>
                </a:solidFill>
                <a:hlinkClick r:id="rId8">
                  <a:extLst>
                    <a:ext uri="{A12FA001-AC4F-418D-AE19-62706E023703}">
                      <ahyp:hlinkClr xmlns:ahyp="http://schemas.microsoft.com/office/drawing/2018/hyperlinkcolor" val="tx"/>
                    </a:ext>
                  </a:extLst>
                </a:hlinkClick>
              </a:rPr>
              <a:t>Application for Medicaid Certification</a:t>
            </a:r>
            <a:endParaRPr lang="en-US" sz="2000" dirty="0">
              <a:solidFill>
                <a:srgbClr val="FFFF00"/>
              </a:solidFill>
            </a:endParaRPr>
          </a:p>
          <a:p>
            <a:r>
              <a:rPr lang="en-US" sz="2000" dirty="0">
                <a:hlinkClick r:id="rId9">
                  <a:extLst>
                    <a:ext uri="{A12FA001-AC4F-418D-AE19-62706E023703}">
                      <ahyp:hlinkClr xmlns:ahyp="http://schemas.microsoft.com/office/drawing/2018/hyperlinkcolor" val="tx"/>
                    </a:ext>
                  </a:extLst>
                </a:hlinkClick>
              </a:rPr>
              <a:t>DSAMH Website</a:t>
            </a:r>
            <a:endParaRPr lang="en-US" sz="2000" dirty="0"/>
          </a:p>
          <a:p>
            <a:r>
              <a:rPr lang="en-US" sz="2000" dirty="0">
                <a:hlinkClick r:id="rId10">
                  <a:extLst>
                    <a:ext uri="{A12FA001-AC4F-418D-AE19-62706E023703}">
                      <ahyp:hlinkClr xmlns:ahyp="http://schemas.microsoft.com/office/drawing/2018/hyperlinkcolor" val="tx"/>
                    </a:ext>
                  </a:extLst>
                </a:hlinkClick>
              </a:rPr>
              <a:t>DHCQ Website</a:t>
            </a:r>
            <a:endParaRPr lang="en-US" sz="2000" dirty="0"/>
          </a:p>
          <a:p>
            <a:r>
              <a:rPr lang="en-US" sz="2000" dirty="0">
                <a:hlinkClick r:id="rId11">
                  <a:extLst>
                    <a:ext uri="{A12FA001-AC4F-418D-AE19-62706E023703}">
                      <ahyp:hlinkClr xmlns:ahyp="http://schemas.microsoft.com/office/drawing/2018/hyperlinkcolor" val="tx"/>
                    </a:ext>
                  </a:extLst>
                </a:hlinkClick>
              </a:rPr>
              <a:t>Gainwell Technology </a:t>
            </a:r>
            <a:r>
              <a:rPr lang="en-US" sz="2000" dirty="0"/>
              <a:t> (Medicaid Portal Provider)</a:t>
            </a:r>
          </a:p>
        </p:txBody>
      </p:sp>
    </p:spTree>
    <p:extLst>
      <p:ext uri="{BB962C8B-B14F-4D97-AF65-F5344CB8AC3E}">
        <p14:creationId xmlns:p14="http://schemas.microsoft.com/office/powerpoint/2010/main" val="3883480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81EF9E-AD70-4AFB-BC70-CF3E3F7A0818}"/>
              </a:ext>
            </a:extLst>
          </p:cNvPr>
          <p:cNvSpPr>
            <a:spLocks noGrp="1"/>
          </p:cNvSpPr>
          <p:nvPr>
            <p:ph type="title"/>
          </p:nvPr>
        </p:nvSpPr>
        <p:spPr>
          <a:xfrm>
            <a:off x="466722" y="586855"/>
            <a:ext cx="3201366" cy="3387497"/>
          </a:xfrm>
        </p:spPr>
        <p:txBody>
          <a:bodyPr anchor="b">
            <a:normAutofit/>
          </a:bodyPr>
          <a:lstStyle/>
          <a:p>
            <a:r>
              <a:rPr lang="en-US" sz="4000" dirty="0">
                <a:solidFill>
                  <a:srgbClr val="FFFFFF"/>
                </a:solidFill>
              </a:rPr>
              <a:t>Key Contacts</a:t>
            </a:r>
          </a:p>
        </p:txBody>
      </p:sp>
      <p:sp>
        <p:nvSpPr>
          <p:cNvPr id="3" name="Content Placeholder 2">
            <a:extLst>
              <a:ext uri="{FF2B5EF4-FFF2-40B4-BE49-F238E27FC236}">
                <a16:creationId xmlns:a16="http://schemas.microsoft.com/office/drawing/2014/main" id="{FA309EDE-0033-4925-88DF-7ABA182FE7EE}"/>
              </a:ext>
            </a:extLst>
          </p:cNvPr>
          <p:cNvSpPr>
            <a:spLocks noGrp="1"/>
          </p:cNvSpPr>
          <p:nvPr>
            <p:ph idx="1"/>
          </p:nvPr>
        </p:nvSpPr>
        <p:spPr>
          <a:xfrm>
            <a:off x="4810259" y="649480"/>
            <a:ext cx="6555347" cy="5546047"/>
          </a:xfrm>
        </p:spPr>
        <p:txBody>
          <a:bodyPr vert="horz" lIns="91440" tIns="45720" rIns="91440" bIns="45720" rtlCol="0" anchor="ctr">
            <a:normAutofit/>
          </a:bodyPr>
          <a:lstStyle/>
          <a:p>
            <a:r>
              <a:rPr lang="en-US" sz="2000" dirty="0"/>
              <a:t>DSAMH Provider  Enrollment general mailbox:  </a:t>
            </a:r>
            <a:r>
              <a:rPr lang="en-US" sz="2000" dirty="0">
                <a:hlinkClick r:id="rId2"/>
              </a:rPr>
              <a:t>DHSS_DSAMH_ProviderEnrollment@delaware.gov</a:t>
            </a:r>
            <a:endParaRPr lang="en-US" sz="2000" dirty="0"/>
          </a:p>
          <a:p>
            <a:r>
              <a:rPr lang="en-US" sz="2000" dirty="0"/>
              <a:t>Medicaid Enrollment and Claims: </a:t>
            </a:r>
            <a:r>
              <a:rPr lang="en-US" sz="2000" dirty="0">
                <a:hlinkClick r:id="rId3">
                  <a:extLst>
                    <a:ext uri="{A12FA001-AC4F-418D-AE19-62706E023703}">
                      <ahyp:hlinkClr xmlns:ahyp="http://schemas.microsoft.com/office/drawing/2018/hyperlinkcolor" val="tx"/>
                    </a:ext>
                  </a:extLst>
                </a:hlinkClick>
              </a:rPr>
              <a:t>Gainwell Technology</a:t>
            </a:r>
            <a:r>
              <a:rPr lang="en-US" sz="2000" dirty="0"/>
              <a:t>,  1-800-999-3371</a:t>
            </a:r>
            <a:endParaRPr lang="en-US" sz="2000" dirty="0">
              <a:cs typeface="Calibri"/>
            </a:endParaRPr>
          </a:p>
          <a:p>
            <a:r>
              <a:rPr lang="en-US" sz="2000" dirty="0"/>
              <a:t>DSAMH Billing Questions – </a:t>
            </a:r>
            <a:r>
              <a:rPr lang="en-US" sz="2000" dirty="0">
                <a:hlinkClick r:id="rId4">
                  <a:extLst>
                    <a:ext uri="{A12FA001-AC4F-418D-AE19-62706E023703}">
                      <ahyp:hlinkClr xmlns:ahyp="http://schemas.microsoft.com/office/drawing/2018/hyperlinkcolor" val="tx"/>
                    </a:ext>
                  </a:extLst>
                </a:hlinkClick>
              </a:rPr>
              <a:t>Dara.Blunt@delaware.gov</a:t>
            </a:r>
            <a:r>
              <a:rPr lang="en-US" sz="2000" dirty="0"/>
              <a:t> and </a:t>
            </a:r>
            <a:r>
              <a:rPr lang="en-US" sz="2000" dirty="0">
                <a:hlinkClick r:id="rId5">
                  <a:extLst>
                    <a:ext uri="{A12FA001-AC4F-418D-AE19-62706E023703}">
                      <ahyp:hlinkClr xmlns:ahyp="http://schemas.microsoft.com/office/drawing/2018/hyperlinkcolor" val="tx"/>
                    </a:ext>
                  </a:extLst>
                </a:hlinkClick>
              </a:rPr>
              <a:t>Kathryn.Richardson@delaware.gov</a:t>
            </a:r>
            <a:r>
              <a:rPr lang="en-US" sz="2000" dirty="0"/>
              <a:t> </a:t>
            </a:r>
            <a:endParaRPr lang="en-US" sz="2000" dirty="0">
              <a:cs typeface="Calibri"/>
            </a:endParaRPr>
          </a:p>
          <a:p>
            <a:r>
              <a:rPr lang="en-US" sz="2000" dirty="0"/>
              <a:t>DSAMH Community Behavioral Health:   </a:t>
            </a:r>
            <a:r>
              <a:rPr lang="en-US" sz="2000" dirty="0">
                <a:ea typeface="+mn-lt"/>
                <a:cs typeface="+mn-lt"/>
                <a:hlinkClick r:id="rId6">
                  <a:extLst>
                    <a:ext uri="{A12FA001-AC4F-418D-AE19-62706E023703}">
                      <ahyp:hlinkClr xmlns:ahyp="http://schemas.microsoft.com/office/drawing/2018/hyperlinkcolor" val="tx"/>
                    </a:ext>
                  </a:extLst>
                </a:hlinkClick>
              </a:rPr>
              <a:t>Richard.Urey@delaware.gov</a:t>
            </a:r>
            <a:r>
              <a:rPr lang="en-US" sz="2000" dirty="0"/>
              <a:t> and </a:t>
            </a:r>
            <a:r>
              <a:rPr lang="en-US" sz="2000" dirty="0">
                <a:hlinkClick r:id="rId7">
                  <a:extLst>
                    <a:ext uri="{A12FA001-AC4F-418D-AE19-62706E023703}">
                      <ahyp:hlinkClr xmlns:ahyp="http://schemas.microsoft.com/office/drawing/2018/hyperlinkcolor" val="tx"/>
                    </a:ext>
                  </a:extLst>
                </a:hlinkClick>
              </a:rPr>
              <a:t>Michelle.Twyman@delaware.gov</a:t>
            </a:r>
            <a:endParaRPr lang="en-US" sz="2000" dirty="0"/>
          </a:p>
          <a:p>
            <a:r>
              <a:rPr lang="en-US" sz="2000" dirty="0">
                <a:cs typeface="Calibri"/>
              </a:rPr>
              <a:t>New Request for Proposals: </a:t>
            </a:r>
            <a:r>
              <a:rPr lang="en-US" sz="2000" dirty="0">
                <a:hlinkClick r:id="rId8">
                  <a:extLst>
                    <a:ext uri="{A12FA001-AC4F-418D-AE19-62706E023703}">
                      <ahyp:hlinkClr xmlns:ahyp="http://schemas.microsoft.com/office/drawing/2018/hyperlinkcolor" val="tx"/>
                    </a:ext>
                  </a:extLst>
                </a:hlinkClick>
              </a:rPr>
              <a:t>Link t</a:t>
            </a:r>
            <a:r>
              <a:rPr lang="en-US" sz="2000" u="sng" dirty="0">
                <a:hlinkClick r:id="rId8">
                  <a:extLst>
                    <a:ext uri="{A12FA001-AC4F-418D-AE19-62706E023703}">
                      <ahyp:hlinkClr xmlns:ahyp="http://schemas.microsoft.com/office/drawing/2018/hyperlinkcolor" val="tx"/>
                    </a:ext>
                  </a:extLst>
                </a:hlinkClick>
              </a:rPr>
              <a:t>o </a:t>
            </a:r>
            <a:r>
              <a:rPr lang="en-US" sz="2000" u="sng" dirty="0"/>
              <a:t>DHSS Procurement Portal</a:t>
            </a:r>
            <a:r>
              <a:rPr lang="en-US" sz="2000" dirty="0"/>
              <a:t> (updated 2/22)</a:t>
            </a:r>
          </a:p>
          <a:p>
            <a:r>
              <a:rPr lang="en-US" sz="2000" dirty="0">
                <a:cs typeface="Calibri"/>
              </a:rPr>
              <a:t>Delaware Health Care Quality Mental Health Group Homes:   </a:t>
            </a:r>
            <a:r>
              <a:rPr lang="en-US" sz="2000" dirty="0">
                <a:ea typeface="+mn-lt"/>
                <a:cs typeface="+mn-lt"/>
                <a:hlinkClick r:id="rId9">
                  <a:extLst>
                    <a:ext uri="{A12FA001-AC4F-418D-AE19-62706E023703}">
                      <ahyp:hlinkClr xmlns:ahyp="http://schemas.microsoft.com/office/drawing/2018/hyperlinkcolor" val="tx"/>
                    </a:ext>
                  </a:extLst>
                </a:hlinkClick>
              </a:rPr>
              <a:t>Robert.Smith@delaware.gov</a:t>
            </a:r>
            <a:endParaRPr lang="en-US" sz="2000" dirty="0">
              <a:cs typeface="Calibri"/>
            </a:endParaRPr>
          </a:p>
          <a:p>
            <a:pPr lvl="1"/>
            <a:endParaRPr lang="en-US" sz="2000" dirty="0">
              <a:cs typeface="Calibri"/>
            </a:endParaRPr>
          </a:p>
        </p:txBody>
      </p:sp>
    </p:spTree>
    <p:extLst>
      <p:ext uri="{BB962C8B-B14F-4D97-AF65-F5344CB8AC3E}">
        <p14:creationId xmlns:p14="http://schemas.microsoft.com/office/powerpoint/2010/main" val="1533410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4D64DBD-4956-4221-B5E3-7E844D6E0C56}"/>
              </a:ext>
            </a:extLst>
          </p:cNvPr>
          <p:cNvPicPr>
            <a:picLocks noChangeAspect="1"/>
          </p:cNvPicPr>
          <p:nvPr/>
        </p:nvPicPr>
        <p:blipFill>
          <a:blip r:embed="rId2"/>
          <a:stretch>
            <a:fillRect/>
          </a:stretch>
        </p:blipFill>
        <p:spPr>
          <a:xfrm>
            <a:off x="32037" y="0"/>
            <a:ext cx="12127925" cy="6858000"/>
          </a:xfrm>
          <a:prstGeom prst="rect">
            <a:avLst/>
          </a:prstGeom>
        </p:spPr>
      </p:pic>
    </p:spTree>
    <p:extLst>
      <p:ext uri="{BB962C8B-B14F-4D97-AF65-F5344CB8AC3E}">
        <p14:creationId xmlns:p14="http://schemas.microsoft.com/office/powerpoint/2010/main" val="1396994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8AB633-A597-4DB8-8749-24840027726F}"/>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References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0DE21BA-9614-4550-9D2F-903E61A0E490}"/>
              </a:ext>
            </a:extLst>
          </p:cNvPr>
          <p:cNvSpPr>
            <a:spLocks noGrp="1"/>
          </p:cNvSpPr>
          <p:nvPr>
            <p:ph idx="1"/>
          </p:nvPr>
        </p:nvSpPr>
        <p:spPr>
          <a:xfrm>
            <a:off x="4447308" y="591344"/>
            <a:ext cx="6906491" cy="5585619"/>
          </a:xfrm>
        </p:spPr>
        <p:txBody>
          <a:bodyPr anchor="ctr">
            <a:normAutofit/>
          </a:bodyPr>
          <a:lstStyle/>
          <a:p>
            <a:r>
              <a:rPr lang="en-US" sz="1500" dirty="0">
                <a:effectLst/>
              </a:rPr>
              <a:t>ASAM Continuum. (2015, May 13). What are the ASAM Levels of Care? Retrieved from https://www.asamcontinuum.org/knowledgebase/what-are-the-asam-levels-of-care/</a:t>
            </a:r>
          </a:p>
          <a:p>
            <a:r>
              <a:rPr lang="en-US" sz="1500" dirty="0">
                <a:effectLst/>
              </a:rPr>
              <a:t>ASAM. (2020). American Society of Addiction Medicine: About the ASAM Criteria. Retrieved from </a:t>
            </a:r>
            <a:r>
              <a:rPr lang="en-US" sz="1500" dirty="0">
                <a:effectLst/>
                <a:hlinkClick r:id="rId2"/>
              </a:rPr>
              <a:t>https://www.asam.org/asam-criteria/about</a:t>
            </a:r>
            <a:endParaRPr lang="en-US" sz="1500" dirty="0">
              <a:effectLst/>
            </a:endParaRPr>
          </a:p>
          <a:p>
            <a:r>
              <a:rPr lang="en-US" sz="1500" dirty="0">
                <a:effectLst/>
              </a:rPr>
              <a:t>DELAWARE ADMINISTRATIVE CODE: TITLE 16 HEALTH AND SOCIAL SERVICES. (2018). 6001 Substance Abuse Facility Licensing Standards. Retrieved from </a:t>
            </a:r>
            <a:r>
              <a:rPr lang="en-US" sz="1500" dirty="0">
                <a:effectLst/>
                <a:hlinkClick r:id="rId3"/>
              </a:rPr>
              <a:t>https://regulations.delaware.gov/AdminCode/title16/Department%20of%20Health%20and%20Social%20Services/Division%20of%20Substance%20Abuse%20and%20Mental%20Health/6001.shtml</a:t>
            </a:r>
            <a:endParaRPr lang="en-US" sz="1500" dirty="0">
              <a:effectLst/>
            </a:endParaRPr>
          </a:p>
          <a:p>
            <a:r>
              <a:rPr lang="en-US" sz="1500" dirty="0">
                <a:effectLst/>
              </a:rPr>
              <a:t>DHSS-DSAMH. (n.d.). DTRN Service Definitions. Retrieved from https://dhss.delaware.gov/dsamh/dtrn/definitions.html</a:t>
            </a:r>
          </a:p>
          <a:p>
            <a:r>
              <a:rPr lang="en-US" sz="1500" dirty="0">
                <a:effectLst/>
              </a:rPr>
              <a:t>NET Centers. (2020). NET Community Care Centers. Retrieved from http://netcenters.org/</a:t>
            </a:r>
          </a:p>
          <a:p>
            <a:r>
              <a:rPr lang="en-US" sz="1500" dirty="0">
                <a:effectLst/>
              </a:rPr>
              <a:t>Rockford Center. (2018). Delaware Healthcare Associates. Retrieved from https://www.deha.org/Members/Rockford-Center</a:t>
            </a:r>
          </a:p>
          <a:p>
            <a:r>
              <a:rPr lang="en-US" sz="1500" dirty="0">
                <a:effectLst/>
              </a:rPr>
              <a:t>SUN Behavioral Delaware. (2019, July). Mental Health And Substance Use Disorder Treatment. Retrieved from https://sunbehavioral.com/delaware/</a:t>
            </a:r>
          </a:p>
          <a:p>
            <a:endParaRPr lang="en-US" sz="1500" dirty="0">
              <a:effectLst/>
            </a:endParaRPr>
          </a:p>
          <a:p>
            <a:endParaRPr lang="en-US" sz="1500" dirty="0"/>
          </a:p>
        </p:txBody>
      </p:sp>
    </p:spTree>
    <p:extLst>
      <p:ext uri="{BB962C8B-B14F-4D97-AF65-F5344CB8AC3E}">
        <p14:creationId xmlns:p14="http://schemas.microsoft.com/office/powerpoint/2010/main" val="2212439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0AD52C-82B3-48D0-A75D-6F6DA73D0436}"/>
              </a:ext>
            </a:extLst>
          </p:cNvPr>
          <p:cNvSpPr>
            <a:spLocks noGrp="1"/>
          </p:cNvSpPr>
          <p:nvPr>
            <p:ph type="title"/>
          </p:nvPr>
        </p:nvSpPr>
        <p:spPr>
          <a:xfrm>
            <a:off x="1245072" y="1289765"/>
            <a:ext cx="3651101" cy="4270963"/>
          </a:xfrm>
        </p:spPr>
        <p:txBody>
          <a:bodyPr anchor="ctr">
            <a:normAutofit/>
          </a:bodyPr>
          <a:lstStyle/>
          <a:p>
            <a:pPr algn="ctr"/>
            <a:r>
              <a:rPr lang="en-US" sz="5600" dirty="0">
                <a:solidFill>
                  <a:srgbClr val="FFFFFF"/>
                </a:solidFill>
                <a:cs typeface="Calibri Light"/>
              </a:rPr>
              <a:t>Remaining Slides: Broad Orientation to Delaware</a:t>
            </a:r>
            <a:endParaRPr lang="en-US" sz="5600" dirty="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31E21B68-FDF5-49F9-8CFB-2877E8FB775A}"/>
              </a:ext>
            </a:extLst>
          </p:cNvPr>
          <p:cNvSpPr>
            <a:spLocks noGrp="1"/>
          </p:cNvSpPr>
          <p:nvPr>
            <p:ph idx="1"/>
          </p:nvPr>
        </p:nvSpPr>
        <p:spPr>
          <a:xfrm>
            <a:off x="6297233" y="518400"/>
            <a:ext cx="4771607" cy="5837949"/>
          </a:xfrm>
        </p:spPr>
        <p:txBody>
          <a:bodyPr vert="horz" lIns="91440" tIns="45720" rIns="91440" bIns="45720" rtlCol="0" anchor="ctr">
            <a:normAutofit/>
          </a:bodyPr>
          <a:lstStyle/>
          <a:p>
            <a:r>
              <a:rPr lang="en-US" sz="2000" dirty="0">
                <a:solidFill>
                  <a:schemeClr val="tx1">
                    <a:alpha val="80000"/>
                  </a:schemeClr>
                </a:solidFill>
                <a:cs typeface="Calibri"/>
              </a:rPr>
              <a:t>Delaware Definitions:  DSAMH, PCWFD, Behavioral Health, SPMI</a:t>
            </a:r>
          </a:p>
          <a:p>
            <a:r>
              <a:rPr lang="en-US" sz="2000" dirty="0">
                <a:solidFill>
                  <a:schemeClr val="tx1">
                    <a:alpha val="80000"/>
                  </a:schemeClr>
                </a:solidFill>
                <a:cs typeface="Calibri"/>
              </a:rPr>
              <a:t>Delaware Umbrella View of Licenses and Certifications </a:t>
            </a:r>
          </a:p>
          <a:p>
            <a:r>
              <a:rPr lang="en-US" sz="2000" dirty="0">
                <a:solidFill>
                  <a:schemeClr val="tx1">
                    <a:alpha val="80000"/>
                  </a:schemeClr>
                </a:solidFill>
                <a:cs typeface="Calibri"/>
              </a:rPr>
              <a:t>ASAM Overview </a:t>
            </a:r>
          </a:p>
          <a:p>
            <a:r>
              <a:rPr lang="en-US" sz="2000" dirty="0">
                <a:solidFill>
                  <a:schemeClr val="tx1">
                    <a:alpha val="80000"/>
                  </a:schemeClr>
                </a:solidFill>
                <a:cs typeface="Calibri"/>
              </a:rPr>
              <a:t>DSAMH Licenses and Certifications by Category</a:t>
            </a:r>
          </a:p>
          <a:p>
            <a:r>
              <a:rPr lang="en-US" sz="2000" dirty="0">
                <a:solidFill>
                  <a:schemeClr val="tx1">
                    <a:alpha val="80000"/>
                  </a:schemeClr>
                </a:solidFill>
                <a:cs typeface="Calibri"/>
              </a:rPr>
              <a:t>DSAMH PROMISE Certified Programs</a:t>
            </a:r>
          </a:p>
          <a:p>
            <a:r>
              <a:rPr lang="en-US" sz="2000" dirty="0">
                <a:solidFill>
                  <a:schemeClr val="tx1">
                    <a:alpha val="80000"/>
                  </a:schemeClr>
                </a:solidFill>
                <a:cs typeface="Calibri"/>
              </a:rPr>
              <a:t>Resources and References for Providers</a:t>
            </a:r>
          </a:p>
          <a:p>
            <a:r>
              <a:rPr lang="en-US" sz="2000" dirty="0">
                <a:solidFill>
                  <a:schemeClr val="tx1">
                    <a:alpha val="80000"/>
                  </a:schemeClr>
                </a:solidFill>
                <a:cs typeface="Calibri"/>
              </a:rPr>
              <a:t>Contacts for Providers</a:t>
            </a:r>
          </a:p>
          <a:p>
            <a:r>
              <a:rPr lang="en-US" sz="2000" dirty="0">
                <a:solidFill>
                  <a:schemeClr val="tx1">
                    <a:alpha val="80000"/>
                  </a:schemeClr>
                </a:solidFill>
                <a:cs typeface="Calibri"/>
              </a:rPr>
              <a:t>DSAMH Escalation</a:t>
            </a:r>
          </a:p>
          <a:p>
            <a:r>
              <a:rPr lang="en-US" sz="2000" dirty="0">
                <a:solidFill>
                  <a:schemeClr val="tx1">
                    <a:alpha val="80000"/>
                  </a:schemeClr>
                </a:solidFill>
                <a:cs typeface="Calibri"/>
              </a:rPr>
              <a:t>References utilized for Power Point</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113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F933CC-895F-4C07-AA5F-3C11B6FD09B8}"/>
              </a:ext>
            </a:extLst>
          </p:cNvPr>
          <p:cNvSpPr>
            <a:spLocks noGrp="1"/>
          </p:cNvSpPr>
          <p:nvPr>
            <p:ph type="title"/>
          </p:nvPr>
        </p:nvSpPr>
        <p:spPr>
          <a:xfrm>
            <a:off x="466722" y="586855"/>
            <a:ext cx="3201366" cy="3387497"/>
          </a:xfrm>
        </p:spPr>
        <p:txBody>
          <a:bodyPr anchor="b">
            <a:normAutofit/>
          </a:bodyPr>
          <a:lstStyle/>
          <a:p>
            <a:r>
              <a:rPr lang="en-US" sz="4000" dirty="0">
                <a:solidFill>
                  <a:srgbClr val="FFFFFF"/>
                </a:solidFill>
              </a:rPr>
              <a:t>DSAMH</a:t>
            </a:r>
          </a:p>
        </p:txBody>
      </p:sp>
      <p:sp>
        <p:nvSpPr>
          <p:cNvPr id="3" name="Content Placeholder 2">
            <a:extLst>
              <a:ext uri="{FF2B5EF4-FFF2-40B4-BE49-F238E27FC236}">
                <a16:creationId xmlns:a16="http://schemas.microsoft.com/office/drawing/2014/main" id="{25C399F9-A7DE-4C6F-9175-C86B8E49624D}"/>
              </a:ext>
            </a:extLst>
          </p:cNvPr>
          <p:cNvSpPr>
            <a:spLocks noGrp="1"/>
          </p:cNvSpPr>
          <p:nvPr>
            <p:ph idx="1"/>
          </p:nvPr>
        </p:nvSpPr>
        <p:spPr>
          <a:xfrm>
            <a:off x="4810259" y="649480"/>
            <a:ext cx="6555347" cy="5546047"/>
          </a:xfrm>
        </p:spPr>
        <p:txBody>
          <a:bodyPr anchor="ctr">
            <a:normAutofit/>
          </a:bodyPr>
          <a:lstStyle/>
          <a:p>
            <a:r>
              <a:rPr lang="en-US" sz="2000" dirty="0"/>
              <a:t>DSAMH: The Division of Substance Abuse and Mental Health (DSAMH) provides behavioral health oversight and direct services statewide. </a:t>
            </a:r>
          </a:p>
          <a:p>
            <a:r>
              <a:rPr lang="en-US" sz="2000" dirty="0"/>
              <a:t>The Department is authorized by 16 Del. C., Ch. 79 and 16 Del. C., Ch. 22 to license and regulate behavioral health treatment.</a:t>
            </a:r>
          </a:p>
          <a:p>
            <a:endParaRPr lang="en-US" sz="2000" dirty="0"/>
          </a:p>
        </p:txBody>
      </p:sp>
    </p:spTree>
    <p:extLst>
      <p:ext uri="{BB962C8B-B14F-4D97-AF65-F5344CB8AC3E}">
        <p14:creationId xmlns:p14="http://schemas.microsoft.com/office/powerpoint/2010/main" val="2714757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3A9FF8-BD02-4105-A1C6-9318DF14B436}"/>
              </a:ext>
            </a:extLst>
          </p:cNvPr>
          <p:cNvSpPr>
            <a:spLocks noGrp="1"/>
          </p:cNvSpPr>
          <p:nvPr>
            <p:ph type="title"/>
          </p:nvPr>
        </p:nvSpPr>
        <p:spPr>
          <a:xfrm>
            <a:off x="656823" y="962166"/>
            <a:ext cx="3103808" cy="4421876"/>
          </a:xfrm>
        </p:spPr>
        <p:txBody>
          <a:bodyPr anchor="ctr">
            <a:normAutofit/>
          </a:bodyPr>
          <a:lstStyle/>
          <a:p>
            <a:r>
              <a:rPr lang="en-US" sz="4000" dirty="0"/>
              <a:t>PCWFD</a:t>
            </a:r>
          </a:p>
        </p:txBody>
      </p:sp>
      <p:sp>
        <p:nvSpPr>
          <p:cNvPr id="3" name="Content Placeholder 2">
            <a:extLst>
              <a:ext uri="{FF2B5EF4-FFF2-40B4-BE49-F238E27FC236}">
                <a16:creationId xmlns:a16="http://schemas.microsoft.com/office/drawing/2014/main" id="{84FF6FDD-10E1-4D56-8F2F-4172CD73FB9D}"/>
              </a:ext>
            </a:extLst>
          </p:cNvPr>
          <p:cNvSpPr>
            <a:spLocks noGrp="1"/>
          </p:cNvSpPr>
          <p:nvPr>
            <p:ph idx="1"/>
          </p:nvPr>
        </p:nvSpPr>
        <p:spPr>
          <a:xfrm>
            <a:off x="4088929" y="962167"/>
            <a:ext cx="6858113" cy="4743174"/>
          </a:xfrm>
        </p:spPr>
        <p:txBody>
          <a:bodyPr vert="horz" lIns="91440" tIns="45720" rIns="91440" bIns="45720" rtlCol="0" anchor="t">
            <a:normAutofit/>
          </a:bodyPr>
          <a:lstStyle/>
          <a:p>
            <a:r>
              <a:rPr lang="en-US" sz="2000" dirty="0">
                <a:solidFill>
                  <a:srgbClr val="FFFFFF"/>
                </a:solidFill>
              </a:rPr>
              <a:t>PCWFD: The Bureau of Policy Compliance and Workforce Development is responsible for provider enrollment, quality assurance, risk management, professional development for the behavioral health public system.</a:t>
            </a:r>
            <a:endParaRPr lang="en-US" sz="2000" dirty="0">
              <a:solidFill>
                <a:srgbClr val="FFFFFF"/>
              </a:solidFill>
              <a:cs typeface="Calibri"/>
            </a:endParaRPr>
          </a:p>
          <a:p>
            <a:pPr lvl="1"/>
            <a:r>
              <a:rPr lang="en-US" sz="2000" dirty="0">
                <a:solidFill>
                  <a:srgbClr val="FFFFFF"/>
                </a:solidFill>
              </a:rPr>
              <a:t>Provider Enrollment: provides technical assistance and support to new and existing providers.</a:t>
            </a:r>
            <a:endParaRPr lang="en-US" sz="2000" dirty="0">
              <a:solidFill>
                <a:srgbClr val="FFFFFF"/>
              </a:solidFill>
              <a:cs typeface="Calibri"/>
            </a:endParaRPr>
          </a:p>
          <a:p>
            <a:pPr lvl="1"/>
            <a:r>
              <a:rPr lang="en-US" sz="2000" dirty="0">
                <a:solidFill>
                  <a:srgbClr val="FFFFFF"/>
                </a:solidFill>
              </a:rPr>
              <a:t>Quality Assurance: monitors program compliance to maintain licensure and certification.</a:t>
            </a:r>
            <a:endParaRPr lang="en-US" sz="2000" dirty="0">
              <a:solidFill>
                <a:srgbClr val="FFFFFF"/>
              </a:solidFill>
              <a:cs typeface="Calibri"/>
            </a:endParaRPr>
          </a:p>
          <a:p>
            <a:pPr lvl="1"/>
            <a:r>
              <a:rPr lang="en-US" sz="2000" dirty="0">
                <a:solidFill>
                  <a:srgbClr val="FFFFFF"/>
                </a:solidFill>
              </a:rPr>
              <a:t>Risk Management: monitors reported community incidents and assures health and safety standards are met.</a:t>
            </a:r>
            <a:endParaRPr lang="en-US" sz="2000" dirty="0">
              <a:solidFill>
                <a:srgbClr val="FFFFFF"/>
              </a:solidFill>
              <a:cs typeface="Calibri"/>
            </a:endParaRPr>
          </a:p>
          <a:p>
            <a:pPr lvl="1"/>
            <a:r>
              <a:rPr lang="en-US" sz="2000" dirty="0">
                <a:solidFill>
                  <a:srgbClr val="FFFFFF"/>
                </a:solidFill>
              </a:rPr>
              <a:t>Professional Development: Provides comprehensive evidenced–based trainings in numerous treatment modalities along  with accreditation/certifications courses to support professional licensor sustainment and technical guidance to access a centralized LMS platform.</a:t>
            </a:r>
            <a:endParaRPr lang="en-US" sz="2000" dirty="0">
              <a:solidFill>
                <a:srgbClr val="FFFFFF"/>
              </a:solidFill>
              <a:cs typeface="Calibri"/>
            </a:endParaRP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8758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5"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Title 1">
            <a:extLst>
              <a:ext uri="{FF2B5EF4-FFF2-40B4-BE49-F238E27FC236}">
                <a16:creationId xmlns:a16="http://schemas.microsoft.com/office/drawing/2014/main" id="{9A696F8E-8C84-41CC-9F7D-81885667CCA0}"/>
              </a:ext>
            </a:extLst>
          </p:cNvPr>
          <p:cNvSpPr>
            <a:spLocks noGrp="1"/>
          </p:cNvSpPr>
          <p:nvPr>
            <p:ph type="title"/>
          </p:nvPr>
        </p:nvSpPr>
        <p:spPr>
          <a:xfrm>
            <a:off x="786385" y="841248"/>
            <a:ext cx="3515244" cy="5340097"/>
          </a:xfrm>
        </p:spPr>
        <p:txBody>
          <a:bodyPr anchor="ctr">
            <a:normAutofit/>
          </a:bodyPr>
          <a:lstStyle/>
          <a:p>
            <a:r>
              <a:rPr lang="en-US" sz="4800" dirty="0">
                <a:solidFill>
                  <a:schemeClr val="bg1"/>
                </a:solidFill>
              </a:rPr>
              <a:t>Behavioral Health</a:t>
            </a:r>
          </a:p>
        </p:txBody>
      </p:sp>
      <p:sp>
        <p:nvSpPr>
          <p:cNvPr id="4" name="TextBox 3">
            <a:extLst>
              <a:ext uri="{FF2B5EF4-FFF2-40B4-BE49-F238E27FC236}">
                <a16:creationId xmlns:a16="http://schemas.microsoft.com/office/drawing/2014/main" id="{81E07A6C-9070-4984-9D28-E74955D192F2}"/>
              </a:ext>
            </a:extLst>
          </p:cNvPr>
          <p:cNvSpPr txBox="1"/>
          <p:nvPr/>
        </p:nvSpPr>
        <p:spPr>
          <a:xfrm>
            <a:off x="8770088" y="6308209"/>
            <a:ext cx="3421912" cy="369332"/>
          </a:xfrm>
          <a:prstGeom prst="rect">
            <a:avLst/>
          </a:prstGeom>
          <a:noFill/>
        </p:spPr>
        <p:txBody>
          <a:bodyPr wrap="square" lIns="91440" tIns="45720" rIns="91440" bIns="45720" rtlCol="0" anchor="t">
            <a:spAutoFit/>
          </a:bodyPr>
          <a:lstStyle/>
          <a:p>
            <a:endParaRPr lang="en-US" dirty="0">
              <a:cs typeface="Calibri"/>
            </a:endParaRPr>
          </a:p>
        </p:txBody>
      </p:sp>
      <p:graphicFrame>
        <p:nvGraphicFramePr>
          <p:cNvPr id="27" name="Content Placeholder 2">
            <a:extLst>
              <a:ext uri="{FF2B5EF4-FFF2-40B4-BE49-F238E27FC236}">
                <a16:creationId xmlns:a16="http://schemas.microsoft.com/office/drawing/2014/main" id="{87F06971-A3FA-4A8A-AA0F-4F97A4C9C7C9}"/>
              </a:ext>
            </a:extLst>
          </p:cNvPr>
          <p:cNvGraphicFramePr>
            <a:graphicFrameLocks noGrp="1"/>
          </p:cNvGraphicFramePr>
          <p:nvPr>
            <p:ph idx="1"/>
            <p:extLst>
              <p:ext uri="{D42A27DB-BD31-4B8C-83A1-F6EECF244321}">
                <p14:modId xmlns:p14="http://schemas.microsoft.com/office/powerpoint/2010/main" val="4232071141"/>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9692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225780-2D93-4C0E-B85A-5D1A1990DE66}"/>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SPMI</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018D79F-AC71-4B96-A998-A58F45FA2766}"/>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t>Serious and persistent mental illness, (SPMI), is a group of severe mental health disorders as defined in the Diagnostic and Statistical Manual used by mental health professionals to diagnose clients. </a:t>
            </a:r>
          </a:p>
          <a:p>
            <a:r>
              <a:rPr lang="en-US" dirty="0"/>
              <a:t>The SPMI category includes Major Depression, Bipolar Disorders, Schizophrenia and Borderline Personality Disorder. These disorders tend to be disabling and effective treatment most often involves a team.</a:t>
            </a:r>
          </a:p>
        </p:txBody>
      </p:sp>
      <p:sp>
        <p:nvSpPr>
          <p:cNvPr id="4" name="TextBox 3">
            <a:extLst>
              <a:ext uri="{FF2B5EF4-FFF2-40B4-BE49-F238E27FC236}">
                <a16:creationId xmlns:a16="http://schemas.microsoft.com/office/drawing/2014/main" id="{DC855939-195C-491E-8CE2-6524EDCE2451}"/>
              </a:ext>
            </a:extLst>
          </p:cNvPr>
          <p:cNvSpPr txBox="1"/>
          <p:nvPr/>
        </p:nvSpPr>
        <p:spPr>
          <a:xfrm>
            <a:off x="9034130" y="6308209"/>
            <a:ext cx="3157870" cy="369332"/>
          </a:xfrm>
          <a:prstGeom prst="rect">
            <a:avLst/>
          </a:prstGeom>
          <a:noFill/>
        </p:spPr>
        <p:txBody>
          <a:bodyPr wrap="square" lIns="91440" tIns="45720" rIns="91440" bIns="45720" rtlCol="0" anchor="t">
            <a:spAutoFit/>
          </a:bodyPr>
          <a:lstStyle/>
          <a:p>
            <a:endParaRPr lang="en-US" dirty="0">
              <a:cs typeface="Calibri"/>
            </a:endParaRPr>
          </a:p>
        </p:txBody>
      </p:sp>
    </p:spTree>
    <p:extLst>
      <p:ext uri="{BB962C8B-B14F-4D97-AF65-F5344CB8AC3E}">
        <p14:creationId xmlns:p14="http://schemas.microsoft.com/office/powerpoint/2010/main" val="643483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Custom 2">
      <a:dk1>
        <a:srgbClr val="FFF2CC"/>
      </a:dk1>
      <a:lt1>
        <a:srgbClr val="1F3864"/>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d3132fa-b4ca-41ab-b20c-70a1e75d8b3f">
      <UserInfo>
        <DisplayName>Rahe, Andrew (DHSS)</DisplayName>
        <AccountId>18</AccountId>
        <AccountType/>
      </UserInfo>
      <UserInfo>
        <DisplayName>Tegtmeier, Joseph (DHSS)</DisplayName>
        <AccountId>13</AccountId>
        <AccountType/>
      </UserInfo>
      <UserInfo>
        <DisplayName>Kordowski, Lisa (DHSS)</DisplayName>
        <AccountId>32</AccountId>
        <AccountType/>
      </UserInfo>
      <UserInfo>
        <DisplayName>Madl-Young, Theresa (DHSS)</DisplayName>
        <AccountId>33</AccountId>
        <AccountType/>
      </UserInfo>
      <UserInfo>
        <DisplayName>Tilley, Steven (DHSS)</DisplayName>
        <AccountId>11</AccountId>
        <AccountType/>
      </UserInfo>
      <UserInfo>
        <DisplayName>Jenkins, Elisha (DHSS)</DisplayName>
        <AccountId>12</AccountId>
        <AccountType/>
      </UserInfo>
      <UserInfo>
        <DisplayName>Urey, Richard (DHSS)</DisplayName>
        <AccountId>118</AccountId>
        <AccountType/>
      </UserInfo>
      <UserInfo>
        <DisplayName>Nykiel, Sherry (DHSS)</DisplayName>
        <AccountId>108</AccountId>
        <AccountType/>
      </UserInfo>
      <UserInfo>
        <DisplayName>Waninger, Brent T (DHSS)</DisplayName>
        <AccountId>114</AccountId>
        <AccountType/>
      </UserInfo>
      <UserInfo>
        <DisplayName>Valentine, Greg (DHSS)</DisplayName>
        <AccountId>44</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9268B59DBBA54C9E0DF17A0E5F3EF6" ma:contentTypeVersion="13" ma:contentTypeDescription="Create a new document." ma:contentTypeScope="" ma:versionID="ca650f5ce2fd97b8798bd664abfca044">
  <xsd:schema xmlns:xsd="http://www.w3.org/2001/XMLSchema" xmlns:xs="http://www.w3.org/2001/XMLSchema" xmlns:p="http://schemas.microsoft.com/office/2006/metadata/properties" xmlns:ns1="http://schemas.microsoft.com/sharepoint/v3" xmlns:ns2="5bd38733-d6f0-41f7-a15a-276ac058336e" xmlns:ns3="3d3132fa-b4ca-41ab-b20c-70a1e75d8b3f" targetNamespace="http://schemas.microsoft.com/office/2006/metadata/properties" ma:root="true" ma:fieldsID="0094e559fd91aa62669e7cee2bd1416e" ns1:_="" ns2:_="" ns3:_="">
    <xsd:import namespace="http://schemas.microsoft.com/sharepoint/v3"/>
    <xsd:import namespace="5bd38733-d6f0-41f7-a15a-276ac058336e"/>
    <xsd:import namespace="3d3132fa-b4ca-41ab-b20c-70a1e75d8b3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d38733-d6f0-41f7-a15a-276ac0583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3132fa-b4ca-41ab-b20c-70a1e75d8b3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3949EC-5710-4868-A0F4-7B705C4D4F2C}">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3d3132fa-b4ca-41ab-b20c-70a1e75d8b3f"/>
    <ds:schemaRef ds:uri="http://www.w3.org/XML/1998/namespace"/>
    <ds:schemaRef ds:uri="5bd38733-d6f0-41f7-a15a-276ac058336e"/>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C7ABD945-722A-48C0-ABD6-DC0593E8F7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d38733-d6f0-41f7-a15a-276ac058336e"/>
    <ds:schemaRef ds:uri="3d3132fa-b4ca-41ab-b20c-70a1e75d8b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D0EA5A-5CEA-4CED-8161-A3A2601212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505</TotalTime>
  <Words>2933</Words>
  <Application>Microsoft Office PowerPoint</Application>
  <PresentationFormat>Widescreen</PresentationFormat>
  <Paragraphs>262</Paragraphs>
  <Slides>45</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Division of Substance Abuse and Mental Health (DSAMH) Behavioral Health Licensing and Certification Overview</vt:lpstr>
      <vt:lpstr>Purpose</vt:lpstr>
      <vt:lpstr>DSAMH Provider Enrollment Technical Assistance </vt:lpstr>
      <vt:lpstr>Road Map to Full Licensure and/or Certification</vt:lpstr>
      <vt:lpstr>Remaining Slides: Broad Orientation to Delaware</vt:lpstr>
      <vt:lpstr>DSAMH</vt:lpstr>
      <vt:lpstr>PCWFD</vt:lpstr>
      <vt:lpstr>Behavioral Health</vt:lpstr>
      <vt:lpstr>SPMI</vt:lpstr>
      <vt:lpstr>DSAMH Umbrella of Licenses and Certifications</vt:lpstr>
      <vt:lpstr>ASAM</vt:lpstr>
      <vt:lpstr>ASAM Definition of Addiction</vt:lpstr>
      <vt:lpstr>Six Dimensions of Multidimensional Assessment</vt:lpstr>
      <vt:lpstr>ASAM National Terminology Map</vt:lpstr>
      <vt:lpstr>Broad Levels of Care</vt:lpstr>
      <vt:lpstr>ASAM Level 0.5</vt:lpstr>
      <vt:lpstr>ASAM Level 1</vt:lpstr>
      <vt:lpstr>ASAM Level 2</vt:lpstr>
      <vt:lpstr>ASAM Level 2.1</vt:lpstr>
      <vt:lpstr>ASAM Level 2.5</vt:lpstr>
      <vt:lpstr>ASAM Level 3</vt:lpstr>
      <vt:lpstr>ASAM Level 3.1</vt:lpstr>
      <vt:lpstr>ASAM Level 3.3</vt:lpstr>
      <vt:lpstr>ASAM Level 3.5</vt:lpstr>
      <vt:lpstr>ASAM Level 3.7</vt:lpstr>
      <vt:lpstr>ASAM Level 4 </vt:lpstr>
      <vt:lpstr>DSAMH License with corresponding Medicaid Certification: Outpatient Treatment Services</vt:lpstr>
      <vt:lpstr>DSAMH License with corresponding Medicaid Certification: Outpatient Treatment Services</vt:lpstr>
      <vt:lpstr>PowerPoint Presentation</vt:lpstr>
      <vt:lpstr>DSAMH License with corresponding Medicaid Certification: Co-Occurring Outpatient</vt:lpstr>
      <vt:lpstr>DSAMH License with corresponding Medicaid Certification: Ambulatory Detox</vt:lpstr>
      <vt:lpstr>DSAMH License with corresponding Medicaid Certification: Residential Detox</vt:lpstr>
      <vt:lpstr>DSAMH License with corresponding Medicaid Certification: Residential Detox </vt:lpstr>
      <vt:lpstr>DSAMH License with corresponding Medicaid Certification: Residential Treatment Services</vt:lpstr>
      <vt:lpstr>DSAMH License with corresponding Medicaid Certification: Residential Treatment Services</vt:lpstr>
      <vt:lpstr>DSAMH License with corresponding Medicaid Certification: Residential SUD Treatment Services</vt:lpstr>
      <vt:lpstr>DSAMH PROMISE Certified Programs</vt:lpstr>
      <vt:lpstr>DSAMH PROMISE Certified Programs</vt:lpstr>
      <vt:lpstr>DSAMH PROMISE Certified Programs</vt:lpstr>
      <vt:lpstr>DSAMH PROMISE Certified Menu of Programs</vt:lpstr>
      <vt:lpstr>DSAMH PROMISE Contracted Program</vt:lpstr>
      <vt:lpstr>Resource and Reference Links</vt:lpstr>
      <vt:lpstr>Key Contacts</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Substance Abuse and Mental Health (DSAMH) Behavioral Health Licensing and Certification Overview</dc:title>
  <dc:creator>arahe6102@gmail.com</dc:creator>
  <cp:lastModifiedBy>Madl-Young, Theresa (DHSS)</cp:lastModifiedBy>
  <cp:revision>10</cp:revision>
  <cp:lastPrinted>2022-05-09T13:05:17Z</cp:lastPrinted>
  <dcterms:created xsi:type="dcterms:W3CDTF">2020-11-02T22:50:17Z</dcterms:created>
  <dcterms:modified xsi:type="dcterms:W3CDTF">2022-05-09T18:58:10Z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0x010100D99268B59DBBA54C9E0DF17A0E5F3EF6</vt:lpwstr>
  </property>
  <property fmtid="{D5CDD505-2E9C-101B-9397-08002B2CF9AE}" pid="3" name="ComplianceAssetId">
    <vt:lpwstr/>
  </property>
  <property fmtid="{D5CDD505-2E9C-101B-9397-08002B2CF9AE}" pid="4" name="_ExtendedDescription">
    <vt:lpwstr/>
  </property>
</Properties>
</file>