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70F017-A3B9-470B-9681-43AF4FA8C2E7}" type="datetimeFigureOut">
              <a:rPr lang="en-US" smtClean="0"/>
              <a:t>3/8/2019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5DA26-F880-4421-8AF0-F0357A6685E0}" type="slidenum">
              <a:rPr lang="en-US" smtClean="0"/>
              <a:t>‹#›</a:t>
            </a:fld>
            <a:endParaRPr lang="en-US"/>
          </a:p>
        </p:txBody>
      </p:sp>
    </p:spTree>
    <p:extLst>
      <p:ext uri="{BB962C8B-B14F-4D97-AF65-F5344CB8AC3E}">
        <p14:creationId xmlns:p14="http://schemas.microsoft.com/office/powerpoint/2010/main" val="88263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1940351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Government and commercial loans incurred to obtain a health profession education qualify for the program. Qualifying commercial lending institutions are those that are subject to examination and supervision by an agency of the United States or of the State in which the institutions have their place of business. </a:t>
            </a:r>
            <a:endParaRPr lang="en-US" sz="1000" b="1" kern="1200" dirty="0" smtClean="0">
              <a:solidFill>
                <a:schemeClr val="tx1"/>
              </a:solidFill>
              <a:effectLst/>
              <a:latin typeface="+mj-lt"/>
              <a:ea typeface="+mn-ea"/>
              <a:cs typeface="+mn-cs"/>
            </a:endParaRPr>
          </a:p>
          <a:p>
            <a:endParaRPr lang="en-US" sz="1000" b="1" kern="1200" dirty="0" smtClean="0">
              <a:solidFill>
                <a:schemeClr val="tx1"/>
              </a:solidFill>
              <a:effectLst/>
              <a:latin typeface="+mj-lt"/>
              <a:ea typeface="+mn-ea"/>
              <a:cs typeface="+mn-cs"/>
            </a:endParaRPr>
          </a:p>
          <a:p>
            <a:r>
              <a:rPr lang="en-US" sz="1000" b="1" kern="1200" dirty="0" smtClean="0">
                <a:solidFill>
                  <a:schemeClr val="tx1"/>
                </a:solidFill>
                <a:effectLst/>
                <a:latin typeface="+mj-lt"/>
                <a:ea typeface="+mn-ea"/>
                <a:cs typeface="+mn-cs"/>
              </a:rPr>
              <a:t>Nelnet</a:t>
            </a:r>
            <a:r>
              <a:rPr lang="en-US" sz="1000" b="0" kern="1200" dirty="0" smtClean="0">
                <a:solidFill>
                  <a:schemeClr val="tx1"/>
                </a:solidFill>
                <a:effectLst/>
                <a:latin typeface="+mj-lt"/>
                <a:ea typeface="+mn-ea"/>
                <a:cs typeface="+mn-cs"/>
              </a:rPr>
              <a:t>. </a:t>
            </a:r>
            <a:r>
              <a:rPr lang="en-US" sz="1000" b="1" kern="1200" dirty="0" smtClean="0">
                <a:solidFill>
                  <a:schemeClr val="tx1"/>
                </a:solidFill>
                <a:effectLst/>
                <a:latin typeface="+mj-lt"/>
                <a:ea typeface="+mn-ea"/>
                <a:cs typeface="+mn-cs"/>
              </a:rPr>
              <a:t>www.nelnet.com</a:t>
            </a:r>
            <a:r>
              <a:rPr lang="en-US" sz="1000" b="0" kern="1200" dirty="0" smtClean="0">
                <a:solidFill>
                  <a:schemeClr val="tx1"/>
                </a:solidFill>
                <a:effectLst/>
                <a:latin typeface="+mj-lt"/>
                <a:ea typeface="+mn-ea"/>
                <a:cs typeface="+mn-cs"/>
              </a:rPr>
              <a:t>.</a:t>
            </a:r>
          </a:p>
          <a:p>
            <a:r>
              <a:rPr lang="en-US" sz="1000" b="1" kern="1200" dirty="0" smtClean="0">
                <a:solidFill>
                  <a:schemeClr val="tx1"/>
                </a:solidFill>
                <a:effectLst/>
                <a:latin typeface="+mj-lt"/>
                <a:ea typeface="+mn-ea"/>
                <a:cs typeface="+mn-cs"/>
              </a:rPr>
              <a:t>Great Lakes Educational Loan Services, Inc</a:t>
            </a:r>
            <a:r>
              <a:rPr lang="en-US" sz="1000" b="0" kern="1200" dirty="0" smtClean="0">
                <a:solidFill>
                  <a:schemeClr val="tx1"/>
                </a:solidFill>
                <a:effectLst/>
                <a:latin typeface="+mj-lt"/>
                <a:ea typeface="+mn-ea"/>
                <a:cs typeface="+mn-cs"/>
              </a:rPr>
              <a:t>. </a:t>
            </a:r>
            <a:r>
              <a:rPr lang="en-US" sz="2200" kern="1200" dirty="0" smtClean="0">
                <a:solidFill>
                  <a:schemeClr val="tx1"/>
                </a:solidFill>
                <a:latin typeface="+mn-lt"/>
                <a:ea typeface="+mn-ea"/>
                <a:cs typeface="Arial"/>
              </a:rPr>
              <a:t>www.mygreatlakes.org</a:t>
            </a:r>
            <a:r>
              <a:rPr lang="en-US" sz="1000" b="0" kern="1200" dirty="0" smtClean="0">
                <a:solidFill>
                  <a:schemeClr val="tx1"/>
                </a:solidFill>
                <a:effectLst/>
                <a:latin typeface="+mj-lt"/>
                <a:ea typeface="+mn-ea"/>
                <a:cs typeface="+mn-cs"/>
              </a:rPr>
              <a:t>.</a:t>
            </a:r>
          </a:p>
          <a:p>
            <a:r>
              <a:rPr lang="en-US" sz="1000" b="1" kern="1200" dirty="0" err="1" smtClean="0">
                <a:solidFill>
                  <a:schemeClr val="tx1"/>
                </a:solidFill>
                <a:effectLst/>
                <a:latin typeface="+mj-lt"/>
                <a:ea typeface="+mn-ea"/>
                <a:cs typeface="+mn-cs"/>
              </a:rPr>
              <a:t>Navient</a:t>
            </a:r>
            <a:r>
              <a:rPr lang="en-US" sz="1000" b="0" kern="1200" dirty="0" smtClean="0">
                <a:solidFill>
                  <a:schemeClr val="tx1"/>
                </a:solidFill>
                <a:effectLst/>
                <a:latin typeface="+mj-lt"/>
                <a:ea typeface="+mn-ea"/>
                <a:cs typeface="+mn-cs"/>
              </a:rPr>
              <a:t>. www.</a:t>
            </a:r>
            <a:r>
              <a:rPr lang="en-US" sz="1000" b="1" kern="1200" dirty="0" smtClean="0">
                <a:solidFill>
                  <a:schemeClr val="tx1"/>
                </a:solidFill>
                <a:effectLst/>
                <a:latin typeface="+mj-lt"/>
                <a:ea typeface="+mn-ea"/>
                <a:cs typeface="+mn-cs"/>
              </a:rPr>
              <a:t>navient</a:t>
            </a:r>
            <a:r>
              <a:rPr lang="en-US" sz="1000" b="0" kern="1200" dirty="0" smtClean="0">
                <a:solidFill>
                  <a:schemeClr val="tx1"/>
                </a:solidFill>
                <a:effectLst/>
                <a:latin typeface="+mj-lt"/>
                <a:ea typeface="+mn-ea"/>
                <a:cs typeface="+mn-cs"/>
              </a:rPr>
              <a:t>.com.</a:t>
            </a:r>
          </a:p>
          <a:p>
            <a:r>
              <a:rPr lang="en-US" sz="1000" b="1" kern="1200" dirty="0" err="1" smtClean="0">
                <a:solidFill>
                  <a:schemeClr val="tx1"/>
                </a:solidFill>
                <a:effectLst/>
                <a:latin typeface="+mj-lt"/>
                <a:ea typeface="+mn-ea"/>
                <a:cs typeface="+mn-cs"/>
              </a:rPr>
              <a:t>FedLoan</a:t>
            </a:r>
            <a:r>
              <a:rPr lang="en-US" sz="1000" b="1" kern="1200" dirty="0" smtClean="0">
                <a:solidFill>
                  <a:schemeClr val="tx1"/>
                </a:solidFill>
                <a:effectLst/>
                <a:latin typeface="+mj-lt"/>
                <a:ea typeface="+mn-ea"/>
                <a:cs typeface="+mn-cs"/>
              </a:rPr>
              <a:t> Servicing</a:t>
            </a:r>
            <a:r>
              <a:rPr lang="en-US" sz="1000" b="0" kern="1200" dirty="0" smtClean="0">
                <a:solidFill>
                  <a:schemeClr val="tx1"/>
                </a:solidFill>
                <a:effectLst/>
                <a:latin typeface="+mj-lt"/>
                <a:ea typeface="+mn-ea"/>
                <a:cs typeface="+mn-cs"/>
              </a:rPr>
              <a:t> (</a:t>
            </a:r>
            <a:r>
              <a:rPr lang="en-US" sz="1000" b="1" kern="1200" dirty="0" smtClean="0">
                <a:solidFill>
                  <a:schemeClr val="tx1"/>
                </a:solidFill>
                <a:effectLst/>
                <a:latin typeface="+mj-lt"/>
                <a:ea typeface="+mn-ea"/>
                <a:cs typeface="+mn-cs"/>
              </a:rPr>
              <a:t>PHEAA</a:t>
            </a:r>
            <a:r>
              <a:rPr lang="en-US" sz="1000" b="0" kern="1200" dirty="0" smtClean="0">
                <a:solidFill>
                  <a:schemeClr val="tx1"/>
                </a:solidFill>
                <a:effectLst/>
                <a:latin typeface="+mj-lt"/>
                <a:ea typeface="+mn-ea"/>
                <a:cs typeface="+mn-cs"/>
              </a:rPr>
              <a:t>) </a:t>
            </a:r>
            <a:r>
              <a:rPr lang="en-US" sz="1000" b="1" kern="1200" dirty="0" smtClean="0">
                <a:solidFill>
                  <a:schemeClr val="tx1"/>
                </a:solidFill>
                <a:effectLst/>
                <a:latin typeface="+mj-lt"/>
                <a:ea typeface="+mn-ea"/>
                <a:cs typeface="+mn-cs"/>
              </a:rPr>
              <a:t>myfedloan</a:t>
            </a:r>
            <a:r>
              <a:rPr lang="en-US" sz="1000" b="0" kern="1200" dirty="0" smtClean="0">
                <a:solidFill>
                  <a:schemeClr val="tx1"/>
                </a:solidFill>
                <a:effectLst/>
                <a:latin typeface="+mj-lt"/>
                <a:ea typeface="+mn-ea"/>
                <a:cs typeface="+mn-cs"/>
              </a:rPr>
              <a:t>.org.</a:t>
            </a:r>
          </a:p>
          <a:p>
            <a:r>
              <a:rPr lang="en-US" sz="1000" b="1" kern="1200" dirty="0" smtClean="0">
                <a:solidFill>
                  <a:schemeClr val="tx1"/>
                </a:solidFill>
                <a:effectLst/>
                <a:latin typeface="+mj-lt"/>
                <a:ea typeface="+mn-ea"/>
                <a:cs typeface="+mn-cs"/>
              </a:rPr>
              <a:t>MOHELA</a:t>
            </a:r>
            <a:r>
              <a:rPr lang="en-US" sz="1000" b="0" kern="1200" dirty="0" smtClean="0">
                <a:solidFill>
                  <a:schemeClr val="tx1"/>
                </a:solidFill>
                <a:effectLst/>
                <a:latin typeface="+mj-lt"/>
                <a:ea typeface="+mn-ea"/>
                <a:cs typeface="+mn-cs"/>
              </a:rPr>
              <a:t>. </a:t>
            </a:r>
            <a:r>
              <a:rPr lang="en-US" sz="1000" b="1" kern="1200" dirty="0" smtClean="0">
                <a:solidFill>
                  <a:schemeClr val="tx1"/>
                </a:solidFill>
                <a:effectLst/>
                <a:latin typeface="+mj-lt"/>
                <a:ea typeface="+mn-ea"/>
                <a:cs typeface="+mn-cs"/>
              </a:rPr>
              <a:t>www.mohela.com</a:t>
            </a:r>
            <a:r>
              <a:rPr lang="en-US" sz="1000" b="0" kern="1200" dirty="0" smtClean="0">
                <a:solidFill>
                  <a:schemeClr val="tx1"/>
                </a:solidFill>
                <a:effectLst/>
                <a:latin typeface="+mj-lt"/>
                <a:ea typeface="+mn-ea"/>
                <a:cs typeface="+mn-cs"/>
              </a:rPr>
              <a:t>.</a:t>
            </a:r>
          </a:p>
          <a:p>
            <a:r>
              <a:rPr lang="en-US" sz="1000" b="0" kern="1200" dirty="0" smtClean="0">
                <a:solidFill>
                  <a:schemeClr val="tx1"/>
                </a:solidFill>
                <a:effectLst/>
                <a:latin typeface="+mj-lt"/>
                <a:ea typeface="+mn-ea"/>
                <a:cs typeface="+mn-cs"/>
              </a:rPr>
              <a:t>HESC/</a:t>
            </a:r>
            <a:r>
              <a:rPr lang="en-US" sz="1000" b="1" kern="1200" dirty="0" err="1" smtClean="0">
                <a:solidFill>
                  <a:schemeClr val="tx1"/>
                </a:solidFill>
                <a:effectLst/>
                <a:latin typeface="+mj-lt"/>
                <a:ea typeface="+mn-ea"/>
                <a:cs typeface="+mn-cs"/>
              </a:rPr>
              <a:t>EdFinancial</a:t>
            </a:r>
            <a:r>
              <a:rPr lang="en-US" sz="1000" b="0" kern="1200" dirty="0" smtClean="0">
                <a:solidFill>
                  <a:schemeClr val="tx1"/>
                </a:solidFill>
                <a:effectLst/>
                <a:latin typeface="+mj-lt"/>
                <a:ea typeface="+mn-ea"/>
                <a:cs typeface="+mn-cs"/>
              </a:rPr>
              <a:t>. </a:t>
            </a:r>
            <a:r>
              <a:rPr lang="en-US" sz="1000" b="1" kern="1200" dirty="0" err="1" smtClean="0">
                <a:solidFill>
                  <a:schemeClr val="tx1"/>
                </a:solidFill>
                <a:effectLst/>
                <a:latin typeface="+mj-lt"/>
                <a:ea typeface="+mn-ea"/>
                <a:cs typeface="+mn-cs"/>
              </a:rPr>
              <a:t>edfinancial</a:t>
            </a:r>
            <a:endParaRPr lang="en-US" sz="1000" b="0" kern="1200" dirty="0" smtClean="0">
              <a:solidFill>
                <a:schemeClr val="tx1"/>
              </a:solidFill>
              <a:effectLst/>
              <a:latin typeface="+mj-lt"/>
              <a:ea typeface="+mn-ea"/>
              <a:cs typeface="+mn-cs"/>
            </a:endParaRPr>
          </a:p>
          <a:p>
            <a:pPr marL="0" indent="0">
              <a:buNone/>
            </a:pPr>
            <a:endParaRPr lang="en-US" dirty="0" smtClean="0"/>
          </a:p>
          <a:p>
            <a:pPr marL="0" indent="0">
              <a:buNone/>
            </a:pPr>
            <a:r>
              <a:rPr lang="en-US" dirty="0" smtClean="0"/>
              <a:t>Participants' loan balances must be verified as eligible debt prior to approval in the program and before making an award.</a:t>
            </a:r>
          </a:p>
          <a:p>
            <a:pPr marL="0" indent="0">
              <a:buNone/>
            </a:pPr>
            <a:endParaRPr lang="en-US" dirty="0" smtClean="0"/>
          </a:p>
          <a:p>
            <a:pPr marL="0" indent="0">
              <a:buNone/>
            </a:pPr>
            <a:r>
              <a:rPr lang="en-US" dirty="0" smtClean="0"/>
              <a:t>Eligible</a:t>
            </a:r>
            <a:r>
              <a:rPr lang="en-US" baseline="0" dirty="0" smtClean="0"/>
              <a:t> loans must be in good standing with the lending entity.</a:t>
            </a:r>
            <a:endParaRPr lang="en-US" sz="2200" kern="1200" baseline="0" dirty="0">
              <a:solidFill>
                <a:schemeClr val="tx1"/>
              </a:solidFill>
              <a:latin typeface="+mn-lt"/>
              <a:ea typeface="+mn-ea"/>
              <a:cs typeface="Arial"/>
            </a:endParaRPr>
          </a:p>
          <a:p>
            <a:pPr marL="0" indent="0">
              <a:buNone/>
            </a:pPr>
            <a:endParaRPr lang="en-US" sz="2200" kern="1200" baseline="0" dirty="0" smtClean="0">
              <a:solidFill>
                <a:schemeClr val="tx1"/>
              </a:solidFill>
              <a:latin typeface="+mn-lt"/>
              <a:ea typeface="+mn-ea"/>
              <a:cs typeface="Arial"/>
            </a:endParaRPr>
          </a:p>
          <a:p>
            <a:pPr marL="0" indent="0">
              <a:buNone/>
            </a:pPr>
            <a:endParaRPr lang="en-US" sz="2200" kern="1200" baseline="0" dirty="0">
              <a:solidFill>
                <a:schemeClr val="tx1"/>
              </a:solidFill>
              <a:latin typeface="+mn-lt"/>
              <a:ea typeface="+mn-ea"/>
              <a:cs typeface="Arial"/>
            </a:endParaRPr>
          </a:p>
          <a:p>
            <a:pPr defTabSz="457200" eaLnBrk="0" fontAlgn="base" hangingPunct="0">
              <a:lnSpc>
                <a:spcPct val="120000"/>
              </a:lnSpc>
              <a:spcBef>
                <a:spcPts val="763"/>
              </a:spcBef>
              <a:spcAft>
                <a:spcPct val="0"/>
              </a:spcAft>
            </a:pPr>
            <a:r>
              <a:rPr lang="en-US" sz="1000" dirty="0" smtClean="0">
                <a:solidFill>
                  <a:schemeClr val="tx1"/>
                </a:solidFill>
                <a:cs typeface="Arial"/>
              </a:rPr>
              <a:t>Eligible debt restricted to </a:t>
            </a:r>
            <a:r>
              <a:rPr lang="en-US" sz="1000" b="1" dirty="0" smtClean="0">
                <a:solidFill>
                  <a:schemeClr val="tx1"/>
                </a:solidFill>
                <a:cs typeface="Arial"/>
              </a:rPr>
              <a:t>governmental or commercial </a:t>
            </a:r>
            <a:r>
              <a:rPr lang="en-US" sz="1000" dirty="0" smtClean="0">
                <a:solidFill>
                  <a:schemeClr val="tx1"/>
                </a:solidFill>
                <a:cs typeface="Arial"/>
              </a:rPr>
              <a:t>educational loans, </a:t>
            </a:r>
            <a:r>
              <a:rPr lang="en-US" sz="1000" b="1" dirty="0" smtClean="0">
                <a:solidFill>
                  <a:schemeClr val="tx1"/>
                </a:solidFill>
                <a:cs typeface="Arial"/>
              </a:rPr>
              <a:t>Federally bonded and insured</a:t>
            </a:r>
            <a:r>
              <a:rPr lang="en-US" sz="1000" dirty="0" smtClean="0">
                <a:solidFill>
                  <a:schemeClr val="tx1"/>
                </a:solidFill>
                <a:cs typeface="Arial"/>
              </a:rPr>
              <a:t>, specific to the </a:t>
            </a:r>
            <a:r>
              <a:rPr lang="en-US" sz="1000" b="1" dirty="0" smtClean="0">
                <a:solidFill>
                  <a:schemeClr val="tx1"/>
                </a:solidFill>
                <a:cs typeface="Arial"/>
              </a:rPr>
              <a:t>practitioner’s eligible discipline</a:t>
            </a:r>
            <a:r>
              <a:rPr lang="en-US" sz="1000" dirty="0" smtClean="0">
                <a:solidFill>
                  <a:schemeClr val="tx1"/>
                </a:solidFill>
                <a:cs typeface="Arial"/>
              </a:rPr>
              <a:t>, and in </a:t>
            </a:r>
            <a:r>
              <a:rPr lang="en-US" sz="1000" b="1" dirty="0" smtClean="0">
                <a:solidFill>
                  <a:schemeClr val="tx1"/>
                </a:solidFill>
                <a:cs typeface="Arial"/>
              </a:rPr>
              <a:t>good-standing </a:t>
            </a:r>
            <a:r>
              <a:rPr lang="en-US" sz="1000" dirty="0" smtClean="0">
                <a:solidFill>
                  <a:schemeClr val="tx1"/>
                </a:solidFill>
                <a:cs typeface="Arial"/>
              </a:rPr>
              <a:t>with lending institution.</a:t>
            </a:r>
          </a:p>
          <a:p>
            <a:endParaRPr lang="en-US" sz="1000" dirty="0" smtClean="0">
              <a:solidFill>
                <a:schemeClr val="tx1"/>
              </a:solidFill>
              <a:cs typeface="Arial"/>
            </a:endParaRPr>
          </a:p>
          <a:p>
            <a:pPr marL="0" indent="0">
              <a:buNone/>
            </a:pPr>
            <a:endParaRPr lang="en-US" dirty="0" smtClean="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26802152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296993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2532646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1653469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3425601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4230657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 sponsor</a:t>
            </a:r>
            <a:r>
              <a:rPr lang="en-US" baseline="0" dirty="0" smtClean="0"/>
              <a:t> provides 50% of funds needed to operate SLRP. </a:t>
            </a:r>
          </a:p>
          <a:p>
            <a:r>
              <a:rPr lang="en-US" baseline="0" dirty="0" smtClean="0"/>
              <a:t>Totaling 225,000 annually</a:t>
            </a:r>
          </a:p>
          <a:p>
            <a:r>
              <a:rPr lang="en-US" baseline="0" dirty="0" smtClean="0"/>
              <a:t>Over the next 4 years Delaware stands to receive $900,000 in grant funds</a:t>
            </a:r>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r>
              <a:rPr kumimoji="0" lang="en-US" sz="1000" b="0" i="0" u="none" strike="noStrike" kern="1200" cap="none" spc="0" normalizeH="0" baseline="0" noProof="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
        <p:nvSpPr>
          <p:cNvPr id="6" name="TextBox 5"/>
          <p:cNvSpPr txBox="1"/>
          <p:nvPr/>
        </p:nvSpPr>
        <p:spPr>
          <a:xfrm>
            <a:off x="5883409" y="6663176"/>
            <a:ext cx="2723627"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Arial" panose="020B0604020202020204" pitchFamily="34" charset="0"/>
            </a:endParaRPr>
          </a:p>
        </p:txBody>
      </p:sp>
      <p:sp>
        <p:nvSpPr>
          <p:cNvPr id="7" name="TextBox 6"/>
          <p:cNvSpPr txBox="1"/>
          <p:nvPr/>
        </p:nvSpPr>
        <p:spPr>
          <a:xfrm>
            <a:off x="142200" y="6663176"/>
            <a:ext cx="65929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Arial" panose="020B0604020202020204" pitchFamily="34" charset="0"/>
            </a:endParaRPr>
          </a:p>
        </p:txBody>
      </p:sp>
    </p:spTree>
    <p:extLst>
      <p:ext uri="{BB962C8B-B14F-4D97-AF65-F5344CB8AC3E}">
        <p14:creationId xmlns:p14="http://schemas.microsoft.com/office/powerpoint/2010/main" val="542959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latin typeface="+mj-lt"/>
                <a:ea typeface="+mn-ea"/>
                <a:cs typeface="+mn-cs"/>
              </a:rPr>
              <a:t>Since 2001, DHCC has acted as the lead agency for Delaware State Loan Repayment Program.</a:t>
            </a:r>
          </a:p>
          <a:p>
            <a:endParaRPr lang="en-US" sz="1000" b="0" i="0" u="none" strike="noStrike" kern="1200" baseline="0" dirty="0" smtClean="0">
              <a:solidFill>
                <a:schemeClr val="tx1"/>
              </a:solidFill>
              <a:latin typeface="+mj-lt"/>
              <a:ea typeface="+mn-ea"/>
              <a:cs typeface="+mn-cs"/>
            </a:endParaRPr>
          </a:p>
          <a:p>
            <a:pPr marL="109728" marR="0" lvl="0" indent="-114300" algn="l" defTabSz="914400" rtl="0" eaLnBrk="1" fontAlgn="auto" latinLnBrk="0" hangingPunct="1">
              <a:lnSpc>
                <a:spcPct val="110000"/>
              </a:lnSpc>
              <a:spcBef>
                <a:spcPts val="300"/>
              </a:spcBef>
              <a:spcAft>
                <a:spcPts val="0"/>
              </a:spcAft>
              <a:buClrTx/>
              <a:buSzTx/>
              <a:buFont typeface="Arial" panose="020B0604020202020204" pitchFamily="34" charset="0"/>
              <a:buChar char="•"/>
              <a:tabLst/>
              <a:defRPr/>
            </a:pPr>
            <a:r>
              <a:rPr lang="en-US" sz="1000" b="0" i="0" u="none" strike="noStrike" kern="1200" baseline="0" dirty="0" smtClean="0">
                <a:solidFill>
                  <a:schemeClr val="tx1"/>
                </a:solidFill>
                <a:latin typeface="+mj-lt"/>
                <a:ea typeface="+mn-ea"/>
                <a:cs typeface="+mn-cs"/>
              </a:rPr>
              <a:t>Create healthier communities by recruiting and maintaining highly qualified professionals in underserved communities.</a:t>
            </a:r>
          </a:p>
          <a:p>
            <a:endParaRPr lang="en-US" sz="1000" b="0" i="0" u="none" strike="noStrike" kern="1200" baseline="0" dirty="0" smtClean="0">
              <a:solidFill>
                <a:schemeClr val="tx1"/>
              </a:solidFill>
              <a:latin typeface="+mj-lt"/>
              <a:ea typeface="+mn-ea"/>
              <a:cs typeface="+mn-cs"/>
            </a:endParaRPr>
          </a:p>
          <a:p>
            <a:r>
              <a:rPr lang="en-US" sz="1000" b="0" i="0" u="none" strike="noStrike" kern="1200" baseline="0" dirty="0" smtClean="0">
                <a:solidFill>
                  <a:schemeClr val="tx1"/>
                </a:solidFill>
                <a:latin typeface="+mj-lt"/>
                <a:ea typeface="+mn-ea"/>
                <a:cs typeface="+mn-cs"/>
              </a:rPr>
              <a:t>The US Department of Health and Human Services, Health Resources and Services Administration (HRSA) provides 50% of funding needed to operate this program. </a:t>
            </a:r>
          </a:p>
          <a:p>
            <a:endParaRPr lang="en-US" sz="1000" b="0" i="0" u="none" strike="noStrike" kern="1200" baseline="0" dirty="0" smtClean="0">
              <a:solidFill>
                <a:schemeClr val="tx1"/>
              </a:solidFill>
              <a:latin typeface="+mj-lt"/>
              <a:ea typeface="+mn-ea"/>
              <a:cs typeface="+mn-cs"/>
            </a:endParaRPr>
          </a:p>
          <a:p>
            <a:r>
              <a:rPr lang="en-US" sz="1000" b="0" i="0" u="none" strike="noStrike" kern="1200" baseline="0" dirty="0" smtClean="0">
                <a:solidFill>
                  <a:schemeClr val="tx1"/>
                </a:solidFill>
                <a:latin typeface="+mj-lt"/>
                <a:ea typeface="+mn-ea"/>
                <a:cs typeface="+mn-cs"/>
              </a:rPr>
              <a:t>Started a new 4 year grant period on September, 1, 2018</a:t>
            </a:r>
          </a:p>
          <a:p>
            <a:endParaRPr lang="en-US" sz="1000" b="0" i="0" u="none" strike="noStrike" kern="1200" baseline="0" dirty="0" smtClean="0">
              <a:solidFill>
                <a:schemeClr val="tx1"/>
              </a:solidFill>
              <a:latin typeface="+mj-lt"/>
              <a:ea typeface="+mn-ea"/>
              <a:cs typeface="+mn-cs"/>
            </a:endParaRPr>
          </a:p>
          <a:p>
            <a:r>
              <a:rPr lang="en-US" sz="1000" b="0" i="0" u="none" strike="noStrike" kern="1200" baseline="0" dirty="0" smtClean="0">
                <a:solidFill>
                  <a:schemeClr val="tx1"/>
                </a:solidFill>
                <a:latin typeface="+mj-lt"/>
                <a:ea typeface="+mn-ea"/>
                <a:cs typeface="+mn-cs"/>
              </a:rPr>
              <a:t>DHCC will receive $225,000 annually for HRSA</a:t>
            </a:r>
          </a:p>
          <a:p>
            <a:endParaRPr lang="en-US" sz="1000" b="0" i="0" u="none" strike="noStrike" kern="1200" baseline="0" dirty="0" smtClean="0">
              <a:solidFill>
                <a:schemeClr val="tx1"/>
              </a:solidFill>
              <a:latin typeface="+mj-lt"/>
              <a:ea typeface="+mn-ea"/>
              <a:cs typeface="+mn-cs"/>
            </a:endParaRPr>
          </a:p>
          <a:p>
            <a:r>
              <a:rPr lang="en-US" sz="1000" b="0" i="0" u="none" strike="noStrike" kern="1200" baseline="0" dirty="0" smtClean="0">
                <a:solidFill>
                  <a:schemeClr val="tx1"/>
                </a:solidFill>
                <a:latin typeface="+mj-lt"/>
                <a:ea typeface="+mn-ea"/>
                <a:cs typeface="+mn-cs"/>
              </a:rPr>
              <a:t>Eligible practitioners (talk about on later slides) can receive up to 100K for advanced degrees (MD/DO) or 60K for mid-level degrees (PA, RN, LCSW, Pharmacists, etc.)</a:t>
            </a:r>
          </a:p>
          <a:p>
            <a:endParaRPr lang="en-US" sz="1000" b="0" i="0" u="none" strike="noStrike" kern="1200" baseline="0" dirty="0" smtClean="0">
              <a:solidFill>
                <a:schemeClr val="tx1"/>
              </a:solidFill>
              <a:latin typeface="+mj-lt"/>
              <a:ea typeface="+mn-ea"/>
              <a:cs typeface="+mn-cs"/>
            </a:endParaRPr>
          </a:p>
          <a:p>
            <a:r>
              <a:rPr lang="en-US" sz="1000" b="0" i="0" u="none" strike="noStrike" kern="1200" baseline="0" dirty="0" smtClean="0">
                <a:solidFill>
                  <a:schemeClr val="tx1"/>
                </a:solidFill>
                <a:latin typeface="+mj-lt"/>
                <a:ea typeface="+mn-ea"/>
                <a:cs typeface="+mn-cs"/>
              </a:rPr>
              <a:t>Table shows distribution of active SLRP participants in 2018;</a:t>
            </a:r>
          </a:p>
          <a:p>
            <a:pPr lvl="1"/>
            <a:r>
              <a:rPr lang="en-US" sz="1000" b="0" i="0" u="none" strike="noStrike" kern="1200" baseline="0" dirty="0" smtClean="0">
                <a:solidFill>
                  <a:schemeClr val="tx1"/>
                </a:solidFill>
                <a:latin typeface="+mj-lt"/>
                <a:ea typeface="+mn-ea"/>
                <a:cs typeface="+mn-cs"/>
              </a:rPr>
              <a:t>17 participants statewide</a:t>
            </a:r>
          </a:p>
          <a:p>
            <a:pPr lvl="1"/>
            <a:r>
              <a:rPr lang="en-US" sz="1000" b="0" i="0" u="none" strike="noStrike" kern="1200" baseline="0" dirty="0" smtClean="0">
                <a:solidFill>
                  <a:schemeClr val="tx1"/>
                </a:solidFill>
                <a:latin typeface="+mj-lt"/>
                <a:ea typeface="+mn-ea"/>
                <a:cs typeface="+mn-cs"/>
              </a:rPr>
              <a:t>Kent County had the least participants, 2 practitioners in Smyrna (1 advanced &amp; 1 Mid-Level)</a:t>
            </a:r>
          </a:p>
          <a:p>
            <a:pPr lvl="1"/>
            <a:r>
              <a:rPr lang="en-US" sz="1000" b="0" i="0" u="none" strike="noStrike" kern="1200" baseline="0" dirty="0" smtClean="0">
                <a:solidFill>
                  <a:schemeClr val="tx1"/>
                </a:solidFill>
                <a:latin typeface="+mj-lt"/>
                <a:ea typeface="+mn-ea"/>
                <a:cs typeface="+mn-cs"/>
              </a:rPr>
              <a:t>Kent is a high need region with HPSA shortages for dental and primary care professionals (refer to map for graphics)</a:t>
            </a:r>
          </a:p>
          <a:p>
            <a:endParaRPr lang="en-US" sz="1000" b="0" i="0" u="none" strike="noStrike" kern="1200" baseline="0" dirty="0" smtClean="0">
              <a:solidFill>
                <a:schemeClr val="tx1"/>
              </a:solidFill>
              <a:latin typeface="+mj-lt"/>
              <a:ea typeface="+mn-ea"/>
              <a:cs typeface="+mn-cs"/>
            </a:endParaRPr>
          </a:p>
          <a:p>
            <a:endParaRPr lang="en-US" sz="1000" b="0" i="0" u="none" strike="noStrike" kern="1200" baseline="0" dirty="0" smtClean="0">
              <a:solidFill>
                <a:schemeClr val="tx1"/>
              </a:solidFill>
              <a:latin typeface="+mj-lt"/>
              <a:ea typeface="+mn-ea"/>
              <a:cs typeface="+mn-cs"/>
            </a:endParaRPr>
          </a:p>
          <a:p>
            <a:endParaRPr lang="en-US" sz="1000" b="0" i="0" u="none" strike="noStrike" kern="1200" baseline="0" dirty="0" smtClean="0">
              <a:solidFill>
                <a:schemeClr val="tx1"/>
              </a:solidFill>
              <a:latin typeface="+mj-lt"/>
              <a:ea typeface="+mn-ea"/>
              <a:cs typeface="+mn-cs"/>
            </a:endParaRPr>
          </a:p>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r>
              <a:rPr kumimoji="0" lang="en-US" sz="1000" b="0" i="0" u="none" strike="noStrike" kern="1200" cap="none" spc="0" normalizeH="0" baseline="0" noProof="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
        <p:nvSpPr>
          <p:cNvPr id="6" name="TextBox 5"/>
          <p:cNvSpPr txBox="1"/>
          <p:nvPr/>
        </p:nvSpPr>
        <p:spPr>
          <a:xfrm>
            <a:off x="5883409" y="6663176"/>
            <a:ext cx="2723627"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Arial" panose="020B0604020202020204" pitchFamily="34" charset="0"/>
            </a:endParaRPr>
          </a:p>
        </p:txBody>
      </p:sp>
      <p:sp>
        <p:nvSpPr>
          <p:cNvPr id="7" name="TextBox 6"/>
          <p:cNvSpPr txBox="1"/>
          <p:nvPr/>
        </p:nvSpPr>
        <p:spPr>
          <a:xfrm>
            <a:off x="142200" y="6663176"/>
            <a:ext cx="659290"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Arial" panose="020B0604020202020204" pitchFamily="34" charset="0"/>
            </a:endParaRPr>
          </a:p>
        </p:txBody>
      </p:sp>
    </p:spTree>
    <p:extLst>
      <p:ext uri="{BB962C8B-B14F-4D97-AF65-F5344CB8AC3E}">
        <p14:creationId xmlns:p14="http://schemas.microsoft.com/office/powerpoint/2010/main" val="3724993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2450376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a U.S. citizen (Born or Naturalized) or U.S. National</a:t>
            </a:r>
          </a:p>
          <a:p>
            <a:r>
              <a:rPr lang="en-US" dirty="0" smtClean="0"/>
              <a:t>Have </a:t>
            </a:r>
            <a:r>
              <a:rPr lang="en-US" b="1" dirty="0" smtClean="0"/>
              <a:t>verifiable </a:t>
            </a:r>
            <a:r>
              <a:rPr lang="en-US" dirty="0" smtClean="0"/>
              <a:t>student loans which are not in default</a:t>
            </a:r>
          </a:p>
          <a:p>
            <a:r>
              <a:rPr lang="en-US" dirty="0" smtClean="0"/>
              <a:t>Have no other existing service commitment</a:t>
            </a:r>
          </a:p>
          <a:p>
            <a:r>
              <a:rPr lang="en-US" dirty="0" smtClean="0"/>
              <a:t>Not have been convicted of any felony</a:t>
            </a:r>
          </a:p>
          <a:p>
            <a:r>
              <a:rPr lang="en-US" dirty="0" smtClean="0"/>
              <a:t>Not have any federal judgment liens</a:t>
            </a:r>
          </a:p>
          <a:p>
            <a:r>
              <a:rPr lang="en-US" dirty="0" smtClean="0"/>
              <a:t>Not have a current default on court-ordered child support payments</a:t>
            </a:r>
          </a:p>
          <a:p>
            <a:r>
              <a:rPr lang="en-US" dirty="0" smtClean="0"/>
              <a:t>Provide half-time / full-time (20-40 hours per week) service in a designated</a:t>
            </a:r>
            <a:r>
              <a:rPr lang="en-US" baseline="0" dirty="0" smtClean="0"/>
              <a:t> </a:t>
            </a:r>
            <a:r>
              <a:rPr lang="en-US" dirty="0" smtClean="0"/>
              <a:t>HPSA</a:t>
            </a:r>
          </a:p>
          <a:p>
            <a:pPr marL="109728" marR="0" lvl="0" indent="-114300" algn="l" defTabSz="914400" rtl="0" eaLnBrk="1" fontAlgn="auto" latinLnBrk="0" hangingPunct="1">
              <a:lnSpc>
                <a:spcPct val="110000"/>
              </a:lnSpc>
              <a:spcBef>
                <a:spcPts val="300"/>
              </a:spcBef>
              <a:spcAft>
                <a:spcPts val="0"/>
              </a:spcAft>
              <a:buClrTx/>
              <a:buSzTx/>
              <a:buFont typeface="Arial" panose="020B0604020202020204" pitchFamily="34" charset="0"/>
              <a:buChar char="•"/>
              <a:tabLst/>
              <a:defRPr/>
            </a:pPr>
            <a:r>
              <a:rPr lang="en-US" dirty="0" smtClean="0"/>
              <a:t>Be currently </a:t>
            </a:r>
            <a:r>
              <a:rPr lang="en-US" b="1" u="sng" dirty="0" smtClean="0"/>
              <a:t>employed</a:t>
            </a:r>
            <a:r>
              <a:rPr lang="en-US" dirty="0" smtClean="0"/>
              <a:t> or have </a:t>
            </a:r>
            <a:r>
              <a:rPr lang="en-US" b="1" u="sng" dirty="0" smtClean="0"/>
              <a:t>accepted employment </a:t>
            </a:r>
            <a:r>
              <a:rPr lang="en-US" dirty="0" smtClean="0"/>
              <a:t>at an eligible practice site</a:t>
            </a:r>
          </a:p>
          <a:p>
            <a:endParaRPr lang="en-US" sz="1000" b="1" i="0" u="none" strike="noStrike" kern="1200" baseline="0" dirty="0" smtClean="0">
              <a:solidFill>
                <a:schemeClr val="tx1"/>
              </a:solidFill>
              <a:latin typeface="+mj-lt"/>
              <a:ea typeface="+mn-ea"/>
              <a:cs typeface="+mn-cs"/>
            </a:endParaRPr>
          </a:p>
          <a:p>
            <a:endParaRPr lang="en-US" sz="1000" b="1" i="0" u="none" strike="noStrike" kern="1200" baseline="0" dirty="0" smtClean="0">
              <a:solidFill>
                <a:schemeClr val="tx1"/>
              </a:solidFill>
              <a:latin typeface="+mj-lt"/>
              <a:ea typeface="+mn-ea"/>
              <a:cs typeface="+mn-cs"/>
            </a:endParaRPr>
          </a:p>
          <a:p>
            <a:r>
              <a:rPr lang="en-US" sz="1000" b="1" i="0" u="none" strike="noStrike" kern="1200" baseline="0" dirty="0" smtClean="0">
                <a:solidFill>
                  <a:schemeClr val="tx1"/>
                </a:solidFill>
                <a:latin typeface="+mj-lt"/>
                <a:ea typeface="+mn-ea"/>
                <a:cs typeface="+mn-cs"/>
              </a:rPr>
              <a:t>Approved Primary Care Specialties for Physicians: </a:t>
            </a:r>
            <a:endParaRPr lang="en-US" sz="1000" b="0" i="0" u="none" strike="noStrike" kern="1200" baseline="0" dirty="0" smtClean="0">
              <a:solidFill>
                <a:schemeClr val="tx1"/>
              </a:solidFill>
              <a:latin typeface="+mj-lt"/>
              <a:ea typeface="+mn-ea"/>
              <a:cs typeface="+mn-cs"/>
            </a:endParaRPr>
          </a:p>
          <a:p>
            <a:pPr lvl="1"/>
            <a:r>
              <a:rPr lang="en-US" sz="1000" b="0" i="0" u="none" strike="noStrike" kern="1200" baseline="0" dirty="0" smtClean="0">
                <a:solidFill>
                  <a:schemeClr val="tx1"/>
                </a:solidFill>
                <a:latin typeface="+mj-lt"/>
                <a:ea typeface="+mn-ea"/>
                <a:cs typeface="+mn-cs"/>
              </a:rPr>
              <a:t>Family Medicine (and osteopathic general practice) </a:t>
            </a:r>
          </a:p>
          <a:p>
            <a:pPr lvl="1"/>
            <a:r>
              <a:rPr lang="en-US" sz="1000" b="0" i="0" u="none" strike="noStrike" kern="1200" baseline="0" dirty="0" smtClean="0">
                <a:solidFill>
                  <a:schemeClr val="tx1"/>
                </a:solidFill>
                <a:latin typeface="+mj-lt"/>
                <a:ea typeface="+mn-ea"/>
                <a:cs typeface="+mn-cs"/>
              </a:rPr>
              <a:t>Internal Medicine </a:t>
            </a:r>
          </a:p>
          <a:p>
            <a:pPr lvl="1"/>
            <a:r>
              <a:rPr lang="en-US" sz="1000" b="0" i="0" u="none" strike="noStrike" kern="1200" baseline="0" dirty="0" smtClean="0">
                <a:solidFill>
                  <a:schemeClr val="tx1"/>
                </a:solidFill>
                <a:latin typeface="+mj-lt"/>
                <a:ea typeface="+mn-ea"/>
                <a:cs typeface="+mn-cs"/>
              </a:rPr>
              <a:t>Pediatrics </a:t>
            </a:r>
          </a:p>
          <a:p>
            <a:pPr lvl="1"/>
            <a:r>
              <a:rPr lang="en-US" sz="1000" b="0" i="0" u="none" strike="noStrike" kern="1200" baseline="0" dirty="0" smtClean="0">
                <a:solidFill>
                  <a:schemeClr val="tx1"/>
                </a:solidFill>
                <a:latin typeface="+mj-lt"/>
                <a:ea typeface="+mn-ea"/>
                <a:cs typeface="+mn-cs"/>
              </a:rPr>
              <a:t>Obstetrics/Gynecology </a:t>
            </a:r>
          </a:p>
          <a:p>
            <a:pPr lvl="1"/>
            <a:r>
              <a:rPr lang="en-US" sz="1000" b="0" i="0" u="none" strike="noStrike" kern="1200" baseline="0" dirty="0" smtClean="0">
                <a:solidFill>
                  <a:schemeClr val="tx1"/>
                </a:solidFill>
                <a:latin typeface="+mj-lt"/>
                <a:ea typeface="+mn-ea"/>
                <a:cs typeface="+mn-cs"/>
              </a:rPr>
              <a:t>Geriatrics </a:t>
            </a:r>
          </a:p>
          <a:p>
            <a:pPr lvl="1"/>
            <a:r>
              <a:rPr lang="en-US" sz="1000" b="0" i="0" u="none" strike="noStrike" kern="1200" baseline="0" dirty="0" smtClean="0">
                <a:solidFill>
                  <a:schemeClr val="tx1"/>
                </a:solidFill>
                <a:latin typeface="+mj-lt"/>
                <a:ea typeface="+mn-ea"/>
                <a:cs typeface="+mn-cs"/>
              </a:rPr>
              <a:t> Psychiatry </a:t>
            </a:r>
          </a:p>
          <a:p>
            <a:pPr marL="0" lvl="0" indent="-1397">
              <a:buNone/>
            </a:pPr>
            <a:r>
              <a:rPr lang="en-US" sz="1000" b="0" i="1" u="none" strike="noStrike" kern="1200" baseline="0" dirty="0" smtClean="0">
                <a:solidFill>
                  <a:schemeClr val="tx1"/>
                </a:solidFill>
                <a:latin typeface="+mj-lt"/>
                <a:ea typeface="+mn-ea"/>
                <a:cs typeface="+mn-cs"/>
              </a:rPr>
              <a:t>Note- Physicians who have not completed residency training programs are not eligible for funding. </a:t>
            </a:r>
          </a:p>
          <a:p>
            <a:pPr marL="0" lvl="0" indent="-1397">
              <a:buNone/>
            </a:pPr>
            <a:endParaRPr lang="en-US" sz="1000" b="0" i="1" u="none" strike="noStrike" kern="1200" baseline="0" dirty="0" smtClean="0">
              <a:solidFill>
                <a:schemeClr val="tx1"/>
              </a:solidFill>
              <a:latin typeface="+mj-lt"/>
              <a:ea typeface="+mn-ea"/>
              <a:cs typeface="+mn-cs"/>
            </a:endParaRPr>
          </a:p>
          <a:p>
            <a:r>
              <a:rPr lang="en-US" sz="1000" b="1" i="0" u="none" strike="noStrike" kern="1200" baseline="0" dirty="0" smtClean="0">
                <a:solidFill>
                  <a:schemeClr val="tx1"/>
                </a:solidFill>
                <a:latin typeface="+mj-lt"/>
                <a:ea typeface="+mn-ea"/>
                <a:cs typeface="+mn-cs"/>
              </a:rPr>
              <a:t>Approved Primary Care Specialties for Nurse Practitioners and Physician Assistants: </a:t>
            </a:r>
            <a:endParaRPr lang="en-US" sz="1000" b="0" i="0" u="none" strike="noStrike" kern="1200" baseline="0" dirty="0" smtClean="0">
              <a:solidFill>
                <a:schemeClr val="tx1"/>
              </a:solidFill>
              <a:latin typeface="+mj-lt"/>
              <a:ea typeface="+mn-ea"/>
              <a:cs typeface="+mn-cs"/>
            </a:endParaRPr>
          </a:p>
          <a:p>
            <a:pPr lvl="1"/>
            <a:r>
              <a:rPr lang="en-US" sz="1000" b="0" i="0" u="none" strike="noStrike" kern="1200" baseline="0" dirty="0" smtClean="0">
                <a:solidFill>
                  <a:schemeClr val="tx1"/>
                </a:solidFill>
                <a:latin typeface="+mj-lt"/>
                <a:ea typeface="+mn-ea"/>
                <a:cs typeface="+mn-cs"/>
              </a:rPr>
              <a:t>Adult </a:t>
            </a:r>
          </a:p>
          <a:p>
            <a:pPr lvl="1"/>
            <a:r>
              <a:rPr lang="en-US" sz="1000" b="0" i="0" u="none" strike="noStrike" kern="1200" baseline="0" dirty="0" smtClean="0">
                <a:solidFill>
                  <a:schemeClr val="tx1"/>
                </a:solidFill>
                <a:latin typeface="+mj-lt"/>
                <a:ea typeface="+mn-ea"/>
                <a:cs typeface="+mn-cs"/>
              </a:rPr>
              <a:t>Family </a:t>
            </a:r>
          </a:p>
          <a:p>
            <a:pPr lvl="1"/>
            <a:r>
              <a:rPr lang="en-US" sz="1000" b="0" i="0" u="none" strike="noStrike" kern="1200" baseline="0" dirty="0" smtClean="0">
                <a:solidFill>
                  <a:schemeClr val="tx1"/>
                </a:solidFill>
                <a:latin typeface="+mj-lt"/>
                <a:ea typeface="+mn-ea"/>
                <a:cs typeface="+mn-cs"/>
              </a:rPr>
              <a:t>Pediatrics </a:t>
            </a:r>
          </a:p>
          <a:p>
            <a:pPr lvl="1"/>
            <a:r>
              <a:rPr lang="en-US" sz="1000" b="0" i="0" u="none" strike="noStrike" kern="1200" baseline="0" dirty="0" smtClean="0">
                <a:solidFill>
                  <a:schemeClr val="tx1"/>
                </a:solidFill>
                <a:latin typeface="+mj-lt"/>
                <a:ea typeface="+mn-ea"/>
                <a:cs typeface="+mn-cs"/>
              </a:rPr>
              <a:t>Psychiatry/Mental Health </a:t>
            </a:r>
          </a:p>
          <a:p>
            <a:pPr lvl="1"/>
            <a:r>
              <a:rPr lang="en-US" sz="1000" b="0" i="0" u="none" strike="noStrike" kern="1200" baseline="0" dirty="0" smtClean="0">
                <a:solidFill>
                  <a:schemeClr val="tx1"/>
                </a:solidFill>
                <a:latin typeface="+mj-lt"/>
                <a:ea typeface="+mn-ea"/>
                <a:cs typeface="+mn-cs"/>
              </a:rPr>
              <a:t>Geriatrics </a:t>
            </a:r>
          </a:p>
          <a:p>
            <a:pPr lvl="1"/>
            <a:r>
              <a:rPr lang="en-US" sz="1000" b="0" i="0" u="none" strike="noStrike" kern="1200" baseline="0" dirty="0" smtClean="0">
                <a:solidFill>
                  <a:schemeClr val="tx1"/>
                </a:solidFill>
                <a:latin typeface="+mj-lt"/>
                <a:ea typeface="+mn-ea"/>
                <a:cs typeface="+mn-cs"/>
              </a:rPr>
              <a:t>Women’s Health </a:t>
            </a:r>
          </a:p>
          <a:p>
            <a:pPr marL="0" lvl="0" indent="-1397">
              <a:buNone/>
            </a:pPr>
            <a:endParaRPr lang="en-US" sz="1000" b="0" i="0" u="none" strike="noStrike" kern="1200" baseline="0" dirty="0" smtClean="0">
              <a:solidFill>
                <a:schemeClr val="tx1"/>
              </a:solidFill>
              <a:latin typeface="+mj-lt"/>
              <a:ea typeface="+mn-ea"/>
              <a:cs typeface="+mn-cs"/>
            </a:endParaRPr>
          </a:p>
          <a:p>
            <a:pPr defTabSz="457200" eaLnBrk="0" fontAlgn="base" hangingPunct="0">
              <a:lnSpc>
                <a:spcPct val="100000"/>
              </a:lnSpc>
              <a:spcBef>
                <a:spcPts val="763"/>
              </a:spcBef>
              <a:spcAft>
                <a:spcPct val="0"/>
              </a:spcAft>
            </a:pPr>
            <a:r>
              <a:rPr lang="en-US" sz="1000" dirty="0" smtClean="0">
                <a:solidFill>
                  <a:schemeClr val="tx1"/>
                </a:solidFill>
                <a:cs typeface="Arial"/>
              </a:rPr>
              <a:t>Eligible advanced level primary care specialties include family medicine, internal medicine, pediatrics, obstetrics/gynecology, geriatrics, and psychiatry.  </a:t>
            </a:r>
          </a:p>
          <a:p>
            <a:pPr defTabSz="457200" eaLnBrk="0" fontAlgn="base" hangingPunct="0">
              <a:lnSpc>
                <a:spcPct val="100000"/>
              </a:lnSpc>
              <a:spcBef>
                <a:spcPts val="763"/>
              </a:spcBef>
              <a:spcAft>
                <a:spcPct val="0"/>
              </a:spcAft>
            </a:pPr>
            <a:r>
              <a:rPr lang="en-US" sz="1000" dirty="0" smtClean="0">
                <a:solidFill>
                  <a:schemeClr val="tx1"/>
                </a:solidFill>
                <a:cs typeface="Arial"/>
              </a:rPr>
              <a:t>Eligible mid-level primary care specialties for nurse practitioners and physician’s assistants include adult, family, pediatrics, psychiatry/mental health, geriatrics, and women’s health. </a:t>
            </a:r>
          </a:p>
          <a:p>
            <a:endParaRPr lang="en-US" dirty="0" smtClean="0"/>
          </a:p>
          <a:p>
            <a:r>
              <a:rPr lang="en-US" dirty="0" smtClean="0"/>
              <a:t>First 3 disciplines on left are advanced level all others</a:t>
            </a:r>
            <a:r>
              <a:rPr lang="en-US" baseline="0" dirty="0" smtClean="0"/>
              <a:t> are mid-level</a:t>
            </a:r>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1067721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Federally Qualified Health Centers (FQHCs) and Look - A – Likes</a:t>
            </a:r>
          </a:p>
          <a:p>
            <a:endParaRPr lang="en-US" dirty="0" smtClean="0"/>
          </a:p>
          <a:p>
            <a:r>
              <a:rPr lang="en-US" b="1" dirty="0" smtClean="0"/>
              <a:t>Other Health Facilities </a:t>
            </a:r>
            <a:r>
              <a:rPr lang="en-US" dirty="0" smtClean="0"/>
              <a:t>(such as: Community Outpatient Facilities [hospital or non-hospital affiliated],  Community Mental Health Facilities, State and County Health Department Clinics, Immigration and Customs Enforcement (ICE) Health Service Corps (IHSC), Free Clinics, Mobile Units, School-based Programs, Long-term Care Facilities, and State Mental Health Facilities).</a:t>
            </a:r>
          </a:p>
          <a:p>
            <a:pPr marL="0" indent="0">
              <a:buNone/>
            </a:pPr>
            <a:endParaRPr lang="en-US" dirty="0" smtClean="0"/>
          </a:p>
          <a:p>
            <a:r>
              <a:rPr lang="en-US" b="1" dirty="0" smtClean="0"/>
              <a:t>Correctional or Detention Facilities </a:t>
            </a:r>
            <a:r>
              <a:rPr lang="en-US" dirty="0" smtClean="0"/>
              <a:t>(Federal and State Prisons)</a:t>
            </a:r>
          </a:p>
          <a:p>
            <a:endParaRPr lang="en-US" dirty="0" smtClean="0"/>
          </a:p>
          <a:p>
            <a:r>
              <a:rPr lang="en-US" b="1" dirty="0" smtClean="0"/>
              <a:t>Private Practices </a:t>
            </a:r>
            <a:r>
              <a:rPr lang="en-US" dirty="0" smtClean="0"/>
              <a:t>(Solo or Group)</a:t>
            </a:r>
          </a:p>
          <a:p>
            <a:pPr marL="0" marR="0" lvl="0" indent="0" algn="l" defTabSz="914400" rtl="0" eaLnBrk="1" fontAlgn="auto" latinLnBrk="0" hangingPunct="1">
              <a:lnSpc>
                <a:spcPct val="110000"/>
              </a:lnSpc>
              <a:spcBef>
                <a:spcPts val="300"/>
              </a:spcBef>
              <a:spcAft>
                <a:spcPts val="0"/>
              </a:spcAft>
              <a:buClrTx/>
              <a:buSzTx/>
              <a:buFont typeface="Arial" panose="020B0604020202020204" pitchFamily="34" charset="0"/>
              <a:buNone/>
              <a:tabLst/>
              <a:defRPr/>
            </a:pPr>
            <a:endParaRPr lang="en-US" sz="1000" dirty="0" smtClean="0">
              <a:solidFill>
                <a:schemeClr val="tx1"/>
              </a:solidFill>
              <a:cs typeface="Arial"/>
            </a:endParaRPr>
          </a:p>
          <a:p>
            <a:pPr marL="0" marR="0" lvl="0" indent="0" algn="l" defTabSz="914400" rtl="0" eaLnBrk="1" fontAlgn="auto" latinLnBrk="0" hangingPunct="1">
              <a:lnSpc>
                <a:spcPct val="110000"/>
              </a:lnSpc>
              <a:spcBef>
                <a:spcPts val="300"/>
              </a:spcBef>
              <a:spcAft>
                <a:spcPts val="0"/>
              </a:spcAft>
              <a:buClrTx/>
              <a:buSzTx/>
              <a:buFont typeface="Arial" panose="020B0604020202020204" pitchFamily="34" charset="0"/>
              <a:buNone/>
              <a:tabLst/>
              <a:defRPr/>
            </a:pPr>
            <a:r>
              <a:rPr lang="en-US" sz="1000" dirty="0" smtClean="0">
                <a:solidFill>
                  <a:schemeClr val="tx1"/>
                </a:solidFill>
                <a:cs typeface="Arial"/>
              </a:rPr>
              <a:t>Practice sites must be a non-profit or public entity, private practices are not eligible per Federal requirements.</a:t>
            </a:r>
          </a:p>
          <a:p>
            <a:pPr marL="0" indent="0">
              <a:buNone/>
            </a:pPr>
            <a:endParaRPr lang="en-US" dirty="0"/>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r>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Arial" panose="020B0604020202020204" pitchFamily="34" charset="0"/>
              </a:rPr>
              <a:t> </a:t>
            </a: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Arial" panose="020B0604020202020204" pitchFamily="34" charset="0"/>
            </a:endParaRPr>
          </a:p>
        </p:txBody>
      </p:sp>
    </p:spTree>
    <p:extLst>
      <p:ext uri="{BB962C8B-B14F-4D97-AF65-F5344CB8AC3E}">
        <p14:creationId xmlns:p14="http://schemas.microsoft.com/office/powerpoint/2010/main" val="39127873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597455" y="3085765"/>
            <a:ext cx="10986811"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774923" y="990600"/>
            <a:ext cx="10653003"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774923" y="2495445"/>
            <a:ext cx="10653003"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0A774E9-8F01-4FB6-97A8-642DB069F65D}" type="datetime1">
              <a:rPr lang="en-US" smtClean="0"/>
              <a:t>3/8/2019</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9956800" y="990600"/>
            <a:ext cx="1351280" cy="1036320"/>
          </a:xfrm>
          <a:prstGeom prst="rect">
            <a:avLst/>
          </a:prstGeom>
          <a:noFill/>
          <a:ln>
            <a:noFill/>
          </a:ln>
        </p:spPr>
      </p:pic>
    </p:spTree>
    <p:extLst>
      <p:ext uri="{BB962C8B-B14F-4D97-AF65-F5344CB8AC3E}">
        <p14:creationId xmlns:p14="http://schemas.microsoft.com/office/powerpoint/2010/main" val="397223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597457" y="599726"/>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1AD99-D06D-4AF0-83A3-4CB77B8C2366}" type="datetime1">
              <a:rPr lang="en-US" smtClean="0"/>
              <a:t>3/8/2019</a:t>
            </a:fld>
            <a:endParaRPr lang="en-US"/>
          </a:p>
        </p:txBody>
      </p:sp>
      <p:sp>
        <p:nvSpPr>
          <p:cNvPr id="5" name="Footer Placeholder 4"/>
          <p:cNvSpPr>
            <a:spLocks noGrp="1"/>
          </p:cNvSpPr>
          <p:nvPr>
            <p:ph type="ftr" sz="quarter" idx="11"/>
          </p:nvPr>
        </p:nvSpPr>
        <p:spPr/>
        <p:txBody>
          <a:bodyPr/>
          <a:lstStyle/>
          <a:p>
            <a:r>
              <a:rPr lang="en-US"/>
              <a:t>DHCC Retreat</a:t>
            </a:r>
          </a:p>
        </p:txBody>
      </p:sp>
      <p:sp>
        <p:nvSpPr>
          <p:cNvPr id="6" name="Slide Number Placeholder 5"/>
          <p:cNvSpPr>
            <a:spLocks noGrp="1"/>
          </p:cNvSpPr>
          <p:nvPr>
            <p:ph type="sldNum" sz="quarter" idx="12"/>
          </p:nvPr>
        </p:nvSpPr>
        <p:spPr/>
        <p:txBody>
          <a:body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10076645" y="710978"/>
            <a:ext cx="1351280" cy="1036320"/>
          </a:xfrm>
          <a:prstGeom prst="rect">
            <a:avLst/>
          </a:prstGeom>
          <a:noFill/>
          <a:ln>
            <a:noFill/>
          </a:ln>
        </p:spPr>
      </p:pic>
    </p:spTree>
    <p:extLst>
      <p:ext uri="{BB962C8B-B14F-4D97-AF65-F5344CB8AC3E}">
        <p14:creationId xmlns:p14="http://schemas.microsoft.com/office/powerpoint/2010/main" val="189034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7431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263563" cy="365125"/>
          </a:xfrm>
        </p:spPr>
        <p:txBody>
          <a:bodyPr/>
          <a:lstStyle>
            <a:lvl1pPr>
              <a:defRPr>
                <a:solidFill>
                  <a:schemeClr val="accent1">
                    <a:lumMod val="75000"/>
                    <a:lumOff val="25000"/>
                  </a:schemeClr>
                </a:solidFill>
              </a:defRPr>
            </a:lvl1pPr>
          </a:lstStyle>
          <a:p>
            <a:fld id="{4B797F6F-7F11-41ED-9A1D-BE4E6DB9BAA1}" type="datetime1">
              <a:rPr lang="en-US" smtClean="0"/>
              <a:t>3/8/2019</a:t>
            </a:fld>
            <a:endParaRPr lang="en-US"/>
          </a:p>
        </p:txBody>
      </p:sp>
      <p:sp>
        <p:nvSpPr>
          <p:cNvPr id="5" name="Footer Placeholder 4"/>
          <p:cNvSpPr>
            <a:spLocks noGrp="1"/>
          </p:cNvSpPr>
          <p:nvPr>
            <p:ph type="ftr" sz="quarter" idx="11"/>
          </p:nvPr>
        </p:nvSpPr>
        <p:spPr>
          <a:xfrm>
            <a:off x="774923" y="5951811"/>
            <a:ext cx="7896279" cy="365125"/>
          </a:xfrm>
        </p:spPr>
        <p:txBody>
          <a:body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391092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597457" y="599726"/>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74923" y="2228004"/>
            <a:ext cx="10653003"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2230C7E-0D3E-4EEF-9FD4-CBEEC6F5CA37}" type="datetime1">
              <a:rPr lang="en-US" smtClean="0"/>
              <a:t>3/8/2019</a:t>
            </a:fld>
            <a:endParaRPr lang="en-US"/>
          </a:p>
        </p:txBody>
      </p:sp>
      <p:sp>
        <p:nvSpPr>
          <p:cNvPr id="5" name="Footer Placeholder 4"/>
          <p:cNvSpPr>
            <a:spLocks noGrp="1"/>
          </p:cNvSpPr>
          <p:nvPr>
            <p:ph type="ftr" sz="quarter" idx="11"/>
          </p:nvPr>
        </p:nvSpPr>
        <p:spPr/>
        <p:txBody>
          <a:bodyPr/>
          <a:lstStyle/>
          <a:p>
            <a:pPr>
              <a:defRPr/>
            </a:pPr>
            <a:r>
              <a:rPr lang="en-US"/>
              <a:t>DHCC Retreat</a:t>
            </a:r>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10076645" y="4822478"/>
            <a:ext cx="1351280" cy="1036320"/>
          </a:xfrm>
          <a:prstGeom prst="rect">
            <a:avLst/>
          </a:prstGeom>
          <a:noFill/>
          <a:ln>
            <a:noFill/>
          </a:ln>
        </p:spPr>
      </p:pic>
    </p:spTree>
    <p:extLst>
      <p:ext uri="{BB962C8B-B14F-4D97-AF65-F5344CB8AC3E}">
        <p14:creationId xmlns:p14="http://schemas.microsoft.com/office/powerpoint/2010/main" val="23467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603529" y="5141974"/>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74925" y="3036573"/>
            <a:ext cx="1065300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74925" y="4541417"/>
            <a:ext cx="1065300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E66C122-99B6-440E-8EF4-27093703D163}" type="datetime1">
              <a:rPr lang="en-US" smtClean="0"/>
              <a:t>3/8/2019</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5009596" y="858393"/>
            <a:ext cx="2402841" cy="1838706"/>
          </a:xfrm>
          <a:prstGeom prst="rect">
            <a:avLst/>
          </a:prstGeom>
          <a:noFill/>
          <a:ln>
            <a:noFill/>
          </a:ln>
        </p:spPr>
      </p:pic>
    </p:spTree>
    <p:extLst>
      <p:ext uri="{BB962C8B-B14F-4D97-AF65-F5344CB8AC3E}">
        <p14:creationId xmlns:p14="http://schemas.microsoft.com/office/powerpoint/2010/main" val="102992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597457" y="599726"/>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74924" y="2228003"/>
            <a:ext cx="51993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709" y="2228004"/>
            <a:ext cx="5210216"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B1504A-8C5B-44F0-89D9-6E344CBD37B6}" type="datetime1">
              <a:rPr lang="en-US" smtClean="0"/>
              <a:t>3/8/2019</a:t>
            </a:fld>
            <a:endParaRPr lang="en-US"/>
          </a:p>
        </p:txBody>
      </p:sp>
      <p:sp>
        <p:nvSpPr>
          <p:cNvPr id="6" name="Footer Placeholder 5"/>
          <p:cNvSpPr>
            <a:spLocks noGrp="1"/>
          </p:cNvSpPr>
          <p:nvPr>
            <p:ph type="ftr" sz="quarter" idx="11"/>
          </p:nvPr>
        </p:nvSpPr>
        <p:spPr/>
        <p:txBody>
          <a:bodyPr/>
          <a:lstStyle/>
          <a:p>
            <a:r>
              <a:rPr lang="en-US"/>
              <a:t>DHCC Retreat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10076645" y="4824729"/>
            <a:ext cx="1351280" cy="1036320"/>
          </a:xfrm>
          <a:prstGeom prst="rect">
            <a:avLst/>
          </a:prstGeom>
          <a:noFill/>
          <a:ln>
            <a:noFill/>
          </a:ln>
        </p:spPr>
      </p:pic>
    </p:spTree>
    <p:extLst>
      <p:ext uri="{BB962C8B-B14F-4D97-AF65-F5344CB8AC3E}">
        <p14:creationId xmlns:p14="http://schemas.microsoft.com/office/powerpoint/2010/main" val="21144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597457" y="599726"/>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82959" y="2228003"/>
            <a:ext cx="4791333"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4924" y="2926052"/>
            <a:ext cx="5199369"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25745" y="2228003"/>
            <a:ext cx="480218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21021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AEDB90-D8E0-424B-8CF9-19D1DFACD65E}" type="datetime1">
              <a:rPr lang="en-US" smtClean="0"/>
              <a:t>3/8/2019</a:t>
            </a:fld>
            <a:endParaRPr lang="en-US"/>
          </a:p>
        </p:txBody>
      </p:sp>
      <p:sp>
        <p:nvSpPr>
          <p:cNvPr id="8" name="Footer Placeholder 7"/>
          <p:cNvSpPr>
            <a:spLocks noGrp="1"/>
          </p:cNvSpPr>
          <p:nvPr>
            <p:ph type="ftr" sz="quarter" idx="11"/>
          </p:nvPr>
        </p:nvSpPr>
        <p:spPr/>
        <p:txBody>
          <a:bodyPr/>
          <a:lstStyle/>
          <a:p>
            <a:r>
              <a:rPr lang="en-US"/>
              <a:t>DHCC Retreat</a:t>
            </a:r>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10076644" y="4812030"/>
            <a:ext cx="1351280" cy="1036320"/>
          </a:xfrm>
          <a:prstGeom prst="rect">
            <a:avLst/>
          </a:prstGeom>
          <a:noFill/>
          <a:ln>
            <a:noFill/>
          </a:ln>
        </p:spPr>
      </p:pic>
    </p:spTree>
    <p:extLst>
      <p:ext uri="{BB962C8B-B14F-4D97-AF65-F5344CB8AC3E}">
        <p14:creationId xmlns:p14="http://schemas.microsoft.com/office/powerpoint/2010/main" val="375934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597457" y="599726"/>
            <a:ext cx="10984943"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171604-F529-4760-9CFB-71F3A6330D1D}" type="datetime1">
              <a:rPr lang="en-US" smtClean="0"/>
              <a:t>3/8/2019</a:t>
            </a:fld>
            <a:endParaRPr lang="en-US"/>
          </a:p>
        </p:txBody>
      </p:sp>
      <p:sp>
        <p:nvSpPr>
          <p:cNvPr id="4" name="Footer Placeholder 3"/>
          <p:cNvSpPr>
            <a:spLocks noGrp="1"/>
          </p:cNvSpPr>
          <p:nvPr>
            <p:ph type="ftr" sz="quarter" idx="11"/>
          </p:nvPr>
        </p:nvSpPr>
        <p:spPr/>
        <p:txBody>
          <a:bodyPr/>
          <a:lstStyle/>
          <a:p>
            <a:r>
              <a:rPr lang="en-US"/>
              <a:t>DHCC Retreat</a:t>
            </a:r>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pic>
        <p:nvPicPr>
          <p:cNvPr id="7" name="Picture 6"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10093579" y="4915490"/>
            <a:ext cx="1351280" cy="1036320"/>
          </a:xfrm>
          <a:prstGeom prst="rect">
            <a:avLst/>
          </a:prstGeom>
          <a:noFill/>
          <a:ln>
            <a:noFill/>
          </a:ln>
        </p:spPr>
      </p:pic>
    </p:spTree>
    <p:extLst>
      <p:ext uri="{BB962C8B-B14F-4D97-AF65-F5344CB8AC3E}">
        <p14:creationId xmlns:p14="http://schemas.microsoft.com/office/powerpoint/2010/main" val="183819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C03F5-AFFC-41BC-BD45-F53AF6252DBC}" type="datetime1">
              <a:rPr lang="en-US" smtClean="0"/>
              <a:t>3/8/2019</a:t>
            </a:fld>
            <a:endParaRPr lang="en-US"/>
          </a:p>
        </p:txBody>
      </p:sp>
      <p:sp>
        <p:nvSpPr>
          <p:cNvPr id="3" name="Footer Placeholder 2"/>
          <p:cNvSpPr>
            <a:spLocks noGrp="1"/>
          </p:cNvSpPr>
          <p:nvPr>
            <p:ph type="ftr" sz="quarter" idx="11"/>
          </p:nvPr>
        </p:nvSpPr>
        <p:spPr/>
        <p:txBody>
          <a:bodyPr/>
          <a:lstStyle/>
          <a:p>
            <a:r>
              <a:rPr lang="en-US"/>
              <a:t>DHCC Retreat</a:t>
            </a:r>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4064000" y="1752600"/>
            <a:ext cx="3962400" cy="2865120"/>
          </a:xfrm>
          <a:prstGeom prst="rect">
            <a:avLst/>
          </a:prstGeom>
          <a:noFill/>
          <a:ln>
            <a:noFill/>
          </a:ln>
        </p:spPr>
      </p:pic>
    </p:spTree>
    <p:extLst>
      <p:ext uri="{BB962C8B-B14F-4D97-AF65-F5344CB8AC3E}">
        <p14:creationId xmlns:p14="http://schemas.microsoft.com/office/powerpoint/2010/main" val="3112355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603529" y="5141973"/>
            <a:ext cx="10984943"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75137" y="5262296"/>
            <a:ext cx="4715500"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595199" y="601200"/>
            <a:ext cx="109872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687103"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17F8D49-1FF3-4875-9DCB-65C440194515}" type="datetime1">
              <a:rPr lang="en-US" smtClean="0"/>
              <a:t>3/8/2019</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DHCC Retreat</a:t>
            </a: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10076645" y="3761110"/>
            <a:ext cx="1351280" cy="1036320"/>
          </a:xfrm>
          <a:prstGeom prst="rect">
            <a:avLst/>
          </a:prstGeom>
          <a:noFill/>
          <a:ln>
            <a:noFill/>
          </a:ln>
        </p:spPr>
      </p:pic>
    </p:spTree>
    <p:extLst>
      <p:ext uri="{BB962C8B-B14F-4D97-AF65-F5344CB8AC3E}">
        <p14:creationId xmlns:p14="http://schemas.microsoft.com/office/powerpoint/2010/main" val="1818565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923" y="4693389"/>
            <a:ext cx="10653003"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97458" y="599725"/>
            <a:ext cx="10984941"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774923" y="5260127"/>
            <a:ext cx="10653003"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4391B4-6DC9-41F4-AFE8-B6F78C39B297}" type="datetime1">
              <a:rPr lang="en-US" smtClean="0"/>
              <a:t>3/8/2019</a:t>
            </a:fld>
            <a:endParaRPr lang="en-US"/>
          </a:p>
        </p:txBody>
      </p:sp>
      <p:sp>
        <p:nvSpPr>
          <p:cNvPr id="6" name="Footer Placeholder 5"/>
          <p:cNvSpPr>
            <a:spLocks noGrp="1"/>
          </p:cNvSpPr>
          <p:nvPr>
            <p:ph type="ftr" sz="quarter" idx="11"/>
          </p:nvPr>
        </p:nvSpPr>
        <p:spPr/>
        <p:txBody>
          <a:bodyPr/>
          <a:lstStyle/>
          <a:p>
            <a:r>
              <a:rPr lang="en-US"/>
              <a:t>DHCC Retreat</a:t>
            </a:r>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10752285" y="5616212"/>
            <a:ext cx="1351280" cy="1036320"/>
          </a:xfrm>
          <a:prstGeom prst="rect">
            <a:avLst/>
          </a:prstGeom>
          <a:noFill/>
          <a:ln>
            <a:noFill/>
          </a:ln>
        </p:spPr>
      </p:pic>
    </p:spTree>
    <p:extLst>
      <p:ext uri="{BB962C8B-B14F-4D97-AF65-F5344CB8AC3E}">
        <p14:creationId xmlns:p14="http://schemas.microsoft.com/office/powerpoint/2010/main" val="30840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4923" y="687475"/>
            <a:ext cx="10653003"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74923" y="2228003"/>
            <a:ext cx="10653003"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12436" y="5956137"/>
            <a:ext cx="2844800" cy="365125"/>
          </a:xfrm>
          <a:prstGeom prst="rect">
            <a:avLst/>
          </a:prstGeom>
        </p:spPr>
        <p:txBody>
          <a:bodyPr vert="horz" lIns="91440" tIns="45720" rIns="91440" bIns="45720" rtlCol="0" anchor="ctr"/>
          <a:lstStyle>
            <a:lvl1pPr algn="r">
              <a:defRPr sz="900">
                <a:solidFill>
                  <a:schemeClr val="accent2"/>
                </a:solidFill>
              </a:defRPr>
            </a:lvl1pPr>
          </a:lstStyle>
          <a:p>
            <a:fld id="{FE307BD7-B31C-433B-9241-76CF692361AD}" type="datetime1">
              <a:rPr lang="en-US" smtClean="0"/>
              <a:t>3/8/2019</a:t>
            </a:fld>
            <a:endParaRPr lang="en-US"/>
          </a:p>
        </p:txBody>
      </p:sp>
      <p:sp>
        <p:nvSpPr>
          <p:cNvPr id="5" name="Footer Placeholder 4"/>
          <p:cNvSpPr>
            <a:spLocks noGrp="1"/>
          </p:cNvSpPr>
          <p:nvPr>
            <p:ph type="ftr" sz="quarter" idx="3"/>
          </p:nvPr>
        </p:nvSpPr>
        <p:spPr>
          <a:xfrm>
            <a:off x="774924" y="5951811"/>
            <a:ext cx="6494113"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DHCC Retreat</a:t>
            </a:r>
          </a:p>
        </p:txBody>
      </p:sp>
      <p:sp>
        <p:nvSpPr>
          <p:cNvPr id="6" name="Slide Number Placeholder 5"/>
          <p:cNvSpPr>
            <a:spLocks noGrp="1"/>
          </p:cNvSpPr>
          <p:nvPr>
            <p:ph type="sldNum" sz="quarter" idx="4"/>
          </p:nvPr>
        </p:nvSpPr>
        <p:spPr>
          <a:xfrm>
            <a:off x="10400635" y="5956137"/>
            <a:ext cx="1027291" cy="365125"/>
          </a:xfrm>
          <a:prstGeom prst="rect">
            <a:avLst/>
          </a:prstGeom>
        </p:spPr>
        <p:txBody>
          <a:bodyPr vert="horz" lIns="91440" tIns="45720" rIns="91440" bIns="45720" rtlCol="0" anchor="ctr"/>
          <a:lstStyle>
            <a:lvl1pPr algn="r">
              <a:defRPr sz="900">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597456" y="441325"/>
            <a:ext cx="3626545"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7968001" y="441325"/>
            <a:ext cx="36144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88801" y="441325"/>
            <a:ext cx="36144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76379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hss.delaware.gov/dhcc/slrp.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136" y="2723422"/>
            <a:ext cx="8349865" cy="1504844"/>
          </a:xfrm>
        </p:spPr>
        <p:txBody>
          <a:bodyPr>
            <a:normAutofit fontScale="90000"/>
          </a:bodyPr>
          <a:lstStyle/>
          <a:p>
            <a:r>
              <a:rPr lang="en-US" dirty="0" smtClean="0"/>
              <a:t>DELAWARE: </a:t>
            </a:r>
            <a:br>
              <a:rPr lang="en-US" dirty="0" smtClean="0"/>
            </a:br>
            <a:r>
              <a:rPr lang="en-US" dirty="0" smtClean="0"/>
              <a:t>State loan repayment program (SLRP)</a:t>
            </a:r>
            <a:endParaRPr lang="en-US" dirty="0"/>
          </a:p>
        </p:txBody>
      </p:sp>
      <p:sp>
        <p:nvSpPr>
          <p:cNvPr id="3" name="Text Placeholder 2"/>
          <p:cNvSpPr>
            <a:spLocks noGrp="1"/>
          </p:cNvSpPr>
          <p:nvPr>
            <p:ph type="body" idx="1"/>
          </p:nvPr>
        </p:nvSpPr>
        <p:spPr>
          <a:xfrm>
            <a:off x="1925136" y="4472935"/>
            <a:ext cx="8249705" cy="600556"/>
          </a:xfrm>
        </p:spPr>
        <p:txBody>
          <a:bodyPr>
            <a:normAutofit fontScale="77500" lnSpcReduction="20000"/>
          </a:bodyPr>
          <a:lstStyle/>
          <a:p>
            <a:r>
              <a:rPr lang="en-US" dirty="0" smtClean="0"/>
              <a:t>Eschalla Clarke, </a:t>
            </a:r>
          </a:p>
          <a:p>
            <a:r>
              <a:rPr lang="en-US" dirty="0" smtClean="0"/>
              <a:t>Social services senior administrator						  		March 7, 2019</a:t>
            </a:r>
            <a:endParaRPr lang="en-US" dirty="0"/>
          </a:p>
        </p:txBody>
      </p:sp>
      <p:sp>
        <p:nvSpPr>
          <p:cNvPr id="5" name="Slide Number Placeholder 4"/>
          <p:cNvSpPr>
            <a:spLocks noGrp="1"/>
          </p:cNvSpPr>
          <p:nvPr>
            <p:ph type="sldNum" sz="quarter" idx="12"/>
          </p:nvPr>
        </p:nvSpPr>
        <p:spPr/>
        <p:txBody>
          <a:bodyPr/>
          <a:lstStyle/>
          <a:p>
            <a:pPr>
              <a:defRPr/>
            </a:pPr>
            <a:r>
              <a:rPr lang="en-US" dirty="0">
                <a:solidFill>
                  <a:srgbClr val="6F1F2E">
                    <a:lumMod val="75000"/>
                    <a:lumOff val="25000"/>
                  </a:srgbClr>
                </a:solidFill>
                <a:latin typeface="Gill Sans MT" panose="020B0502020104020203"/>
                <a:cs typeface="Arial" panose="020B0604020202020204" pitchFamily="34" charset="0"/>
              </a:rPr>
              <a:t>1</a:t>
            </a:r>
            <a:endParaRPr lang="en-US" dirty="0">
              <a:solidFill>
                <a:srgbClr val="6F1F2E">
                  <a:lumMod val="75000"/>
                  <a:lumOff val="25000"/>
                </a:srgbClr>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16889038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cap="none" dirty="0">
                <a:latin typeface="+mn-lt"/>
              </a:rPr>
              <a:t>Loans That Do Not Qualify</a:t>
            </a:r>
          </a:p>
        </p:txBody>
      </p:sp>
      <p:sp>
        <p:nvSpPr>
          <p:cNvPr id="3" name="Content Placeholder 2"/>
          <p:cNvSpPr>
            <a:spLocks noGrp="1"/>
          </p:cNvSpPr>
          <p:nvPr>
            <p:ph idx="1"/>
          </p:nvPr>
        </p:nvSpPr>
        <p:spPr>
          <a:xfrm>
            <a:off x="1912308" y="1916482"/>
            <a:ext cx="8467593" cy="4709786"/>
          </a:xfrm>
        </p:spPr>
        <p:txBody>
          <a:bodyPr>
            <a:noAutofit/>
          </a:bodyPr>
          <a:lstStyle/>
          <a:p>
            <a:r>
              <a:rPr lang="en-US" dirty="0" smtClean="0"/>
              <a:t>Eligible </a:t>
            </a:r>
            <a:r>
              <a:rPr lang="en-US" dirty="0"/>
              <a:t>education loans consolidated with loans owned by any other </a:t>
            </a:r>
            <a:r>
              <a:rPr lang="en-US" dirty="0" smtClean="0"/>
              <a:t>person</a:t>
            </a:r>
            <a:endParaRPr lang="en-US" dirty="0"/>
          </a:p>
          <a:p>
            <a:r>
              <a:rPr lang="en-US" dirty="0" smtClean="0"/>
              <a:t>Education </a:t>
            </a:r>
            <a:r>
              <a:rPr lang="en-US" dirty="0"/>
              <a:t>loans that are currently in </a:t>
            </a:r>
            <a:r>
              <a:rPr lang="en-US" dirty="0" smtClean="0"/>
              <a:t>default</a:t>
            </a:r>
            <a:endParaRPr lang="en-US" dirty="0"/>
          </a:p>
          <a:p>
            <a:r>
              <a:rPr lang="en-US" dirty="0" smtClean="0"/>
              <a:t>Loans </a:t>
            </a:r>
            <a:r>
              <a:rPr lang="en-US" dirty="0"/>
              <a:t>for which the associated documentation does not identify the loan as applicable to undergraduate or graduate </a:t>
            </a:r>
            <a:r>
              <a:rPr lang="en-US" dirty="0" smtClean="0"/>
              <a:t>education</a:t>
            </a:r>
            <a:endParaRPr lang="en-US" dirty="0"/>
          </a:p>
          <a:p>
            <a:r>
              <a:rPr lang="en-US" dirty="0" smtClean="0"/>
              <a:t>Loans </a:t>
            </a:r>
            <a:r>
              <a:rPr lang="en-US" dirty="0"/>
              <a:t>not obtained from a Government entity or commercial lending institution. Most loans made by private foundations to individuals are not eligible for </a:t>
            </a:r>
            <a:r>
              <a:rPr lang="en-US" dirty="0" smtClean="0"/>
              <a:t>repayment</a:t>
            </a:r>
            <a:endParaRPr lang="en-US" dirty="0"/>
          </a:p>
          <a:p>
            <a:r>
              <a:rPr lang="en-US" dirty="0" smtClean="0"/>
              <a:t>Loans </a:t>
            </a:r>
            <a:r>
              <a:rPr lang="en-US" dirty="0"/>
              <a:t>that have been repaid in </a:t>
            </a:r>
            <a:r>
              <a:rPr lang="en-US" dirty="0" smtClean="0"/>
              <a:t>full</a:t>
            </a:r>
            <a:endParaRPr lang="en-US" dirty="0"/>
          </a:p>
          <a:p>
            <a:r>
              <a:rPr lang="en-US" dirty="0" smtClean="0"/>
              <a:t>Loans </a:t>
            </a:r>
            <a:r>
              <a:rPr lang="en-US" dirty="0"/>
              <a:t>subject to </a:t>
            </a:r>
            <a:r>
              <a:rPr lang="en-US" dirty="0" smtClean="0"/>
              <a:t>cancellation</a:t>
            </a:r>
            <a:endParaRPr lang="en-US" dirty="0"/>
          </a:p>
          <a:p>
            <a:r>
              <a:rPr lang="en-US" dirty="0" smtClean="0"/>
              <a:t>Personal </a:t>
            </a:r>
            <a:r>
              <a:rPr lang="en-US" dirty="0"/>
              <a:t>lines of </a:t>
            </a:r>
            <a:r>
              <a:rPr lang="en-US" dirty="0" smtClean="0"/>
              <a:t>credit</a:t>
            </a:r>
            <a:endParaRPr lang="en-US" dirty="0"/>
          </a:p>
          <a:p>
            <a:r>
              <a:rPr lang="en-US" dirty="0" smtClean="0"/>
              <a:t>Parent </a:t>
            </a:r>
            <a:r>
              <a:rPr lang="en-US" dirty="0"/>
              <a:t>PLUS Loans (made to parents</a:t>
            </a:r>
            <a:r>
              <a:rPr lang="en-US" dirty="0" smtClean="0"/>
              <a:t>)</a:t>
            </a:r>
            <a:endParaRPr lang="en-US" dirty="0"/>
          </a:p>
          <a:p>
            <a:r>
              <a:rPr lang="en-US" dirty="0" smtClean="0"/>
              <a:t>Residency </a:t>
            </a:r>
            <a:r>
              <a:rPr lang="en-US" dirty="0"/>
              <a:t>relocation </a:t>
            </a:r>
            <a:r>
              <a:rPr lang="en-US" dirty="0" smtClean="0"/>
              <a:t>loans </a:t>
            </a:r>
            <a:endParaRPr lang="en-US" dirty="0"/>
          </a:p>
          <a:p>
            <a:r>
              <a:rPr lang="en-US" dirty="0" smtClean="0"/>
              <a:t>Credit Cards</a:t>
            </a:r>
            <a:endParaRPr lang="en-US" dirty="0"/>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10</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2084059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cap="none" dirty="0">
                <a:latin typeface="+mn-lt"/>
              </a:rPr>
              <a:t>Long Term Goals and Measures</a:t>
            </a:r>
          </a:p>
        </p:txBody>
      </p:sp>
      <p:sp>
        <p:nvSpPr>
          <p:cNvPr id="3" name="Content Placeholder 2"/>
          <p:cNvSpPr>
            <a:spLocks noGrp="1"/>
          </p:cNvSpPr>
          <p:nvPr>
            <p:ph sz="half" idx="1"/>
          </p:nvPr>
        </p:nvSpPr>
        <p:spPr>
          <a:xfrm>
            <a:off x="1885938" y="2022954"/>
            <a:ext cx="7823772" cy="4090171"/>
          </a:xfrm>
        </p:spPr>
        <p:txBody>
          <a:bodyPr>
            <a:normAutofit/>
          </a:bodyPr>
          <a:lstStyle/>
          <a:p>
            <a:r>
              <a:rPr lang="en-US" sz="2400" dirty="0"/>
              <a:t>Increase availability </a:t>
            </a:r>
            <a:r>
              <a:rPr lang="en-US" sz="2400" dirty="0"/>
              <a:t>and accessibility of Primary Care, Dental and Mental Health Services in underserved </a:t>
            </a:r>
            <a:r>
              <a:rPr lang="en-US" sz="2400" dirty="0"/>
              <a:t>areas.</a:t>
            </a:r>
          </a:p>
          <a:p>
            <a:r>
              <a:rPr lang="en-US" sz="2400" dirty="0"/>
              <a:t>Promote </a:t>
            </a:r>
            <a:r>
              <a:rPr lang="en-US" sz="2400" dirty="0"/>
              <a:t>the awareness and importance of workforce access and development relative to the policies and practices for </a:t>
            </a:r>
            <a:r>
              <a:rPr lang="en-US" sz="2400" dirty="0"/>
              <a:t>a Federal </a:t>
            </a:r>
            <a:r>
              <a:rPr lang="en-US" sz="2400" dirty="0"/>
              <a:t>and </a:t>
            </a:r>
            <a:r>
              <a:rPr lang="en-US" sz="2400" dirty="0"/>
              <a:t>non-Federal SLRP </a:t>
            </a:r>
            <a:r>
              <a:rPr lang="en-US" sz="2400" dirty="0"/>
              <a:t>program. </a:t>
            </a:r>
            <a:endParaRPr lang="en-US" sz="2400" dirty="0"/>
          </a:p>
          <a:p>
            <a:r>
              <a:rPr lang="en-US" sz="2400" dirty="0"/>
              <a:t>Collaborate </a:t>
            </a:r>
            <a:r>
              <a:rPr lang="en-US" sz="2400" dirty="0"/>
              <a:t>with other statewide initiatives to </a:t>
            </a:r>
            <a:r>
              <a:rPr lang="en-US" sz="2400" dirty="0"/>
              <a:t>improve Delaware’s yearly health score determined by America’s Health Ranking Report</a:t>
            </a:r>
            <a:r>
              <a:rPr lang="en-US" sz="2400" dirty="0"/>
              <a:t>.</a:t>
            </a:r>
            <a:endParaRPr lang="en-US" sz="2400" dirty="0"/>
          </a:p>
          <a:p>
            <a:endParaRPr lang="en-US" dirty="0"/>
          </a:p>
        </p:txBody>
      </p:sp>
      <p:sp>
        <p:nvSpPr>
          <p:cNvPr id="6" name="Slide Number Placeholder 5"/>
          <p:cNvSpPr>
            <a:spLocks noGrp="1"/>
          </p:cNvSpPr>
          <p:nvPr>
            <p:ph type="sldNum" sz="quarter" idx="12"/>
          </p:nvPr>
        </p:nvSpPr>
        <p:spPr/>
        <p:txBody>
          <a:bodyPr/>
          <a:lstStyle/>
          <a:p>
            <a:pPr>
              <a:defRPr/>
            </a:pPr>
            <a:r>
              <a:rPr lang="en-US" dirty="0">
                <a:solidFill>
                  <a:srgbClr val="48141E"/>
                </a:solidFill>
                <a:latin typeface="Gill Sans MT" panose="020B0502020104020203"/>
                <a:cs typeface="Arial" panose="020B0604020202020204" pitchFamily="34" charset="0"/>
              </a:rPr>
              <a:t>11</a:t>
            </a:r>
            <a:endParaRPr 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1099041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cap="none" dirty="0">
                <a:latin typeface="+mn-lt"/>
              </a:rPr>
              <a:t>Future of SLRP / Sustainability</a:t>
            </a:r>
          </a:p>
        </p:txBody>
      </p:sp>
      <p:sp>
        <p:nvSpPr>
          <p:cNvPr id="3" name="Content Placeholder 2"/>
          <p:cNvSpPr>
            <a:spLocks noGrp="1"/>
          </p:cNvSpPr>
          <p:nvPr>
            <p:ph idx="1"/>
          </p:nvPr>
        </p:nvSpPr>
        <p:spPr>
          <a:xfrm>
            <a:off x="2105192" y="2043290"/>
            <a:ext cx="7989752" cy="4605867"/>
          </a:xfrm>
        </p:spPr>
        <p:txBody>
          <a:bodyPr>
            <a:noAutofit/>
          </a:bodyPr>
          <a:lstStyle/>
          <a:p>
            <a:r>
              <a:rPr lang="en-US" b="1" dirty="0" smtClean="0"/>
              <a:t>Create Promotional Materials and Literature – August 31, 2019</a:t>
            </a:r>
          </a:p>
          <a:p>
            <a:pPr lvl="1">
              <a:buFont typeface="Wingdings" panose="05000000000000000000" pitchFamily="2" charset="2"/>
              <a:buChar char="v"/>
            </a:pPr>
            <a:r>
              <a:rPr lang="en-US" sz="1800" dirty="0"/>
              <a:t>Information flyer and recruitment </a:t>
            </a:r>
            <a:r>
              <a:rPr lang="en-US" sz="1800" dirty="0"/>
              <a:t>b</a:t>
            </a:r>
            <a:r>
              <a:rPr lang="en-US" sz="1800" dirty="0"/>
              <a:t>rochure</a:t>
            </a:r>
          </a:p>
          <a:p>
            <a:pPr lvl="1">
              <a:buFont typeface="Wingdings" panose="05000000000000000000" pitchFamily="2" charset="2"/>
              <a:buChar char="v"/>
            </a:pPr>
            <a:r>
              <a:rPr lang="en-US" sz="1800" dirty="0"/>
              <a:t>Warm handoffs</a:t>
            </a:r>
          </a:p>
          <a:p>
            <a:pPr lvl="1">
              <a:buFont typeface="Wingdings" panose="05000000000000000000" pitchFamily="2" charset="2"/>
              <a:buChar char="v"/>
            </a:pPr>
            <a:r>
              <a:rPr lang="en-US" sz="1800" dirty="0"/>
              <a:t>Website and social </a:t>
            </a:r>
            <a:r>
              <a:rPr lang="en-US" sz="1800" dirty="0"/>
              <a:t>m</a:t>
            </a:r>
            <a:r>
              <a:rPr lang="en-US" sz="1800" dirty="0"/>
              <a:t>edia </a:t>
            </a:r>
            <a:r>
              <a:rPr lang="en-US" sz="1800" dirty="0"/>
              <a:t>u</a:t>
            </a:r>
            <a:r>
              <a:rPr lang="en-US" sz="1800" dirty="0"/>
              <a:t>pdates</a:t>
            </a:r>
          </a:p>
          <a:p>
            <a:endParaRPr lang="en-US" sz="1000" b="1" dirty="0"/>
          </a:p>
          <a:p>
            <a:r>
              <a:rPr lang="en-US" b="1" dirty="0" smtClean="0"/>
              <a:t>Develop an Online Application System – August 31, 2020</a:t>
            </a:r>
          </a:p>
          <a:p>
            <a:pPr lvl="1">
              <a:buFont typeface="Wingdings" panose="05000000000000000000" pitchFamily="2" charset="2"/>
              <a:buChar char="v"/>
            </a:pPr>
            <a:r>
              <a:rPr lang="en-US" sz="1800" dirty="0"/>
              <a:t>Vendors under review negotiation</a:t>
            </a:r>
          </a:p>
          <a:p>
            <a:pPr lvl="0">
              <a:buClr>
                <a:srgbClr val="48141E"/>
              </a:buClr>
            </a:pPr>
            <a:endParaRPr lang="en-US" sz="1000" dirty="0">
              <a:solidFill>
                <a:srgbClr val="3D3D3D"/>
              </a:solidFill>
            </a:endParaRPr>
          </a:p>
          <a:p>
            <a:pPr lvl="0">
              <a:buClr>
                <a:srgbClr val="48141E"/>
              </a:buClr>
            </a:pPr>
            <a:r>
              <a:rPr lang="en-US" b="1" dirty="0" smtClean="0">
                <a:solidFill>
                  <a:srgbClr val="3D3D3D"/>
                </a:solidFill>
              </a:rPr>
              <a:t>State-Funded </a:t>
            </a:r>
            <a:r>
              <a:rPr lang="en-US" b="1" dirty="0">
                <a:solidFill>
                  <a:srgbClr val="3D3D3D"/>
                </a:solidFill>
              </a:rPr>
              <a:t>Program (Non-Federal</a:t>
            </a:r>
            <a:r>
              <a:rPr lang="en-US" b="1" dirty="0" smtClean="0">
                <a:solidFill>
                  <a:srgbClr val="3D3D3D"/>
                </a:solidFill>
              </a:rPr>
              <a:t>) – July 1, 2022</a:t>
            </a:r>
          </a:p>
          <a:p>
            <a:pPr lvl="1">
              <a:buClr>
                <a:srgbClr val="48141E"/>
              </a:buClr>
              <a:buFont typeface="Wingdings" panose="05000000000000000000" pitchFamily="2" charset="2"/>
              <a:buChar char="v"/>
            </a:pPr>
            <a:r>
              <a:rPr lang="en-US" sz="1800" dirty="0">
                <a:solidFill>
                  <a:srgbClr val="3D3D3D"/>
                </a:solidFill>
              </a:rPr>
              <a:t>Develop legislative </a:t>
            </a:r>
            <a:r>
              <a:rPr lang="en-US" sz="1800" dirty="0">
                <a:solidFill>
                  <a:srgbClr val="3D3D3D"/>
                </a:solidFill>
              </a:rPr>
              <a:t>l</a:t>
            </a:r>
            <a:r>
              <a:rPr lang="en-US" sz="1800" dirty="0">
                <a:solidFill>
                  <a:srgbClr val="3D3D3D"/>
                </a:solidFill>
              </a:rPr>
              <a:t>anguage for funding </a:t>
            </a:r>
            <a:r>
              <a:rPr lang="en-US" sz="1800" dirty="0">
                <a:solidFill>
                  <a:srgbClr val="3D3D3D"/>
                </a:solidFill>
              </a:rPr>
              <a:t>w</a:t>
            </a:r>
            <a:r>
              <a:rPr lang="en-US" sz="1800" dirty="0">
                <a:solidFill>
                  <a:srgbClr val="3D3D3D"/>
                </a:solidFill>
              </a:rPr>
              <a:t>orkforce </a:t>
            </a:r>
            <a:r>
              <a:rPr lang="en-US" sz="1800" dirty="0">
                <a:solidFill>
                  <a:srgbClr val="3D3D3D"/>
                </a:solidFill>
              </a:rPr>
              <a:t>d</a:t>
            </a:r>
            <a:r>
              <a:rPr lang="en-US" sz="1800" dirty="0">
                <a:solidFill>
                  <a:srgbClr val="3D3D3D"/>
                </a:solidFill>
              </a:rPr>
              <a:t>evelopment        initiatives</a:t>
            </a:r>
          </a:p>
          <a:p>
            <a:pPr lvl="1">
              <a:buClr>
                <a:srgbClr val="48141E"/>
              </a:buClr>
              <a:buFont typeface="Wingdings" panose="05000000000000000000" pitchFamily="2" charset="2"/>
              <a:buChar char="v"/>
            </a:pPr>
            <a:r>
              <a:rPr lang="en-US" sz="1800" dirty="0">
                <a:solidFill>
                  <a:srgbClr val="3D3D3D"/>
                </a:solidFill>
              </a:rPr>
              <a:t>Determine practitioner/site </a:t>
            </a:r>
            <a:r>
              <a:rPr lang="en-US" sz="1800" dirty="0">
                <a:solidFill>
                  <a:srgbClr val="3D3D3D"/>
                </a:solidFill>
              </a:rPr>
              <a:t>s</a:t>
            </a:r>
            <a:r>
              <a:rPr lang="en-US" sz="1800" dirty="0">
                <a:solidFill>
                  <a:srgbClr val="3D3D3D"/>
                </a:solidFill>
              </a:rPr>
              <a:t>hortages outside the federal </a:t>
            </a:r>
            <a:r>
              <a:rPr lang="en-US" sz="1800" dirty="0">
                <a:solidFill>
                  <a:srgbClr val="3D3D3D"/>
                </a:solidFill>
              </a:rPr>
              <a:t>s</a:t>
            </a:r>
            <a:r>
              <a:rPr lang="en-US" sz="1800" dirty="0">
                <a:solidFill>
                  <a:srgbClr val="3D3D3D"/>
                </a:solidFill>
              </a:rPr>
              <a:t>cope</a:t>
            </a:r>
            <a:endParaRPr lang="en-US" sz="1800" dirty="0"/>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12</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1602938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cap="none" dirty="0">
                <a:latin typeface="+mn-lt"/>
                <a:cs typeface="Arial"/>
              </a:rPr>
              <a:t>Purpose</a:t>
            </a:r>
          </a:p>
        </p:txBody>
      </p:sp>
      <p:sp>
        <p:nvSpPr>
          <p:cNvPr id="3" name="Content Placeholder 2"/>
          <p:cNvSpPr>
            <a:spLocks noGrp="1"/>
          </p:cNvSpPr>
          <p:nvPr>
            <p:ph idx="1"/>
          </p:nvPr>
        </p:nvSpPr>
        <p:spPr>
          <a:xfrm>
            <a:off x="2105192" y="417690"/>
            <a:ext cx="7989752" cy="5441109"/>
          </a:xfrm>
        </p:spPr>
        <p:txBody>
          <a:bodyPr>
            <a:normAutofit/>
          </a:bodyPr>
          <a:lstStyle/>
          <a:p>
            <a:r>
              <a:rPr lang="en-US" sz="2400" dirty="0">
                <a:solidFill>
                  <a:schemeClr val="tx1"/>
                </a:solidFill>
              </a:rPr>
              <a:t>Create healthier communities by recruiting and retaining highly qualified Primary Care, </a:t>
            </a:r>
            <a:r>
              <a:rPr lang="en-US" sz="2400" dirty="0">
                <a:solidFill>
                  <a:schemeClr val="tx1"/>
                </a:solidFill>
              </a:rPr>
              <a:t>Dental, </a:t>
            </a:r>
            <a:r>
              <a:rPr lang="en-US" sz="2400" dirty="0">
                <a:solidFill>
                  <a:schemeClr val="tx1"/>
                </a:solidFill>
              </a:rPr>
              <a:t>and Mental Health professionals in identified Health Professional Shortage Areas (HPSA) and improve access to </a:t>
            </a:r>
            <a:r>
              <a:rPr lang="en-US" sz="2400" dirty="0">
                <a:solidFill>
                  <a:schemeClr val="tx1"/>
                </a:solidFill>
              </a:rPr>
              <a:t>care for Delawareans.</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2</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212088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cap="none" dirty="0">
                <a:latin typeface="+mn-lt"/>
                <a:cs typeface="Arial"/>
              </a:rPr>
              <a:t>Program Background</a:t>
            </a:r>
          </a:p>
        </p:txBody>
      </p:sp>
      <p:sp>
        <p:nvSpPr>
          <p:cNvPr id="3" name="Content Placeholder 2"/>
          <p:cNvSpPr>
            <a:spLocks noGrp="1"/>
          </p:cNvSpPr>
          <p:nvPr>
            <p:ph idx="1"/>
          </p:nvPr>
        </p:nvSpPr>
        <p:spPr>
          <a:xfrm>
            <a:off x="2105192" y="1544472"/>
            <a:ext cx="7989752" cy="5309653"/>
          </a:xfrm>
        </p:spPr>
        <p:txBody>
          <a:bodyPr>
            <a:normAutofit fontScale="32500" lnSpcReduction="20000"/>
          </a:bodyPr>
          <a:lstStyle/>
          <a:p>
            <a:endParaRPr lang="en-US" sz="6200" dirty="0">
              <a:solidFill>
                <a:schemeClr val="tx1"/>
              </a:solidFill>
            </a:endParaRPr>
          </a:p>
          <a:p>
            <a:r>
              <a:rPr lang="en-US" sz="6200" dirty="0">
                <a:solidFill>
                  <a:schemeClr val="tx1"/>
                </a:solidFill>
              </a:rPr>
              <a:t>In </a:t>
            </a:r>
            <a:r>
              <a:rPr lang="en-US" sz="6200" dirty="0">
                <a:solidFill>
                  <a:schemeClr val="tx1"/>
                </a:solidFill>
              </a:rPr>
              <a:t>2001, </a:t>
            </a:r>
            <a:r>
              <a:rPr lang="en-US" sz="6200" dirty="0">
                <a:solidFill>
                  <a:schemeClr val="tx1"/>
                </a:solidFill>
              </a:rPr>
              <a:t>DHCC became recipient </a:t>
            </a:r>
            <a:r>
              <a:rPr lang="en-US" sz="6200" dirty="0">
                <a:solidFill>
                  <a:schemeClr val="tx1"/>
                </a:solidFill>
              </a:rPr>
              <a:t>of a four-year Federal grant from the US. Department of Health and Human Services, Health Resources and Services Administration (HRSA), for Delaware State Loan Repayment Program. </a:t>
            </a:r>
            <a:endParaRPr lang="en-US" sz="6200" dirty="0">
              <a:solidFill>
                <a:schemeClr val="tx1"/>
              </a:solidFill>
            </a:endParaRPr>
          </a:p>
          <a:p>
            <a:r>
              <a:rPr lang="en-US" sz="6200" dirty="0">
                <a:solidFill>
                  <a:schemeClr val="tx1"/>
                </a:solidFill>
              </a:rPr>
              <a:t>Budget </a:t>
            </a:r>
            <a:r>
              <a:rPr lang="en-US" sz="6200" dirty="0">
                <a:solidFill>
                  <a:schemeClr val="tx1"/>
                </a:solidFill>
              </a:rPr>
              <a:t>period for the </a:t>
            </a:r>
            <a:r>
              <a:rPr lang="en-US" sz="6200" dirty="0">
                <a:solidFill>
                  <a:schemeClr val="tx1"/>
                </a:solidFill>
              </a:rPr>
              <a:t>grant runs </a:t>
            </a:r>
            <a:r>
              <a:rPr lang="en-US" sz="6200" dirty="0">
                <a:solidFill>
                  <a:schemeClr val="tx1"/>
                </a:solidFill>
              </a:rPr>
              <a:t>from September </a:t>
            </a:r>
            <a:r>
              <a:rPr lang="en-US" sz="6200" dirty="0">
                <a:solidFill>
                  <a:schemeClr val="tx1"/>
                </a:solidFill>
              </a:rPr>
              <a:t>1st </a:t>
            </a:r>
            <a:r>
              <a:rPr lang="en-US" sz="6200" dirty="0">
                <a:solidFill>
                  <a:schemeClr val="tx1"/>
                </a:solidFill>
              </a:rPr>
              <a:t>to August </a:t>
            </a:r>
            <a:r>
              <a:rPr lang="en-US" sz="6200" dirty="0">
                <a:solidFill>
                  <a:schemeClr val="tx1"/>
                </a:solidFill>
              </a:rPr>
              <a:t>31st </a:t>
            </a:r>
            <a:r>
              <a:rPr lang="en-US" sz="6200" dirty="0">
                <a:solidFill>
                  <a:schemeClr val="tx1"/>
                </a:solidFill>
              </a:rPr>
              <a:t>of each year. </a:t>
            </a:r>
            <a:r>
              <a:rPr lang="en-US" sz="6200" dirty="0">
                <a:solidFill>
                  <a:schemeClr val="tx1"/>
                </a:solidFill>
              </a:rPr>
              <a:t>  Current </a:t>
            </a:r>
            <a:r>
              <a:rPr lang="en-US" sz="6200" dirty="0">
                <a:solidFill>
                  <a:schemeClr val="tx1"/>
                </a:solidFill>
              </a:rPr>
              <a:t>grant award received September 1, 2018 totals $225,000 annually for the next four years ($900,000), ending August 31, </a:t>
            </a:r>
            <a:r>
              <a:rPr lang="en-US" sz="6200" dirty="0">
                <a:solidFill>
                  <a:schemeClr val="tx1"/>
                </a:solidFill>
              </a:rPr>
              <a:t>2022.</a:t>
            </a:r>
          </a:p>
          <a:p>
            <a:r>
              <a:rPr lang="en-US" sz="6200" dirty="0">
                <a:solidFill>
                  <a:schemeClr val="tx1"/>
                </a:solidFill>
              </a:rPr>
              <a:t>Maximum award for two-year commitment:</a:t>
            </a:r>
          </a:p>
          <a:p>
            <a:pPr lvl="1">
              <a:buFont typeface="Wingdings" panose="05000000000000000000" pitchFamily="2" charset="2"/>
              <a:buChar char="v"/>
            </a:pPr>
            <a:r>
              <a:rPr lang="en-US" sz="6200" dirty="0">
                <a:solidFill>
                  <a:schemeClr val="tx1"/>
                </a:solidFill>
              </a:rPr>
              <a:t>$100K, advanced-level degree</a:t>
            </a:r>
          </a:p>
          <a:p>
            <a:pPr lvl="1">
              <a:buFont typeface="Wingdings" panose="05000000000000000000" pitchFamily="2" charset="2"/>
              <a:buChar char="v"/>
            </a:pPr>
            <a:r>
              <a:rPr lang="en-US" sz="6200" dirty="0">
                <a:solidFill>
                  <a:schemeClr val="tx1"/>
                </a:solidFill>
              </a:rPr>
              <a:t>$60K, mid-level degree</a:t>
            </a:r>
          </a:p>
          <a:p>
            <a:r>
              <a:rPr lang="en-US" sz="6200" dirty="0">
                <a:solidFill>
                  <a:schemeClr val="tx1"/>
                </a:solidFill>
              </a:rPr>
              <a:t>Continuing contract awards for one-year commitments are           awarded at 50% of the initial award amount.</a:t>
            </a:r>
          </a:p>
          <a:p>
            <a:pPr marL="457200" lvl="1" indent="0" eaLnBrk="0" fontAlgn="base" hangingPunct="0">
              <a:spcBef>
                <a:spcPts val="763"/>
              </a:spcBef>
              <a:spcAft>
                <a:spcPct val="0"/>
              </a:spcAft>
              <a:buClr>
                <a:srgbClr val="48141E"/>
              </a:buClr>
              <a:buNone/>
            </a:pPr>
            <a:endParaRPr lang="en-US" sz="3600" dirty="0">
              <a:solidFill>
                <a:prstClr val="black"/>
              </a:solidFill>
              <a:cs typeface="Arial"/>
            </a:endParaRPr>
          </a:p>
          <a:p>
            <a:pPr marL="742950" lvl="1" indent="-285750" eaLnBrk="0" fontAlgn="base" hangingPunct="0">
              <a:spcBef>
                <a:spcPts val="763"/>
              </a:spcBef>
              <a:spcAft>
                <a:spcPct val="0"/>
              </a:spcAft>
              <a:buClr>
                <a:srgbClr val="48141E"/>
              </a:buClr>
              <a:buFont typeface="Wingdings" panose="05000000000000000000" pitchFamily="2" charset="2"/>
              <a:buChar char="v"/>
            </a:pPr>
            <a:endParaRPr lang="en-US" sz="3600" dirty="0">
              <a:solidFill>
                <a:prstClr val="black"/>
              </a:solidFill>
              <a:cs typeface="Arial"/>
            </a:endParaRPr>
          </a:p>
          <a:p>
            <a:endParaRPr lang="en-US" dirty="0"/>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3</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1479834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cap="none" dirty="0">
                <a:latin typeface="+mn-lt"/>
                <a:cs typeface="Arial"/>
              </a:rPr>
              <a:t>How to Apply</a:t>
            </a:r>
          </a:p>
        </p:txBody>
      </p:sp>
      <p:sp>
        <p:nvSpPr>
          <p:cNvPr id="3" name="Content Placeholder 2"/>
          <p:cNvSpPr>
            <a:spLocks noGrp="1"/>
          </p:cNvSpPr>
          <p:nvPr>
            <p:ph idx="1"/>
          </p:nvPr>
        </p:nvSpPr>
        <p:spPr/>
        <p:txBody>
          <a:bodyPr>
            <a:normAutofit/>
          </a:bodyPr>
          <a:lstStyle/>
          <a:p>
            <a:r>
              <a:rPr lang="en-US" sz="2400" dirty="0"/>
              <a:t>Accept applications twice a year (</a:t>
            </a:r>
            <a:r>
              <a:rPr lang="en-US" sz="2200" dirty="0"/>
              <a:t>March </a:t>
            </a:r>
            <a:r>
              <a:rPr lang="en-US" sz="2200" dirty="0"/>
              <a:t>15th </a:t>
            </a:r>
            <a:r>
              <a:rPr lang="en-US" sz="2200" dirty="0"/>
              <a:t>and September </a:t>
            </a:r>
            <a:r>
              <a:rPr lang="en-US" sz="2200" dirty="0"/>
              <a:t>15th)</a:t>
            </a:r>
            <a:endParaRPr lang="en-US" sz="2200" dirty="0"/>
          </a:p>
          <a:p>
            <a:pPr marL="0" indent="0">
              <a:buNone/>
            </a:pPr>
            <a:endParaRPr lang="en-US" sz="2200" dirty="0"/>
          </a:p>
          <a:p>
            <a:r>
              <a:rPr lang="en-US" sz="2400" dirty="0"/>
              <a:t>Three-part application available on </a:t>
            </a:r>
            <a:r>
              <a:rPr lang="en-US" sz="2400" dirty="0"/>
              <a:t>SLRP website</a:t>
            </a:r>
            <a:r>
              <a:rPr lang="en-US" sz="2400" dirty="0"/>
              <a:t>:</a:t>
            </a:r>
          </a:p>
          <a:p>
            <a:pPr marL="0" indent="0" algn="ctr">
              <a:buNone/>
            </a:pPr>
            <a:r>
              <a:rPr lang="en-US" sz="2400" dirty="0">
                <a:hlinkClick r:id="rId3"/>
              </a:rPr>
              <a:t>https://dhss.delaware.gov/dhcc/slrp.html</a:t>
            </a:r>
            <a:r>
              <a:rPr lang="en-US" sz="2400" dirty="0"/>
              <a:t> </a:t>
            </a:r>
          </a:p>
          <a:p>
            <a:pPr lvl="1">
              <a:buFont typeface="Wingdings" panose="05000000000000000000" pitchFamily="2" charset="2"/>
              <a:buChar char="v"/>
            </a:pPr>
            <a:r>
              <a:rPr lang="en-US" sz="2400" dirty="0"/>
              <a:t>Part A – Practice Site</a:t>
            </a:r>
          </a:p>
          <a:p>
            <a:pPr lvl="1">
              <a:buFont typeface="Wingdings" panose="05000000000000000000" pitchFamily="2" charset="2"/>
              <a:buChar char="v"/>
            </a:pPr>
            <a:r>
              <a:rPr lang="en-US" sz="2400" dirty="0"/>
              <a:t>Part B – Health Professional / Practitioner</a:t>
            </a:r>
          </a:p>
          <a:p>
            <a:pPr lvl="1">
              <a:buFont typeface="Wingdings" panose="05000000000000000000" pitchFamily="2" charset="2"/>
              <a:buChar char="v"/>
            </a:pPr>
            <a:r>
              <a:rPr lang="en-US" sz="2400" dirty="0"/>
              <a:t>Part C – Loan Verification and Information</a:t>
            </a:r>
          </a:p>
          <a:p>
            <a:endParaRPr lang="en-US" dirty="0"/>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4</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8430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A4C30-9E93-48AE-9C88-99156936CFB5}"/>
              </a:ext>
            </a:extLst>
          </p:cNvPr>
          <p:cNvSpPr>
            <a:spLocks noGrp="1"/>
          </p:cNvSpPr>
          <p:nvPr>
            <p:ph type="title"/>
          </p:nvPr>
        </p:nvSpPr>
        <p:spPr>
          <a:xfrm>
            <a:off x="1796375" y="365126"/>
            <a:ext cx="8618707" cy="1522040"/>
          </a:xfrm>
        </p:spPr>
        <p:txBody>
          <a:bodyPr>
            <a:normAutofit fontScale="90000"/>
          </a:bodyPr>
          <a:lstStyle/>
          <a:p>
            <a:pPr algn="ctr"/>
            <a:r>
              <a:rPr lang="en-US" sz="2200" b="1" dirty="0">
                <a:solidFill>
                  <a:srgbClr val="000000"/>
                </a:solidFill>
                <a:cs typeface="Arial"/>
              </a:rPr>
              <a:t/>
            </a:r>
            <a:br>
              <a:rPr lang="en-US" sz="2200" b="1" dirty="0">
                <a:solidFill>
                  <a:srgbClr val="000000"/>
                </a:solidFill>
                <a:cs typeface="Arial"/>
              </a:rPr>
            </a:br>
            <a:r>
              <a:rPr lang="en-US" sz="3100" b="1" cap="none" dirty="0">
                <a:latin typeface="+mn-lt"/>
                <a:cs typeface="Arial"/>
              </a:rPr>
              <a:t>U.S. Department of Health and Human </a:t>
            </a:r>
            <a:r>
              <a:rPr lang="en-US" sz="3100" b="1" cap="none" dirty="0">
                <a:latin typeface="+mn-lt"/>
                <a:cs typeface="Arial"/>
              </a:rPr>
              <a:t>Services</a:t>
            </a:r>
            <a:br>
              <a:rPr lang="en-US" sz="3100" b="1" cap="none" dirty="0">
                <a:latin typeface="+mn-lt"/>
                <a:cs typeface="Arial"/>
              </a:rPr>
            </a:br>
            <a:r>
              <a:rPr lang="en-US" sz="3100" b="1" cap="none" dirty="0">
                <a:latin typeface="+mn-lt"/>
                <a:cs typeface="Arial"/>
              </a:rPr>
              <a:t>Health </a:t>
            </a:r>
            <a:r>
              <a:rPr lang="en-US" sz="3100" b="1" cap="none" dirty="0">
                <a:latin typeface="+mn-lt"/>
                <a:cs typeface="Arial"/>
              </a:rPr>
              <a:t>Resources and Services </a:t>
            </a:r>
            <a:r>
              <a:rPr lang="en-US" sz="3100" b="1" cap="none" dirty="0">
                <a:latin typeface="+mn-lt"/>
                <a:cs typeface="Arial"/>
              </a:rPr>
              <a:t>Administration</a:t>
            </a:r>
            <a:br>
              <a:rPr lang="en-US" sz="3100" b="1" cap="none" dirty="0">
                <a:latin typeface="+mn-lt"/>
                <a:cs typeface="Arial"/>
              </a:rPr>
            </a:br>
            <a:endParaRPr lang="en-US" sz="1800" b="1" dirty="0"/>
          </a:p>
        </p:txBody>
      </p:sp>
      <p:sp>
        <p:nvSpPr>
          <p:cNvPr id="3" name="Content Placeholder 2">
            <a:extLst>
              <a:ext uri="{FF2B5EF4-FFF2-40B4-BE49-F238E27FC236}">
                <a16:creationId xmlns:a16="http://schemas.microsoft.com/office/drawing/2014/main" id="{821C4F00-8A44-4DCD-A68F-CA7851864F9E}"/>
              </a:ext>
            </a:extLst>
          </p:cNvPr>
          <p:cNvSpPr>
            <a:spLocks noGrp="1"/>
          </p:cNvSpPr>
          <p:nvPr>
            <p:ph idx="1"/>
          </p:nvPr>
        </p:nvSpPr>
        <p:spPr>
          <a:xfrm>
            <a:off x="2010384" y="1712068"/>
            <a:ext cx="8028967" cy="4692292"/>
          </a:xfrm>
        </p:spPr>
        <p:txBody>
          <a:bodyPr>
            <a:normAutofit fontScale="55000" lnSpcReduction="20000"/>
          </a:bodyPr>
          <a:lstStyle/>
          <a:p>
            <a:pPr eaLnBrk="0" fontAlgn="base" hangingPunct="0">
              <a:spcBef>
                <a:spcPts val="763"/>
              </a:spcBef>
              <a:spcAft>
                <a:spcPct val="0"/>
              </a:spcAft>
            </a:pPr>
            <a:endParaRPr lang="en-US" sz="2600" dirty="0">
              <a:solidFill>
                <a:srgbClr val="000000"/>
              </a:solidFill>
              <a:cs typeface="Arial"/>
            </a:endParaRPr>
          </a:p>
          <a:p>
            <a:pPr eaLnBrk="0" fontAlgn="base" hangingPunct="0">
              <a:spcBef>
                <a:spcPts val="763"/>
              </a:spcBef>
              <a:spcAft>
                <a:spcPct val="0"/>
              </a:spcAft>
            </a:pPr>
            <a:r>
              <a:rPr lang="en-US" sz="5500" dirty="0">
                <a:solidFill>
                  <a:schemeClr val="tx1"/>
                </a:solidFill>
                <a:cs typeface="Arial"/>
              </a:rPr>
              <a:t>HRSA grant award totals $225,000 annually and requires a 1:1 match </a:t>
            </a:r>
            <a:r>
              <a:rPr lang="en-US" sz="5500" dirty="0">
                <a:solidFill>
                  <a:schemeClr val="tx1"/>
                </a:solidFill>
                <a:cs typeface="Arial"/>
              </a:rPr>
              <a:t>through August 31, </a:t>
            </a:r>
            <a:r>
              <a:rPr lang="en-US" sz="5500" dirty="0">
                <a:solidFill>
                  <a:schemeClr val="tx1"/>
                </a:solidFill>
                <a:cs typeface="Arial"/>
              </a:rPr>
              <a:t>2022.</a:t>
            </a:r>
          </a:p>
          <a:p>
            <a:pPr eaLnBrk="0" fontAlgn="base" hangingPunct="0">
              <a:spcBef>
                <a:spcPts val="763"/>
              </a:spcBef>
              <a:spcAft>
                <a:spcPct val="0"/>
              </a:spcAft>
            </a:pPr>
            <a:endParaRPr lang="en-US" sz="5500" dirty="0">
              <a:solidFill>
                <a:schemeClr val="tx1"/>
              </a:solidFill>
              <a:cs typeface="Arial"/>
            </a:endParaRPr>
          </a:p>
          <a:p>
            <a:pPr eaLnBrk="0" fontAlgn="base" hangingPunct="0">
              <a:spcBef>
                <a:spcPts val="763"/>
              </a:spcBef>
              <a:spcAft>
                <a:spcPct val="0"/>
              </a:spcAft>
            </a:pPr>
            <a:r>
              <a:rPr lang="en-US" sz="5500" dirty="0">
                <a:solidFill>
                  <a:schemeClr val="tx1"/>
                </a:solidFill>
                <a:cs typeface="Arial"/>
              </a:rPr>
              <a:t>DIDER </a:t>
            </a:r>
            <a:r>
              <a:rPr lang="en-US" sz="5500" dirty="0">
                <a:solidFill>
                  <a:schemeClr val="tx1"/>
                </a:solidFill>
                <a:cs typeface="Arial"/>
              </a:rPr>
              <a:t>($17.5) and DIMER ($198.4) provides a cumulative total of $215.9K in State match.  </a:t>
            </a:r>
            <a:endParaRPr lang="en-US" sz="5500" dirty="0">
              <a:solidFill>
                <a:schemeClr val="tx1"/>
              </a:solidFill>
              <a:cs typeface="Arial"/>
            </a:endParaRPr>
          </a:p>
          <a:p>
            <a:pPr eaLnBrk="0" fontAlgn="base" hangingPunct="0">
              <a:spcBef>
                <a:spcPts val="763"/>
              </a:spcBef>
              <a:spcAft>
                <a:spcPct val="0"/>
              </a:spcAft>
            </a:pPr>
            <a:endParaRPr lang="en-US" sz="5500" dirty="0">
              <a:solidFill>
                <a:schemeClr val="tx1"/>
              </a:solidFill>
              <a:cs typeface="Arial"/>
            </a:endParaRPr>
          </a:p>
          <a:p>
            <a:pPr eaLnBrk="0" fontAlgn="base" hangingPunct="0">
              <a:spcBef>
                <a:spcPts val="763"/>
              </a:spcBef>
              <a:spcAft>
                <a:spcPct val="0"/>
              </a:spcAft>
            </a:pPr>
            <a:r>
              <a:rPr lang="en-US" sz="5500" dirty="0">
                <a:solidFill>
                  <a:schemeClr val="tx1"/>
                </a:solidFill>
                <a:cs typeface="Arial"/>
              </a:rPr>
              <a:t>Funding </a:t>
            </a:r>
            <a:r>
              <a:rPr lang="en-US" sz="5500" dirty="0">
                <a:solidFill>
                  <a:schemeClr val="tx1"/>
                </a:solidFill>
                <a:cs typeface="Arial"/>
              </a:rPr>
              <a:t>from </a:t>
            </a:r>
            <a:r>
              <a:rPr lang="en-US" sz="5500" dirty="0">
                <a:solidFill>
                  <a:schemeClr val="tx1"/>
                </a:solidFill>
                <a:cs typeface="Arial"/>
              </a:rPr>
              <a:t>provider sites or third party organizations is </a:t>
            </a:r>
            <a:r>
              <a:rPr lang="en-US" sz="5500" dirty="0">
                <a:solidFill>
                  <a:schemeClr val="tx1"/>
                </a:solidFill>
                <a:cs typeface="Arial"/>
              </a:rPr>
              <a:t>secured </a:t>
            </a:r>
            <a:r>
              <a:rPr lang="en-US" sz="5500" dirty="0">
                <a:solidFill>
                  <a:schemeClr val="tx1"/>
                </a:solidFill>
                <a:cs typeface="Arial"/>
              </a:rPr>
              <a:t>to </a:t>
            </a:r>
            <a:r>
              <a:rPr lang="en-US" sz="5500" dirty="0">
                <a:solidFill>
                  <a:schemeClr val="tx1"/>
                </a:solidFill>
                <a:cs typeface="Arial"/>
              </a:rPr>
              <a:t>accommodate </a:t>
            </a:r>
            <a:r>
              <a:rPr lang="en-US" sz="5500" dirty="0">
                <a:solidFill>
                  <a:schemeClr val="tx1"/>
                </a:solidFill>
                <a:cs typeface="Arial"/>
              </a:rPr>
              <a:t>     any shortages for awards.</a:t>
            </a:r>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5</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3618345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0230" y="687475"/>
            <a:ext cx="7989752" cy="1083329"/>
          </a:xfrm>
        </p:spPr>
        <p:txBody>
          <a:bodyPr>
            <a:normAutofit fontScale="90000"/>
          </a:bodyPr>
          <a:lstStyle/>
          <a:p>
            <a:pPr algn="ctr"/>
            <a:r>
              <a:rPr lang="en-US" sz="4000" b="1" cap="none" dirty="0">
                <a:latin typeface="+mn-lt"/>
              </a:rPr>
              <a:t>State Loan Repayment Program </a:t>
            </a:r>
            <a:br>
              <a:rPr lang="en-US" sz="4000" b="1" cap="none" dirty="0">
                <a:latin typeface="+mn-lt"/>
              </a:rPr>
            </a:br>
            <a:r>
              <a:rPr lang="en-US" sz="3600" b="1" cap="none" dirty="0">
                <a:latin typeface="+mn-lt"/>
              </a:rPr>
              <a:t>2018 Participation</a:t>
            </a:r>
            <a:endParaRPr lang="en-US" sz="3600" b="1" cap="none" dirty="0">
              <a:latin typeface="+mn-lt"/>
            </a:endParaRPr>
          </a:p>
        </p:txBody>
      </p:sp>
      <p:pic>
        <p:nvPicPr>
          <p:cNvPr id="6" name="Picture 5">
            <a:extLst>
              <a:ext uri="{FF2B5EF4-FFF2-40B4-BE49-F238E27FC236}">
                <a16:creationId xmlns:a16="http://schemas.microsoft.com/office/drawing/2014/main" id="{D8C17039-5BDA-471B-B57B-74182AEC1D20}"/>
              </a:ext>
            </a:extLst>
          </p:cNvPr>
          <p:cNvPicPr>
            <a:picLocks noChangeAspect="1"/>
          </p:cNvPicPr>
          <p:nvPr/>
        </p:nvPicPr>
        <p:blipFill>
          <a:blip r:embed="rId3"/>
          <a:stretch>
            <a:fillRect/>
          </a:stretch>
        </p:blipFill>
        <p:spPr>
          <a:xfrm>
            <a:off x="1836553" y="224605"/>
            <a:ext cx="694304" cy="925738"/>
          </a:xfrm>
          <a:prstGeom prst="rect">
            <a:avLst/>
          </a:prstGeom>
        </p:spPr>
      </p:pic>
      <p:sp>
        <p:nvSpPr>
          <p:cNvPr id="8" name="TextBox 7"/>
          <p:cNvSpPr txBox="1"/>
          <p:nvPr/>
        </p:nvSpPr>
        <p:spPr>
          <a:xfrm>
            <a:off x="8897566" y="4824919"/>
            <a:ext cx="1197378" cy="369332"/>
          </a:xfrm>
          <a:prstGeom prst="rect">
            <a:avLst/>
          </a:prstGeom>
          <a:solidFill>
            <a:schemeClr val="bg1"/>
          </a:solidFill>
        </p:spPr>
        <p:txBody>
          <a:bodyPr wrap="square" rtlCol="0">
            <a:spAutoFit/>
          </a:bodyPr>
          <a:lstStyle/>
          <a:p>
            <a:pPr>
              <a:defRPr/>
            </a:pPr>
            <a:endParaRPr lang="en-US" dirty="0">
              <a:solidFill>
                <a:prstClr val="black"/>
              </a:solidFill>
              <a:latin typeface="Gill Sans MT" panose="020B0502020104020203"/>
              <a:cs typeface="Arial" panose="020B0604020202020204" pitchFamily="34" charset="0"/>
            </a:endParaRPr>
          </a:p>
        </p:txBody>
      </p:sp>
      <p:sp>
        <p:nvSpPr>
          <p:cNvPr id="12" name="Slide Number Placeholder 11"/>
          <p:cNvSpPr>
            <a:spLocks noGrp="1"/>
          </p:cNvSpPr>
          <p:nvPr>
            <p:ph type="sldNum" sz="quarter" idx="12"/>
          </p:nvPr>
        </p:nvSpPr>
        <p:spPr/>
        <p:txBody>
          <a:bodyPr/>
          <a:lstStyle/>
          <a:p>
            <a:pPr>
              <a:defRPr/>
            </a:pPr>
            <a:fld id="{DD3FF57B-5F25-B54A-A918-FB50C2689073}" type="slidenum">
              <a:rPr lang="en-US">
                <a:solidFill>
                  <a:srgbClr val="48141E"/>
                </a:solidFill>
                <a:latin typeface="Gill Sans MT" panose="020B0502020104020203"/>
                <a:cs typeface="Arial" panose="020B0604020202020204" pitchFamily="34" charset="0"/>
              </a:rPr>
              <a:pPr>
                <a:defRPr/>
              </a:pPr>
              <a:t>6</a:t>
            </a:fld>
            <a:endParaRPr lang="en-US" dirty="0">
              <a:solidFill>
                <a:srgbClr val="48141E"/>
              </a:solidFill>
              <a:latin typeface="Gill Sans MT" panose="020B0502020104020203"/>
              <a:cs typeface="Arial" panose="020B0604020202020204" pitchFamily="34" charset="0"/>
            </a:endParaRPr>
          </a:p>
        </p:txBody>
      </p:sp>
      <p:graphicFrame>
        <p:nvGraphicFramePr>
          <p:cNvPr id="11" name="Content Placeholder 4">
            <a:extLst>
              <a:ext uri="{FF2B5EF4-FFF2-40B4-BE49-F238E27FC236}">
                <a16:creationId xmlns:a16="http://schemas.microsoft.com/office/drawing/2014/main" id="{07ADCD7D-6FF3-43B3-9358-39891272A448}"/>
              </a:ext>
            </a:extLst>
          </p:cNvPr>
          <p:cNvGraphicFramePr>
            <a:graphicFrameLocks noGrp="1"/>
          </p:cNvGraphicFramePr>
          <p:nvPr>
            <p:ph sz="half" idx="2"/>
            <p:extLst/>
          </p:nvPr>
        </p:nvGraphicFramePr>
        <p:xfrm>
          <a:off x="2171273" y="1993193"/>
          <a:ext cx="7828910" cy="4438429"/>
        </p:xfrm>
        <a:graphic>
          <a:graphicData uri="http://schemas.openxmlformats.org/drawingml/2006/table">
            <a:tbl>
              <a:tblPr/>
              <a:tblGrid>
                <a:gridCol w="3737417">
                  <a:extLst>
                    <a:ext uri="{9D8B030D-6E8A-4147-A177-3AD203B41FA5}">
                      <a16:colId xmlns:a16="http://schemas.microsoft.com/office/drawing/2014/main" val="4053133213"/>
                    </a:ext>
                  </a:extLst>
                </a:gridCol>
                <a:gridCol w="1876994">
                  <a:extLst>
                    <a:ext uri="{9D8B030D-6E8A-4147-A177-3AD203B41FA5}">
                      <a16:colId xmlns:a16="http://schemas.microsoft.com/office/drawing/2014/main" val="2226321541"/>
                    </a:ext>
                  </a:extLst>
                </a:gridCol>
                <a:gridCol w="2214499">
                  <a:extLst>
                    <a:ext uri="{9D8B030D-6E8A-4147-A177-3AD203B41FA5}">
                      <a16:colId xmlns:a16="http://schemas.microsoft.com/office/drawing/2014/main" val="2715425171"/>
                    </a:ext>
                  </a:extLst>
                </a:gridCol>
              </a:tblGrid>
              <a:tr h="720388">
                <a:tc>
                  <a:txBody>
                    <a:bodyPr/>
                    <a:lstStyle/>
                    <a:p>
                      <a:pPr marL="0" marR="0" algn="ctr">
                        <a:spcBef>
                          <a:spcPts val="0"/>
                        </a:spcBef>
                        <a:spcAft>
                          <a:spcPts val="0"/>
                        </a:spcAft>
                      </a:pPr>
                      <a:r>
                        <a:rPr lang="en-US" sz="1400" b="1" dirty="0">
                          <a:solidFill>
                            <a:srgbClr val="FFFFFF"/>
                          </a:solidFill>
                          <a:effectLst/>
                          <a:latin typeface="Calibri" panose="020F0502020204030204" pitchFamily="34" charset="0"/>
                        </a:rPr>
                        <a:t>County</a:t>
                      </a:r>
                      <a:endParaRPr lang="en-US" sz="1400" dirty="0">
                        <a:effectLst/>
                        <a:latin typeface="Times New Roman" panose="02020603050405020304" pitchFamily="18" charset="0"/>
                      </a:endParaRPr>
                    </a:p>
                  </a:txBody>
                  <a:tcPr marL="46182" marR="46182" marT="41050" marB="41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400" b="1" dirty="0">
                          <a:solidFill>
                            <a:srgbClr val="FFFFFF"/>
                          </a:solidFill>
                          <a:effectLst/>
                          <a:latin typeface="Calibri" panose="020F0502020204030204" pitchFamily="34" charset="0"/>
                        </a:rPr>
                        <a:t>City</a:t>
                      </a:r>
                      <a:endParaRPr lang="en-US" sz="1400" dirty="0">
                        <a:effectLst/>
                        <a:latin typeface="Times New Roman" panose="02020603050405020304" pitchFamily="18" charset="0"/>
                      </a:endParaRPr>
                    </a:p>
                  </a:txBody>
                  <a:tcPr marL="46182" marR="46182" marT="41050" marB="41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400" b="1" dirty="0" smtClean="0">
                          <a:solidFill>
                            <a:srgbClr val="FFFFFF"/>
                          </a:solidFill>
                          <a:effectLst/>
                          <a:latin typeface="Calibri" panose="020F0502020204030204" pitchFamily="34" charset="0"/>
                        </a:rPr>
                        <a:t>Contracts </a:t>
                      </a:r>
                      <a:r>
                        <a:rPr lang="en-US" sz="1400" b="1" dirty="0">
                          <a:solidFill>
                            <a:srgbClr val="FFFFFF"/>
                          </a:solidFill>
                          <a:effectLst/>
                          <a:latin typeface="Calibri" panose="020F0502020204030204" pitchFamily="34" charset="0"/>
                        </a:rPr>
                        <a:t>by City</a:t>
                      </a:r>
                      <a:endParaRPr lang="en-US" sz="1400" dirty="0">
                        <a:effectLst/>
                        <a:latin typeface="Times New Roman" panose="02020603050405020304" pitchFamily="18" charset="0"/>
                      </a:endParaRPr>
                    </a:p>
                  </a:txBody>
                  <a:tcPr marL="46182" marR="46182" marT="41050" marB="41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816692565"/>
                  </a:ext>
                </a:extLst>
              </a:tr>
              <a:tr h="349778">
                <a:tc>
                  <a:txBody>
                    <a:bodyPr/>
                    <a:lstStyle/>
                    <a:p>
                      <a:pPr marL="0" marR="0">
                        <a:spcBef>
                          <a:spcPts val="0"/>
                        </a:spcBef>
                        <a:spcAft>
                          <a:spcPts val="0"/>
                        </a:spcAft>
                      </a:pPr>
                      <a:r>
                        <a:rPr lang="en-US" sz="1200" b="1" i="1" dirty="0">
                          <a:solidFill>
                            <a:srgbClr val="000000"/>
                          </a:solidFill>
                          <a:effectLst/>
                          <a:latin typeface="Calibri" panose="020F0502020204030204" pitchFamily="34" charset="0"/>
                        </a:rPr>
                        <a:t>New Castle</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rPr>
                        <a:t>Wilmington</a:t>
                      </a:r>
                      <a:endParaRPr lang="en-US" sz="120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000000"/>
                          </a:solidFill>
                          <a:effectLst/>
                          <a:latin typeface="Calibri" panose="020F0502020204030204" pitchFamily="34" charset="0"/>
                        </a:rPr>
                        <a:t>2</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201652"/>
                  </a:ext>
                </a:extLst>
              </a:tr>
              <a:tr h="320398">
                <a:tc>
                  <a:txBody>
                    <a:bodyPr/>
                    <a:lstStyle/>
                    <a:p>
                      <a:pPr marL="0" marR="0">
                        <a:spcBef>
                          <a:spcPts val="0"/>
                        </a:spcBef>
                        <a:spcAft>
                          <a:spcPts val="0"/>
                        </a:spcAft>
                      </a:pPr>
                      <a:r>
                        <a:rPr lang="en-US" sz="1200" dirty="0">
                          <a:solidFill>
                            <a:srgbClr val="000000"/>
                          </a:solidFill>
                          <a:effectLst/>
                          <a:latin typeface="Calibri" panose="020F0502020204030204" pitchFamily="34" charset="0"/>
                        </a:rPr>
                        <a:t> </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rPr>
                        <a:t>New Castle</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smtClean="0">
                          <a:solidFill>
                            <a:srgbClr val="000000"/>
                          </a:solidFill>
                          <a:effectLst/>
                          <a:latin typeface="Calibri" panose="020F0502020204030204" pitchFamily="34" charset="0"/>
                        </a:rPr>
                        <a:t>6</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7425856"/>
                  </a:ext>
                </a:extLst>
              </a:tr>
              <a:tr h="375159">
                <a:tc>
                  <a:txBody>
                    <a:bodyPr/>
                    <a:lstStyle/>
                    <a:p>
                      <a:pPr marL="0" marR="0">
                        <a:spcBef>
                          <a:spcPts val="0"/>
                        </a:spcBef>
                        <a:spcAft>
                          <a:spcPts val="0"/>
                        </a:spcAft>
                      </a:pPr>
                      <a:r>
                        <a:rPr lang="en-US" sz="1200" b="1" dirty="0">
                          <a:solidFill>
                            <a:srgbClr val="FFFFFF"/>
                          </a:solidFill>
                          <a:effectLst/>
                          <a:latin typeface="Calibri" panose="020F0502020204030204" pitchFamily="34" charset="0"/>
                        </a:rPr>
                        <a:t>New Castle County Totals:</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b="1" dirty="0">
                          <a:solidFill>
                            <a:srgbClr val="FFFFFF"/>
                          </a:solidFill>
                          <a:effectLst/>
                          <a:latin typeface="Calibri" panose="020F0502020204030204" pitchFamily="34" charset="0"/>
                        </a:rPr>
                        <a:t> </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200" b="1" dirty="0" smtClean="0">
                          <a:solidFill>
                            <a:srgbClr val="FFFFFF"/>
                          </a:solidFill>
                          <a:effectLst/>
                          <a:latin typeface="Calibri" panose="020F0502020204030204" pitchFamily="34" charset="0"/>
                        </a:rPr>
                        <a:t>8</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20144117"/>
                  </a:ext>
                </a:extLst>
              </a:tr>
              <a:tr h="320398">
                <a:tc>
                  <a:txBody>
                    <a:bodyPr/>
                    <a:lstStyle/>
                    <a:p>
                      <a:pPr marL="0" marR="0">
                        <a:spcBef>
                          <a:spcPts val="0"/>
                        </a:spcBef>
                        <a:spcAft>
                          <a:spcPts val="0"/>
                        </a:spcAft>
                      </a:pPr>
                      <a:r>
                        <a:rPr lang="en-US" sz="1200" b="1" i="1" dirty="0">
                          <a:solidFill>
                            <a:srgbClr val="000000"/>
                          </a:solidFill>
                          <a:effectLst/>
                          <a:latin typeface="Calibri" panose="020F0502020204030204" pitchFamily="34" charset="0"/>
                        </a:rPr>
                        <a:t>Kent</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rPr>
                        <a:t>Smyrna</a:t>
                      </a:r>
                      <a:endParaRPr lang="en-US" sz="120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Calibri" panose="020F0502020204030204" pitchFamily="34" charset="0"/>
                        </a:rPr>
                        <a:t>2</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8826"/>
                  </a:ext>
                </a:extLst>
              </a:tr>
              <a:tr h="375159">
                <a:tc>
                  <a:txBody>
                    <a:bodyPr/>
                    <a:lstStyle/>
                    <a:p>
                      <a:pPr marL="0" marR="0">
                        <a:spcBef>
                          <a:spcPts val="0"/>
                        </a:spcBef>
                        <a:spcAft>
                          <a:spcPts val="0"/>
                        </a:spcAft>
                      </a:pPr>
                      <a:r>
                        <a:rPr lang="en-US" sz="1200" b="1" dirty="0">
                          <a:solidFill>
                            <a:srgbClr val="FFFFFF"/>
                          </a:solidFill>
                          <a:effectLst/>
                          <a:latin typeface="Calibri" panose="020F0502020204030204" pitchFamily="34" charset="0"/>
                        </a:rPr>
                        <a:t>Kent County Totals:</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b="1" dirty="0">
                          <a:solidFill>
                            <a:srgbClr val="FFFFFF"/>
                          </a:solidFill>
                          <a:effectLst/>
                          <a:latin typeface="Calibri" panose="020F0502020204030204" pitchFamily="34" charset="0"/>
                        </a:rPr>
                        <a:t> </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200" b="1" dirty="0">
                          <a:solidFill>
                            <a:srgbClr val="FFFFFF"/>
                          </a:solidFill>
                          <a:effectLst/>
                          <a:latin typeface="Calibri" panose="020F0502020204030204" pitchFamily="34" charset="0"/>
                        </a:rPr>
                        <a:t>2</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921601490"/>
                  </a:ext>
                </a:extLst>
              </a:tr>
              <a:tr h="320398">
                <a:tc>
                  <a:txBody>
                    <a:bodyPr/>
                    <a:lstStyle/>
                    <a:p>
                      <a:pPr marL="0" marR="0">
                        <a:spcBef>
                          <a:spcPts val="0"/>
                        </a:spcBef>
                        <a:spcAft>
                          <a:spcPts val="0"/>
                        </a:spcAft>
                      </a:pPr>
                      <a:r>
                        <a:rPr lang="en-US" sz="1200" b="1" i="1" dirty="0">
                          <a:solidFill>
                            <a:srgbClr val="000000"/>
                          </a:solidFill>
                          <a:effectLst/>
                          <a:latin typeface="Calibri" panose="020F0502020204030204" pitchFamily="34" charset="0"/>
                        </a:rPr>
                        <a:t>Sussex</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rPr>
                        <a:t>Milton</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Calibri" panose="020F0502020204030204" pitchFamily="34" charset="0"/>
                        </a:rPr>
                        <a:t>1</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139835"/>
                  </a:ext>
                </a:extLst>
              </a:tr>
              <a:tr h="320398">
                <a:tc>
                  <a:txBody>
                    <a:bodyPr/>
                    <a:lstStyle/>
                    <a:p>
                      <a:pPr marL="0" marR="0">
                        <a:spcBef>
                          <a:spcPts val="0"/>
                        </a:spcBef>
                        <a:spcAft>
                          <a:spcPts val="0"/>
                        </a:spcAft>
                      </a:pPr>
                      <a:r>
                        <a:rPr lang="en-US" sz="1200" dirty="0">
                          <a:solidFill>
                            <a:srgbClr val="000000"/>
                          </a:solidFill>
                          <a:effectLst/>
                          <a:latin typeface="Calibri" panose="020F0502020204030204" pitchFamily="34" charset="0"/>
                        </a:rPr>
                        <a:t> </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rPr>
                        <a:t>Lewes</a:t>
                      </a:r>
                      <a:endParaRPr lang="en-US" sz="120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Calibri" panose="020F0502020204030204" pitchFamily="34" charset="0"/>
                        </a:rPr>
                        <a:t>1</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288575"/>
                  </a:ext>
                </a:extLst>
              </a:tr>
              <a:tr h="320398">
                <a:tc>
                  <a:txBody>
                    <a:bodyPr/>
                    <a:lstStyle/>
                    <a:p>
                      <a:pPr marL="0" marR="0">
                        <a:spcBef>
                          <a:spcPts val="0"/>
                        </a:spcBef>
                        <a:spcAft>
                          <a:spcPts val="0"/>
                        </a:spcAft>
                      </a:pPr>
                      <a:r>
                        <a:rPr lang="en-US" sz="1200">
                          <a:solidFill>
                            <a:srgbClr val="000000"/>
                          </a:solidFill>
                          <a:effectLst/>
                          <a:latin typeface="Calibri" panose="020F0502020204030204" pitchFamily="34" charset="0"/>
                        </a:rPr>
                        <a:t> </a:t>
                      </a:r>
                      <a:endParaRPr lang="en-US" sz="120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rPr>
                        <a:t>Georgetown</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Calibri" panose="020F0502020204030204" pitchFamily="34" charset="0"/>
                        </a:rPr>
                        <a:t>1</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831067"/>
                  </a:ext>
                </a:extLst>
              </a:tr>
              <a:tr h="320398">
                <a:tc>
                  <a:txBody>
                    <a:bodyPr/>
                    <a:lstStyle/>
                    <a:p>
                      <a:pPr marL="0" marR="0">
                        <a:spcBef>
                          <a:spcPts val="0"/>
                        </a:spcBef>
                        <a:spcAft>
                          <a:spcPts val="0"/>
                        </a:spcAft>
                      </a:pPr>
                      <a:r>
                        <a:rPr lang="en-US" sz="1200" dirty="0">
                          <a:solidFill>
                            <a:srgbClr val="000000"/>
                          </a:solidFill>
                          <a:effectLst/>
                          <a:latin typeface="Calibri" panose="020F0502020204030204" pitchFamily="34" charset="0"/>
                        </a:rPr>
                        <a:t> </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rPr>
                        <a:t>Seaford</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Calibri" panose="020F0502020204030204" pitchFamily="34" charset="0"/>
                        </a:rPr>
                        <a:t>2</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592773"/>
                  </a:ext>
                </a:extLst>
              </a:tr>
              <a:tr h="320398">
                <a:tc>
                  <a:txBody>
                    <a:bodyPr/>
                    <a:lstStyle/>
                    <a:p>
                      <a:pPr marL="0" marR="0">
                        <a:spcBef>
                          <a:spcPts val="0"/>
                        </a:spcBef>
                        <a:spcAft>
                          <a:spcPts val="0"/>
                        </a:spcAft>
                      </a:pPr>
                      <a:r>
                        <a:rPr lang="en-US" sz="1200">
                          <a:solidFill>
                            <a:srgbClr val="000000"/>
                          </a:solidFill>
                          <a:effectLst/>
                          <a:latin typeface="Calibri" panose="020F0502020204030204" pitchFamily="34" charset="0"/>
                        </a:rPr>
                        <a:t> </a:t>
                      </a:r>
                      <a:endParaRPr lang="en-US" sz="120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rPr>
                        <a:t>Millsboro</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effectLst/>
                          <a:latin typeface="Calibri" panose="020F0502020204030204" pitchFamily="34" charset="0"/>
                        </a:rPr>
                        <a:t>2</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655004"/>
                  </a:ext>
                </a:extLst>
              </a:tr>
              <a:tr h="375159">
                <a:tc>
                  <a:txBody>
                    <a:bodyPr/>
                    <a:lstStyle/>
                    <a:p>
                      <a:pPr marL="0" marR="0">
                        <a:spcBef>
                          <a:spcPts val="0"/>
                        </a:spcBef>
                        <a:spcAft>
                          <a:spcPts val="0"/>
                        </a:spcAft>
                      </a:pPr>
                      <a:r>
                        <a:rPr lang="en-US" sz="1200" b="1">
                          <a:solidFill>
                            <a:srgbClr val="FFFFFF"/>
                          </a:solidFill>
                          <a:effectLst/>
                          <a:latin typeface="Calibri" panose="020F0502020204030204" pitchFamily="34" charset="0"/>
                        </a:rPr>
                        <a:t>Sussex County Totals:</a:t>
                      </a:r>
                      <a:endParaRPr lang="en-US" sz="120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b="1">
                          <a:solidFill>
                            <a:srgbClr val="FFFFFF"/>
                          </a:solidFill>
                          <a:effectLst/>
                          <a:latin typeface="Calibri" panose="020F0502020204030204" pitchFamily="34" charset="0"/>
                        </a:rPr>
                        <a:t> </a:t>
                      </a:r>
                      <a:endParaRPr lang="en-US" sz="120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200" b="1" dirty="0">
                          <a:solidFill>
                            <a:srgbClr val="FFFFFF"/>
                          </a:solidFill>
                          <a:effectLst/>
                          <a:latin typeface="Calibri" panose="020F0502020204030204" pitchFamily="34" charset="0"/>
                        </a:rPr>
                        <a:t>7</a:t>
                      </a:r>
                      <a:endParaRPr lang="en-US" sz="1200" dirty="0">
                        <a:effectLst/>
                        <a:latin typeface="Times New Roman" panose="02020603050405020304" pitchFamily="18" charset="0"/>
                      </a:endParaRPr>
                    </a:p>
                  </a:txBody>
                  <a:tcPr marL="46182" marR="46182" marT="41050" marB="41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632577957"/>
                  </a:ext>
                </a:extLst>
              </a:tr>
            </a:tbl>
          </a:graphicData>
        </a:graphic>
      </p:graphicFrame>
    </p:spTree>
    <p:extLst>
      <p:ext uri="{BB962C8B-B14F-4D97-AF65-F5344CB8AC3E}">
        <p14:creationId xmlns:p14="http://schemas.microsoft.com/office/powerpoint/2010/main" val="9303354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cap="none" dirty="0">
                <a:latin typeface="+mn-lt"/>
              </a:rPr>
              <a:t>Practitioner (Participant) Eligibility </a:t>
            </a:r>
          </a:p>
        </p:txBody>
      </p:sp>
      <p:sp>
        <p:nvSpPr>
          <p:cNvPr id="3" name="Content Placeholder 2"/>
          <p:cNvSpPr>
            <a:spLocks noGrp="1"/>
          </p:cNvSpPr>
          <p:nvPr>
            <p:ph idx="1"/>
          </p:nvPr>
        </p:nvSpPr>
        <p:spPr>
          <a:xfrm>
            <a:off x="1912308" y="1916483"/>
            <a:ext cx="8182637" cy="4835047"/>
          </a:xfrm>
        </p:spPr>
        <p:txBody>
          <a:bodyPr>
            <a:normAutofit fontScale="77500" lnSpcReduction="20000"/>
          </a:bodyPr>
          <a:lstStyle/>
          <a:p>
            <a:r>
              <a:rPr lang="en-US" dirty="0"/>
              <a:t>Eligibility criteria for Delaware’s State Loan Repayment Program are in accordance with the federal HRSA State Loan Repayment Program regulations. State of Delaware approved Practitioners must: </a:t>
            </a:r>
          </a:p>
          <a:p>
            <a:r>
              <a:rPr lang="en-US" dirty="0"/>
              <a:t>Be a U.S. citizen (Born or Naturalized) or U.S. National; </a:t>
            </a:r>
          </a:p>
          <a:p>
            <a:r>
              <a:rPr lang="en-US" dirty="0" smtClean="0"/>
              <a:t>Have </a:t>
            </a:r>
            <a:r>
              <a:rPr lang="en-US" b="1" dirty="0"/>
              <a:t>verifiable </a:t>
            </a:r>
            <a:r>
              <a:rPr lang="en-US" dirty="0"/>
              <a:t>student loans which are not in default; </a:t>
            </a:r>
          </a:p>
          <a:p>
            <a:r>
              <a:rPr lang="en-US" dirty="0" smtClean="0"/>
              <a:t>Have </a:t>
            </a:r>
            <a:r>
              <a:rPr lang="en-US" dirty="0"/>
              <a:t>no other existing service commitment; </a:t>
            </a:r>
          </a:p>
          <a:p>
            <a:r>
              <a:rPr lang="en-US" dirty="0" smtClean="0"/>
              <a:t>Must </a:t>
            </a:r>
            <a:r>
              <a:rPr lang="en-US" dirty="0"/>
              <a:t>not have any other outstanding contractual obligation to provide health professional services; </a:t>
            </a:r>
          </a:p>
          <a:p>
            <a:r>
              <a:rPr lang="en-US" dirty="0" smtClean="0"/>
              <a:t>Not </a:t>
            </a:r>
            <a:r>
              <a:rPr lang="en-US" dirty="0"/>
              <a:t>have been convicted of any felony, including but not limited to violent felonies, as so defined under either Federal or State law and as more particularly defined and enumerated in 11 Del.C.Sec.4201; </a:t>
            </a:r>
          </a:p>
          <a:p>
            <a:r>
              <a:rPr lang="en-US" dirty="0" smtClean="0"/>
              <a:t>Not </a:t>
            </a:r>
            <a:r>
              <a:rPr lang="en-US" dirty="0"/>
              <a:t>have been convicted or found guilty of, or disciplined by this or any other State licensing Board or Agency authorized to issue a certificate to practice medicine or dentistry in this or any other State, for unprofessional conduct as so defined in 24 Del.C.Sec.1731; </a:t>
            </a:r>
          </a:p>
          <a:p>
            <a:r>
              <a:rPr lang="en-US" dirty="0" smtClean="0"/>
              <a:t>Not </a:t>
            </a:r>
            <a:r>
              <a:rPr lang="en-US" dirty="0"/>
              <a:t>have any federal judgment liens; </a:t>
            </a:r>
          </a:p>
          <a:p>
            <a:r>
              <a:rPr lang="en-US" dirty="0" smtClean="0"/>
              <a:t>Not </a:t>
            </a:r>
            <a:r>
              <a:rPr lang="en-US" dirty="0"/>
              <a:t>have a current default on court-ordered child support payments; </a:t>
            </a:r>
          </a:p>
          <a:p>
            <a:r>
              <a:rPr lang="en-US" dirty="0" smtClean="0"/>
              <a:t>Be </a:t>
            </a:r>
            <a:r>
              <a:rPr lang="en-US" dirty="0"/>
              <a:t>currently employed or have accepted employment at a designated Health Professional </a:t>
            </a:r>
            <a:r>
              <a:rPr lang="en-US" dirty="0" smtClean="0"/>
              <a:t>              Shortage </a:t>
            </a:r>
            <a:r>
              <a:rPr lang="en-US" dirty="0"/>
              <a:t>Area (HPSA) site; </a:t>
            </a:r>
          </a:p>
          <a:p>
            <a:r>
              <a:rPr lang="en-US" dirty="0" smtClean="0"/>
              <a:t>Commit </a:t>
            </a:r>
            <a:r>
              <a:rPr lang="en-US" dirty="0"/>
              <a:t>to providing service full-time (40 hours per week) in a designated Health Professional </a:t>
            </a:r>
            <a:r>
              <a:rPr lang="en-US" dirty="0" smtClean="0"/>
              <a:t>      Shortage </a:t>
            </a:r>
            <a:r>
              <a:rPr lang="en-US" dirty="0"/>
              <a:t>Area (HPSA) and approved by the HCC; and </a:t>
            </a:r>
          </a:p>
          <a:p>
            <a:r>
              <a:rPr lang="en-US" dirty="0"/>
              <a:t>Accept the terms and conditions of the State of Delaware Contract boilerplate/Memorandum of Understanding (MOU) if application is approved. </a:t>
            </a:r>
            <a:endParaRPr lang="en-US" dirty="0" smtClean="0"/>
          </a:p>
          <a:p>
            <a:endParaRPr lang="en-US" dirty="0"/>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7</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3035811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cap="none" dirty="0">
                <a:latin typeface="+mn-lt"/>
              </a:rPr>
              <a:t>Eligible Disciplines</a:t>
            </a:r>
          </a:p>
        </p:txBody>
      </p:sp>
      <p:sp>
        <p:nvSpPr>
          <p:cNvPr id="3" name="Content Placeholder 2"/>
          <p:cNvSpPr>
            <a:spLocks noGrp="1"/>
          </p:cNvSpPr>
          <p:nvPr>
            <p:ph idx="1"/>
          </p:nvPr>
        </p:nvSpPr>
        <p:spPr>
          <a:xfrm>
            <a:off x="1912308" y="1916483"/>
            <a:ext cx="8182637" cy="1365337"/>
          </a:xfrm>
        </p:spPr>
        <p:txBody>
          <a:bodyPr>
            <a:normAutofit/>
          </a:bodyPr>
          <a:lstStyle/>
          <a:p>
            <a:pPr marL="0" indent="0">
              <a:buNone/>
            </a:pPr>
            <a:r>
              <a:rPr lang="en-US" sz="2000" dirty="0"/>
              <a:t>Practitioners must have completed training in an accredited graduate training program, and possess an active and valid license in the State of Delaware (</a:t>
            </a:r>
            <a:r>
              <a:rPr lang="en-US" sz="2000" i="1" dirty="0"/>
              <a:t>without restrictions or encumbrances</a:t>
            </a:r>
            <a:r>
              <a:rPr lang="en-US" sz="2000" dirty="0"/>
              <a:t>) to practice in one of the following eligible disciplines: </a:t>
            </a:r>
            <a:endParaRPr lang="en-US" dirty="0"/>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8</a:t>
            </a:r>
            <a:endParaRPr lang="en-US" altLang="en-US" dirty="0">
              <a:solidFill>
                <a:srgbClr val="48141E"/>
              </a:solidFill>
              <a:latin typeface="Gill Sans MT" panose="020B0502020104020203"/>
              <a:cs typeface="Arial" panose="020B0604020202020204" pitchFamily="34" charset="0"/>
            </a:endParaRPr>
          </a:p>
        </p:txBody>
      </p:sp>
      <p:sp>
        <p:nvSpPr>
          <p:cNvPr id="4" name="TextBox 3"/>
          <p:cNvSpPr txBox="1"/>
          <p:nvPr/>
        </p:nvSpPr>
        <p:spPr>
          <a:xfrm>
            <a:off x="1912307" y="3281820"/>
            <a:ext cx="4018632" cy="3477875"/>
          </a:xfrm>
          <a:prstGeom prst="rect">
            <a:avLst/>
          </a:prstGeom>
          <a:noFill/>
        </p:spPr>
        <p:txBody>
          <a:bodyPr wrap="square" rtlCol="0">
            <a:spAutoFit/>
          </a:bodyPr>
          <a:lstStyle/>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MD </a:t>
            </a:r>
            <a:r>
              <a:rPr lang="en-US" sz="2000" dirty="0">
                <a:solidFill>
                  <a:prstClr val="black"/>
                </a:solidFill>
                <a:latin typeface="Gill Sans MT" panose="020B0502020104020203"/>
                <a:cs typeface="Arial" panose="020B0604020202020204" pitchFamily="34" charset="0"/>
              </a:rPr>
              <a:t>Allopathic Medicine </a:t>
            </a: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DO </a:t>
            </a:r>
            <a:r>
              <a:rPr lang="en-US" sz="2000" dirty="0">
                <a:solidFill>
                  <a:prstClr val="black"/>
                </a:solidFill>
                <a:latin typeface="Gill Sans MT" panose="020B0502020104020203"/>
                <a:cs typeface="Arial" panose="020B0604020202020204" pitchFamily="34" charset="0"/>
              </a:rPr>
              <a:t>Osteopathic Medicine </a:t>
            </a:r>
            <a:endParaRPr lang="en-US" sz="2000" dirty="0">
              <a:solidFill>
                <a:prstClr val="black"/>
              </a:solidFill>
              <a:latin typeface="Gill Sans MT" panose="020B0502020104020203"/>
              <a:cs typeface="Arial" panose="020B0604020202020204" pitchFamily="34" charset="0"/>
            </a:endParaRP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DDS/DMD </a:t>
            </a:r>
            <a:r>
              <a:rPr lang="en-US" sz="2000" dirty="0">
                <a:solidFill>
                  <a:prstClr val="black"/>
                </a:solidFill>
                <a:latin typeface="Gill Sans MT" panose="020B0502020104020203"/>
                <a:cs typeface="Arial" panose="020B0604020202020204" pitchFamily="34" charset="0"/>
              </a:rPr>
              <a:t>General and Pediatric </a:t>
            </a:r>
            <a:r>
              <a:rPr lang="en-US" sz="2000" dirty="0">
                <a:solidFill>
                  <a:prstClr val="black"/>
                </a:solidFill>
                <a:latin typeface="Gill Sans MT" panose="020B0502020104020203"/>
                <a:cs typeface="Arial" panose="020B0604020202020204" pitchFamily="34" charset="0"/>
              </a:rPr>
              <a:t>Dentistry</a:t>
            </a: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NP </a:t>
            </a:r>
            <a:r>
              <a:rPr lang="en-US" sz="2000" dirty="0">
                <a:solidFill>
                  <a:prstClr val="black"/>
                </a:solidFill>
                <a:latin typeface="Gill Sans MT" panose="020B0502020104020203"/>
                <a:cs typeface="Arial" panose="020B0604020202020204" pitchFamily="34" charset="0"/>
              </a:rPr>
              <a:t>Nurse Practitioner </a:t>
            </a:r>
            <a:endParaRPr lang="en-US" sz="2000" dirty="0">
              <a:solidFill>
                <a:prstClr val="black"/>
              </a:solidFill>
              <a:latin typeface="Gill Sans MT" panose="020B0502020104020203"/>
              <a:cs typeface="Arial" panose="020B0604020202020204" pitchFamily="34" charset="0"/>
            </a:endParaRP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CNM </a:t>
            </a:r>
            <a:r>
              <a:rPr lang="en-US" sz="2000" dirty="0">
                <a:solidFill>
                  <a:prstClr val="black"/>
                </a:solidFill>
                <a:latin typeface="Gill Sans MT" panose="020B0502020104020203"/>
                <a:cs typeface="Arial" panose="020B0604020202020204" pitchFamily="34" charset="0"/>
              </a:rPr>
              <a:t>Certified Nurse-Midwife </a:t>
            </a:r>
            <a:endParaRPr lang="en-US" sz="2000" dirty="0">
              <a:solidFill>
                <a:prstClr val="black"/>
              </a:solidFill>
              <a:latin typeface="Gill Sans MT" panose="020B0502020104020203"/>
              <a:cs typeface="Arial" panose="020B0604020202020204" pitchFamily="34" charset="0"/>
            </a:endParaRP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PA </a:t>
            </a:r>
            <a:r>
              <a:rPr lang="en-US" sz="2000" dirty="0">
                <a:solidFill>
                  <a:prstClr val="black"/>
                </a:solidFill>
                <a:latin typeface="Gill Sans MT" panose="020B0502020104020203"/>
                <a:cs typeface="Arial" panose="020B0604020202020204" pitchFamily="34" charset="0"/>
              </a:rPr>
              <a:t>Physician </a:t>
            </a:r>
            <a:r>
              <a:rPr lang="en-US" sz="2000" dirty="0">
                <a:solidFill>
                  <a:prstClr val="black"/>
                </a:solidFill>
                <a:latin typeface="Gill Sans MT" panose="020B0502020104020203"/>
                <a:cs typeface="Arial" panose="020B0604020202020204" pitchFamily="34" charset="0"/>
              </a:rPr>
              <a:t>Assistant</a:t>
            </a: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RDH </a:t>
            </a:r>
            <a:r>
              <a:rPr lang="en-US" sz="2000" dirty="0">
                <a:solidFill>
                  <a:prstClr val="black"/>
                </a:solidFill>
                <a:latin typeface="Gill Sans MT" panose="020B0502020104020203"/>
                <a:cs typeface="Arial" panose="020B0604020202020204" pitchFamily="34" charset="0"/>
              </a:rPr>
              <a:t>Registered Dental Hygienist </a:t>
            </a:r>
            <a:endParaRPr lang="en-US" dirty="0">
              <a:solidFill>
                <a:prstClr val="black"/>
              </a:solidFill>
              <a:latin typeface="Gill Sans MT" panose="020B0502020104020203"/>
              <a:cs typeface="Arial" panose="020B0604020202020204" pitchFamily="34" charset="0"/>
            </a:endParaRP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LADC</a:t>
            </a:r>
            <a:r>
              <a:rPr lang="en-US" sz="2000" dirty="0">
                <a:solidFill>
                  <a:prstClr val="black"/>
                </a:solidFill>
                <a:latin typeface="Gill Sans MT" panose="020B0502020104020203"/>
                <a:cs typeface="Arial" panose="020B0604020202020204" pitchFamily="34" charset="0"/>
              </a:rPr>
              <a:t> Licensed Alcohol &amp; Drug Counselors</a:t>
            </a: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Pharm</a:t>
            </a:r>
            <a:r>
              <a:rPr lang="en-US" sz="2000" dirty="0">
                <a:solidFill>
                  <a:prstClr val="black"/>
                </a:solidFill>
                <a:latin typeface="Gill Sans MT" panose="020B0502020104020203"/>
                <a:cs typeface="Arial" panose="020B0604020202020204" pitchFamily="34" charset="0"/>
              </a:rPr>
              <a:t> </a:t>
            </a:r>
            <a:r>
              <a:rPr lang="en-US" sz="2000" dirty="0">
                <a:solidFill>
                  <a:prstClr val="black"/>
                </a:solidFill>
                <a:latin typeface="Gill Sans MT" panose="020B0502020104020203"/>
                <a:cs typeface="Arial" panose="020B0604020202020204" pitchFamily="34" charset="0"/>
              </a:rPr>
              <a:t>Pharmacist</a:t>
            </a:r>
            <a:endParaRPr lang="en-US" sz="2000" dirty="0">
              <a:solidFill>
                <a:prstClr val="black"/>
              </a:solidFill>
              <a:latin typeface="Gill Sans MT" panose="020B0502020104020203"/>
              <a:cs typeface="Arial" panose="020B0604020202020204" pitchFamily="34" charset="0"/>
            </a:endParaRPr>
          </a:p>
        </p:txBody>
      </p:sp>
      <p:sp>
        <p:nvSpPr>
          <p:cNvPr id="6" name="Rectangle 5"/>
          <p:cNvSpPr/>
          <p:nvPr/>
        </p:nvSpPr>
        <p:spPr>
          <a:xfrm>
            <a:off x="5930940" y="3281820"/>
            <a:ext cx="4052149" cy="3170099"/>
          </a:xfrm>
          <a:prstGeom prst="rect">
            <a:avLst/>
          </a:prstGeom>
        </p:spPr>
        <p:txBody>
          <a:bodyPr wrap="square">
            <a:spAutoFit/>
          </a:bodyPr>
          <a:lstStyle/>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HSP </a:t>
            </a:r>
            <a:r>
              <a:rPr lang="en-US" sz="2000" dirty="0">
                <a:solidFill>
                  <a:prstClr val="black"/>
                </a:solidFill>
                <a:latin typeface="Gill Sans MT" panose="020B0502020104020203"/>
                <a:cs typeface="Arial" panose="020B0604020202020204" pitchFamily="34" charset="0"/>
              </a:rPr>
              <a:t>Health Service Psychologist (Clinical and Counseling) </a:t>
            </a: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LCSW </a:t>
            </a:r>
            <a:r>
              <a:rPr lang="en-US" sz="2000" dirty="0">
                <a:solidFill>
                  <a:prstClr val="black"/>
                </a:solidFill>
                <a:latin typeface="Gill Sans MT" panose="020B0502020104020203"/>
                <a:cs typeface="Arial" panose="020B0604020202020204" pitchFamily="34" charset="0"/>
              </a:rPr>
              <a:t>Licensed Clinical Social Worker </a:t>
            </a: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PNS </a:t>
            </a:r>
            <a:r>
              <a:rPr lang="en-US" sz="2000" dirty="0">
                <a:solidFill>
                  <a:prstClr val="black"/>
                </a:solidFill>
                <a:latin typeface="Gill Sans MT" panose="020B0502020104020203"/>
                <a:cs typeface="Arial" panose="020B0604020202020204" pitchFamily="34" charset="0"/>
              </a:rPr>
              <a:t>Psychiatric Nurse Specialist </a:t>
            </a: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LPC </a:t>
            </a:r>
            <a:r>
              <a:rPr lang="en-US" sz="2000" dirty="0">
                <a:solidFill>
                  <a:prstClr val="black"/>
                </a:solidFill>
                <a:latin typeface="Gill Sans MT" panose="020B0502020104020203"/>
                <a:cs typeface="Arial" panose="020B0604020202020204" pitchFamily="34" charset="0"/>
              </a:rPr>
              <a:t>Licensed Professional Counselor </a:t>
            </a:r>
            <a:endParaRPr lang="en-US" sz="2000" dirty="0">
              <a:solidFill>
                <a:prstClr val="black"/>
              </a:solidFill>
              <a:latin typeface="Gill Sans MT" panose="020B0502020104020203"/>
              <a:cs typeface="Arial" panose="020B0604020202020204" pitchFamily="34" charset="0"/>
            </a:endParaRP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MFT </a:t>
            </a:r>
            <a:r>
              <a:rPr lang="en-US" sz="2000" dirty="0">
                <a:solidFill>
                  <a:prstClr val="black"/>
                </a:solidFill>
                <a:latin typeface="Gill Sans MT" panose="020B0502020104020203"/>
                <a:cs typeface="Arial" panose="020B0604020202020204" pitchFamily="34" charset="0"/>
              </a:rPr>
              <a:t>Marriage and Family Therapist </a:t>
            </a:r>
            <a:endParaRPr lang="en-US" sz="2000" dirty="0">
              <a:solidFill>
                <a:prstClr val="black"/>
              </a:solidFill>
              <a:latin typeface="Gill Sans MT" panose="020B0502020104020203"/>
              <a:cs typeface="Arial" panose="020B0604020202020204" pitchFamily="34" charset="0"/>
            </a:endParaRPr>
          </a:p>
          <a:p>
            <a:pPr marL="285750" indent="-285750">
              <a:buFont typeface="Arial" panose="020B0604020202020204" pitchFamily="34" charset="0"/>
              <a:buChar char="•"/>
              <a:defRPr/>
            </a:pPr>
            <a:r>
              <a:rPr lang="en-US" sz="2000" b="1" dirty="0">
                <a:solidFill>
                  <a:prstClr val="black"/>
                </a:solidFill>
                <a:latin typeface="Gill Sans MT" panose="020B0502020104020203"/>
                <a:cs typeface="Arial" panose="020B0604020202020204" pitchFamily="34" charset="0"/>
              </a:rPr>
              <a:t>RN</a:t>
            </a:r>
            <a:r>
              <a:rPr lang="en-US" sz="2000" dirty="0">
                <a:solidFill>
                  <a:prstClr val="black"/>
                </a:solidFill>
                <a:latin typeface="Gill Sans MT" panose="020B0502020104020203"/>
                <a:cs typeface="Arial" panose="020B0604020202020204" pitchFamily="34" charset="0"/>
              </a:rPr>
              <a:t> Registered Nurse</a:t>
            </a:r>
          </a:p>
        </p:txBody>
      </p:sp>
    </p:spTree>
    <p:extLst>
      <p:ext uri="{BB962C8B-B14F-4D97-AF65-F5344CB8AC3E}">
        <p14:creationId xmlns:p14="http://schemas.microsoft.com/office/powerpoint/2010/main" val="3537015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cap="none" dirty="0">
                <a:latin typeface="+mn-lt"/>
              </a:rPr>
              <a:t>Practice Site Eligibility Requirements</a:t>
            </a:r>
          </a:p>
        </p:txBody>
      </p:sp>
      <p:sp>
        <p:nvSpPr>
          <p:cNvPr id="3" name="Content Placeholder 2"/>
          <p:cNvSpPr>
            <a:spLocks noGrp="1"/>
          </p:cNvSpPr>
          <p:nvPr>
            <p:ph idx="1"/>
          </p:nvPr>
        </p:nvSpPr>
        <p:spPr>
          <a:xfrm>
            <a:off x="1912308" y="1916482"/>
            <a:ext cx="8182637" cy="4709786"/>
          </a:xfrm>
        </p:spPr>
        <p:txBody>
          <a:bodyPr>
            <a:noAutofit/>
          </a:bodyPr>
          <a:lstStyle/>
          <a:p>
            <a:r>
              <a:rPr lang="en-US" sz="2000" dirty="0"/>
              <a:t>Site must be </a:t>
            </a:r>
            <a:r>
              <a:rPr lang="en-US" sz="2000" dirty="0"/>
              <a:t>public </a:t>
            </a:r>
            <a:r>
              <a:rPr lang="en-US" sz="2000" dirty="0"/>
              <a:t>or </a:t>
            </a:r>
            <a:r>
              <a:rPr lang="en-US" sz="2000" dirty="0"/>
              <a:t>non-profit </a:t>
            </a:r>
            <a:endParaRPr lang="en-US" sz="2000" dirty="0"/>
          </a:p>
          <a:p>
            <a:r>
              <a:rPr lang="en-US" sz="2000" dirty="0"/>
              <a:t>Must be located in a federally-designated Health Professional Shortage Area (HPSA</a:t>
            </a:r>
            <a:r>
              <a:rPr lang="en-US" sz="2000" dirty="0"/>
              <a:t>)</a:t>
            </a:r>
            <a:endParaRPr lang="en-US" sz="2000" dirty="0"/>
          </a:p>
          <a:p>
            <a:r>
              <a:rPr lang="en-US" sz="2000" dirty="0"/>
              <a:t>Must accept Medicare, Medicaid, and/or S-CHIP </a:t>
            </a:r>
            <a:r>
              <a:rPr lang="en-US" sz="2000" dirty="0"/>
              <a:t>patients</a:t>
            </a:r>
          </a:p>
          <a:p>
            <a:r>
              <a:rPr lang="en-US" sz="2000" dirty="0"/>
              <a:t>The </a:t>
            </a:r>
            <a:r>
              <a:rPr lang="en-US" sz="2000" dirty="0"/>
              <a:t>following are not eligible service sites, even if they are located in a HPSA: </a:t>
            </a:r>
            <a:endParaRPr lang="en-US" sz="2000" dirty="0"/>
          </a:p>
          <a:p>
            <a:pPr lvl="1"/>
            <a:r>
              <a:rPr lang="en-US" sz="2000" dirty="0"/>
              <a:t>County/local </a:t>
            </a:r>
            <a:r>
              <a:rPr lang="en-US" sz="2000" dirty="0"/>
              <a:t>prisons; </a:t>
            </a:r>
          </a:p>
          <a:p>
            <a:pPr lvl="1"/>
            <a:r>
              <a:rPr lang="en-US" sz="2000" dirty="0"/>
              <a:t>Inpatient </a:t>
            </a:r>
            <a:r>
              <a:rPr lang="en-US" sz="2000" dirty="0"/>
              <a:t>hospitals and other inpatient facilities; and </a:t>
            </a:r>
          </a:p>
          <a:p>
            <a:pPr lvl="1"/>
            <a:r>
              <a:rPr lang="en-US" sz="2000" dirty="0"/>
              <a:t>Clinics </a:t>
            </a:r>
            <a:r>
              <a:rPr lang="en-US" sz="2000" dirty="0"/>
              <a:t>that limit care to veterans and active duty military </a:t>
            </a:r>
            <a:r>
              <a:rPr lang="en-US" sz="2000" dirty="0"/>
              <a:t>        personnel </a:t>
            </a:r>
            <a:r>
              <a:rPr lang="en-US" sz="2000" dirty="0"/>
              <a:t>(e.g. </a:t>
            </a:r>
            <a:r>
              <a:rPr lang="en-US" sz="2000" dirty="0"/>
              <a:t> Veterans </a:t>
            </a:r>
            <a:r>
              <a:rPr lang="en-US" sz="2000" dirty="0"/>
              <a:t>Homes and Tricare) are not eligible. </a:t>
            </a:r>
          </a:p>
        </p:txBody>
      </p:sp>
      <p:sp>
        <p:nvSpPr>
          <p:cNvPr id="5" name="Slide Number Placeholder 4"/>
          <p:cNvSpPr>
            <a:spLocks noGrp="1"/>
          </p:cNvSpPr>
          <p:nvPr>
            <p:ph type="sldNum" sz="quarter" idx="12"/>
          </p:nvPr>
        </p:nvSpPr>
        <p:spPr/>
        <p:txBody>
          <a:bodyPr/>
          <a:lstStyle/>
          <a:p>
            <a:pPr>
              <a:defRPr/>
            </a:pPr>
            <a:r>
              <a:rPr lang="en-US" altLang="en-US" dirty="0">
                <a:solidFill>
                  <a:srgbClr val="48141E"/>
                </a:solidFill>
                <a:latin typeface="Gill Sans MT" panose="020B0502020104020203"/>
                <a:cs typeface="Arial" panose="020B0604020202020204" pitchFamily="34" charset="0"/>
              </a:rPr>
              <a:t>9</a:t>
            </a:r>
            <a:endParaRPr lang="en-US" altLang="en-US" dirty="0">
              <a:solidFill>
                <a:srgbClr val="48141E"/>
              </a:solidFill>
              <a:latin typeface="Gill Sans MT" panose="020B0502020104020203"/>
              <a:cs typeface="Arial" panose="020B0604020202020204" pitchFamily="34" charset="0"/>
            </a:endParaRPr>
          </a:p>
        </p:txBody>
      </p:sp>
    </p:spTree>
    <p:extLst>
      <p:ext uri="{BB962C8B-B14F-4D97-AF65-F5344CB8AC3E}">
        <p14:creationId xmlns:p14="http://schemas.microsoft.com/office/powerpoint/2010/main" val="496734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1637</Words>
  <Application>Microsoft Office PowerPoint</Application>
  <PresentationFormat>Widescreen</PresentationFormat>
  <Paragraphs>231</Paragraphs>
  <Slides>12</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Gill Sans MT</vt:lpstr>
      <vt:lpstr>Microsoft New Tai Lue</vt:lpstr>
      <vt:lpstr>Times New Roman</vt:lpstr>
      <vt:lpstr>Wingdings</vt:lpstr>
      <vt:lpstr>Wingdings 2</vt:lpstr>
      <vt:lpstr>Kara DHSS</vt:lpstr>
      <vt:lpstr>DELAWARE:  State loan repayment program (SLRP)</vt:lpstr>
      <vt:lpstr>Purpose</vt:lpstr>
      <vt:lpstr>Program Background</vt:lpstr>
      <vt:lpstr>How to Apply</vt:lpstr>
      <vt:lpstr> U.S. Department of Health and Human Services Health Resources and Services Administration </vt:lpstr>
      <vt:lpstr>State Loan Repayment Program  2018 Participation</vt:lpstr>
      <vt:lpstr>Practitioner (Participant) Eligibility </vt:lpstr>
      <vt:lpstr>Eligible Disciplines</vt:lpstr>
      <vt:lpstr>Practice Site Eligibility Requirements</vt:lpstr>
      <vt:lpstr>Loans That Do Not Qualify</vt:lpstr>
      <vt:lpstr>Long Term Goals and Measures</vt:lpstr>
      <vt:lpstr>Future of SLRP / Sustainability</vt:lpstr>
    </vt:vector>
  </TitlesOfParts>
  <Company>DHSS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State loan repayment program (SLRP)</dc:title>
  <dc:creator>DHCC</dc:creator>
  <cp:lastModifiedBy>DHCC</cp:lastModifiedBy>
  <cp:revision>1</cp:revision>
  <dcterms:created xsi:type="dcterms:W3CDTF">2019-03-08T15:07:07Z</dcterms:created>
  <dcterms:modified xsi:type="dcterms:W3CDTF">2019-03-08T15:07:53Z</dcterms:modified>
</cp:coreProperties>
</file>