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0B05-5F85-4993-B2CF-66BCC8914D6D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2389C-AB3D-40B5-B6C1-BF7F7CCF3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7E882-4F88-4F35-AC86-05A64CBB64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2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40" y="1435704"/>
            <a:ext cx="10052133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40" y="3399105"/>
            <a:ext cx="9137733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9C3-684B-44AE-B018-336CC86039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68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3339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9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53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5062"/>
            <a:ext cx="5386917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653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05062"/>
            <a:ext cx="5389033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3DDB0-BE13-483C-97CA-C8126B7C18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14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2517"/>
            <a:ext cx="3932237" cy="98488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19082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2462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35A5-2BCC-4095-830C-5BF6CA1B8A41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45280" y="6377942"/>
            <a:ext cx="390144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A933-0185-42E3-A8B9-A3C27DAF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A5D669-C141-B043-B3D4-9FEB634A2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96067D-111C-5848-88D6-711B27AA9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C793A-8016-4F4F-91F9-24FAF51671C8}"/>
              </a:ext>
            </a:extLst>
          </p:cNvPr>
          <p:cNvSpPr txBox="1"/>
          <p:nvPr userDrawn="1"/>
        </p:nvSpPr>
        <p:spPr>
          <a:xfrm>
            <a:off x="406400" y="279400"/>
            <a:ext cx="92117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www.bidenschool.udel.edu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33CC-92A8-2E49-8A7A-7D14454F96D7}"/>
              </a:ext>
            </a:extLst>
          </p:cNvPr>
          <p:cNvSpPr txBox="1"/>
          <p:nvPr userDrawn="1"/>
        </p:nvSpPr>
        <p:spPr>
          <a:xfrm>
            <a:off x="7450667" y="6070602"/>
            <a:ext cx="433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Joseph R. Biden, Jr. School of Public Policy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13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99060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3"/>
            <a:ext cx="10972800" cy="3534833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73802"/>
            <a:ext cx="745067" cy="3661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609585">
              <a:defRPr/>
            </a:pPr>
            <a:fld id="{67ED70C6-FDCB-5747-9A21-CEFC4DDC4D7F}" type="slidenum">
              <a:rPr lang="en-US" smtClean="0">
                <a:solidFill>
                  <a:prstClr val="white"/>
                </a:solidFill>
                <a:ea typeface="Geneva" charset="0"/>
              </a:rPr>
              <a:pPr defTabSz="609585">
                <a:defRPr/>
              </a:pPr>
              <a:t>‹#›</a:t>
            </a:fld>
            <a:endParaRPr lang="en-US" dirty="0">
              <a:solidFill>
                <a:prstClr val="white"/>
              </a:solidFill>
              <a:ea typeface="Genev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8F28-3C56-A44B-98BA-B14C07BEC638}"/>
              </a:ext>
            </a:extLst>
          </p:cNvPr>
          <p:cNvSpPr txBox="1"/>
          <p:nvPr userDrawn="1"/>
        </p:nvSpPr>
        <p:spPr>
          <a:xfrm>
            <a:off x="-6699793" y="279400"/>
            <a:ext cx="163179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charset="0"/>
              </a:rPr>
              <a:t>www.sppa.udel.edu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Genev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C86B8-11FC-5140-9D68-C7B7633A2C37}"/>
              </a:ext>
            </a:extLst>
          </p:cNvPr>
          <p:cNvSpPr txBox="1"/>
          <p:nvPr userDrawn="1"/>
        </p:nvSpPr>
        <p:spPr>
          <a:xfrm>
            <a:off x="5163862" y="6172200"/>
            <a:ext cx="56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charset="0"/>
              </a:rPr>
              <a:t>Biden School of Public Policy &amp; Administration </a:t>
            </a:r>
          </a:p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charset="0"/>
              </a:rPr>
              <a:t>www.bidenschool.udel.edu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94321" y="114300"/>
            <a:ext cx="103568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4321" y="1600205"/>
            <a:ext cx="10356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833" y="6289680"/>
            <a:ext cx="23452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C8945FC-7FC2-4FDD-88F8-9903978BE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06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192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590803"/>
            <a:ext cx="10972800" cy="3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32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080" y="1435703"/>
            <a:ext cx="7539100" cy="1963402"/>
          </a:xfrm>
        </p:spPr>
        <p:txBody>
          <a:bodyPr/>
          <a:lstStyle/>
          <a:p>
            <a:r>
              <a:rPr lang="en-US" dirty="0" smtClean="0"/>
              <a:t>POLICY DEVELOPMENT: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“Primary Care Physicians in Delaware 2018”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State of Medical Residency of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1" y="1295400"/>
            <a:ext cx="7226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01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Specialty of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1092201"/>
            <a:ext cx="7251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72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Provision of Selected Specialty Services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  <a:endParaRPr lang="en-US" sz="2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1" y="1295401"/>
            <a:ext cx="7150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09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Accepting New Primary Care Patients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397001"/>
            <a:ext cx="72898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8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Percentage of Time Serving Selected Patient Groups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206501"/>
            <a:ext cx="70104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86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Average Wait Time in Days for Types of Patients reported by Primary Care Physicians</a:t>
            </a:r>
            <a:br>
              <a:rPr lang="en-US" sz="2133" b="1" dirty="0"/>
            </a:br>
            <a:r>
              <a:rPr lang="en-US" sz="2133" b="1" dirty="0"/>
              <a:t>by County and Year, Delaware, 1998-2018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4901" y="1803400"/>
            <a:ext cx="48895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8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Use of Non-Physician Resources by Primary Care Physicians</a:t>
            </a:r>
            <a:br>
              <a:rPr lang="en-US" sz="2133" b="1" dirty="0"/>
            </a:br>
            <a:r>
              <a:rPr lang="en-US" sz="2133" b="1" dirty="0"/>
              <a:t>by Year, Delaware, 1998-2018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1181100"/>
            <a:ext cx="708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00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Participation in Network Based Organizations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13970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53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Participation in Value Based Reimbursement Payment Methods by Primary Care Physicians, 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1181101"/>
            <a:ext cx="743122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50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Awareness of the Delaware Health Information Network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1" y="1600200"/>
            <a:ext cx="74041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3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C136-A0DC-314D-A1EA-C9855330D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Delaware’s Primary Care Physicians 2018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1FD51-C858-864F-9609-067A78D5C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Delaware Health Care Commission </a:t>
            </a:r>
          </a:p>
          <a:p>
            <a:r>
              <a:rPr lang="en-US" dirty="0" smtClean="0"/>
              <a:t>3/7/2019</a:t>
            </a:r>
          </a:p>
          <a:p>
            <a:endParaRPr lang="en-US" dirty="0" smtClean="0"/>
          </a:p>
          <a:p>
            <a:r>
              <a:rPr lang="en-US" dirty="0" smtClean="0"/>
              <a:t>Tibor Tóth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Use of the Delaware Health Information Network by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295400"/>
            <a:ext cx="79375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33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63" y="190499"/>
            <a:ext cx="4178337" cy="4965700"/>
          </a:xfrm>
        </p:spPr>
        <p:txBody>
          <a:bodyPr/>
          <a:lstStyle/>
          <a:p>
            <a:r>
              <a:rPr lang="en-US" sz="2133" b="1" dirty="0"/>
              <a:t>Number of Persons per Primary Care Physician</a:t>
            </a:r>
            <a:br>
              <a:rPr lang="en-US" sz="2133" b="1" dirty="0"/>
            </a:br>
            <a:r>
              <a:rPr lang="en-US" sz="2133" b="1" dirty="0"/>
              <a:t>by Census County Division, Delaware, 2018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PCP_P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35" y="129702"/>
            <a:ext cx="4800824" cy="583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38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63" y="190499"/>
            <a:ext cx="4178337" cy="4965700"/>
          </a:xfrm>
        </p:spPr>
        <p:txBody>
          <a:bodyPr/>
          <a:lstStyle/>
          <a:p>
            <a:r>
              <a:rPr lang="en-US" sz="2133" b="1" dirty="0"/>
              <a:t>Number of Persons per Family Practice Physician</a:t>
            </a:r>
            <a:br>
              <a:rPr lang="en-US" sz="2133" b="1" dirty="0"/>
            </a:br>
            <a:r>
              <a:rPr lang="en-US" sz="2133" b="1" dirty="0"/>
              <a:t>by Census County Division,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FPGP_P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"/>
            <a:ext cx="4625623" cy="567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35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63" y="190499"/>
            <a:ext cx="4178337" cy="4965700"/>
          </a:xfrm>
        </p:spPr>
        <p:txBody>
          <a:bodyPr/>
          <a:lstStyle/>
          <a:p>
            <a:r>
              <a:rPr lang="en-US" sz="2133" b="1" dirty="0"/>
              <a:t>Number of Women (ages 15-64) per OBGYN</a:t>
            </a:r>
            <a:br>
              <a:rPr lang="en-US" sz="2133" b="1" dirty="0"/>
            </a:br>
            <a:r>
              <a:rPr lang="en-US" sz="2133" b="1" dirty="0"/>
              <a:t>by Census County Division,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OBGYN_P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3200"/>
            <a:ext cx="4764851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15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63" y="190499"/>
            <a:ext cx="4178337" cy="4965700"/>
          </a:xfrm>
        </p:spPr>
        <p:txBody>
          <a:bodyPr/>
          <a:lstStyle/>
          <a:p>
            <a:r>
              <a:rPr lang="en-US" sz="2133" b="1" dirty="0"/>
              <a:t>Number of Youth (ages 0-19) per Pediatrician</a:t>
            </a:r>
            <a:br>
              <a:rPr lang="en-US" sz="2133" b="1" dirty="0"/>
            </a:br>
            <a:r>
              <a:rPr lang="en-US" sz="2133" b="1" dirty="0"/>
              <a:t>by Census County Division,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PD_P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3200"/>
            <a:ext cx="4649716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03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8D08-3DC2-7C4E-A408-5B2D7EBE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 indent="0">
              <a:lnSpc>
                <a:spcPct val="50000"/>
              </a:lnSpc>
              <a:spcBef>
                <a:spcPts val="1176"/>
              </a:spcBef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457189" lvl="1" indent="0">
              <a:lnSpc>
                <a:spcPct val="50000"/>
              </a:lnSpc>
              <a:spcBef>
                <a:spcPts val="1176"/>
              </a:spcBef>
              <a:buNone/>
            </a:pPr>
            <a:r>
              <a:rPr lang="en-US" sz="2933" b="1" dirty="0">
                <a:solidFill>
                  <a:schemeClr val="tx2"/>
                </a:solidFill>
              </a:rPr>
              <a:t>Tibor Tóth</a:t>
            </a:r>
          </a:p>
          <a:p>
            <a:pPr marL="533387" lvl="1" indent="0">
              <a:buNone/>
            </a:pPr>
            <a:r>
              <a:rPr lang="en-US" sz="1867" dirty="0">
                <a:solidFill>
                  <a:schemeClr val="tx2"/>
                </a:solidFill>
              </a:rPr>
              <a:t>Assistant Professor, Biden School of Public Policy &amp; Administration</a:t>
            </a:r>
          </a:p>
          <a:p>
            <a:pPr marL="533387" lvl="1" indent="0">
              <a:buNone/>
            </a:pPr>
            <a:r>
              <a:rPr lang="en-US" sz="1867" dirty="0">
                <a:solidFill>
                  <a:schemeClr val="tx2"/>
                </a:solidFill>
              </a:rPr>
              <a:t>Associate Director,  Center for Applied Demography &amp; Survey Research</a:t>
            </a:r>
          </a:p>
          <a:p>
            <a:pPr marL="533387" lvl="1" indent="0">
              <a:buNone/>
            </a:pPr>
            <a:endParaRPr lang="en-US" sz="1067" dirty="0">
              <a:solidFill>
                <a:schemeClr val="tx2"/>
              </a:solidFill>
            </a:endParaRPr>
          </a:p>
          <a:p>
            <a:pPr marL="457189" lvl="1" indent="0">
              <a:lnSpc>
                <a:spcPct val="50000"/>
              </a:lnSpc>
              <a:spcBef>
                <a:spcPts val="1176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189" lvl="1" indent="0">
              <a:spcBef>
                <a:spcPts val="1176"/>
              </a:spcBef>
              <a:buNone/>
            </a:pPr>
            <a:r>
              <a:rPr lang="en-US" sz="2667" dirty="0">
                <a:solidFill>
                  <a:schemeClr val="tx2"/>
                </a:solidFill>
              </a:rPr>
              <a:t>tibi@udel.edu | 302-831-3320 </a:t>
            </a:r>
          </a:p>
          <a:p>
            <a:pPr marL="457189" lvl="1" indent="0">
              <a:spcBef>
                <a:spcPts val="1176"/>
              </a:spcBef>
              <a:buNone/>
            </a:pPr>
            <a:r>
              <a:rPr lang="en-US" sz="2667" dirty="0" err="1">
                <a:solidFill>
                  <a:schemeClr val="tx2"/>
                </a:solidFill>
              </a:rPr>
              <a:t>www.bidenschool.udel.edu</a:t>
            </a:r>
            <a:endParaRPr lang="en-US" sz="266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7C07D-76EA-8A4D-B7E0-65FA89F71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7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77800"/>
            <a:ext cx="7670800" cy="58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Number and Full-Time Equivalent Count of Primary Care Physicians 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1" y="1193801"/>
            <a:ext cx="6896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Full-Time Equivalent Primary Care Physicians </a:t>
            </a:r>
            <a:br>
              <a:rPr lang="en-US" sz="2133" b="1" dirty="0"/>
            </a:br>
            <a:r>
              <a:rPr lang="en-US" sz="2133" b="1" dirty="0"/>
              <a:t>by County and Year, Delaware, 1998-2018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1498601"/>
            <a:ext cx="7188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6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Age of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397001"/>
            <a:ext cx="7213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2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Primary Care Physicians Active Five Years from Now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1" y="1193801"/>
            <a:ext cx="7226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State of High School Graduation of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977901"/>
            <a:ext cx="72263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9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8ED6-43E1-7B4C-B2F0-564CB74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/>
          <a:lstStyle/>
          <a:p>
            <a:r>
              <a:rPr lang="en-US" sz="2133" b="1" dirty="0"/>
              <a:t>State of Medical School Graduation of Primary Care Physicians</a:t>
            </a:r>
            <a:br>
              <a:rPr lang="en-US" sz="2133" b="1" dirty="0"/>
            </a:br>
            <a:r>
              <a:rPr lang="en-US" sz="2133" b="1" dirty="0"/>
              <a:t>by County, Delaware,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5802-DB9D-7E48-B734-8B318BA96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ED70C6-FDCB-5747-9A21-CEFC4DDC4D7F}" type="slidenum">
              <a:rPr lang="en-US">
                <a:solidFill>
                  <a:prstClr val="white"/>
                </a:solidFill>
                <a:ea typeface="Geneva" charset="0"/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white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181101"/>
            <a:ext cx="7239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2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A590"/>
      </a:accent1>
      <a:accent2>
        <a:srgbClr val="007ED9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Geneva</vt:lpstr>
      <vt:lpstr>Helvetica Neue</vt:lpstr>
      <vt:lpstr>Times</vt:lpstr>
      <vt:lpstr>ヒラギノ角ゴ Pro W3</vt:lpstr>
      <vt:lpstr>1_Office Theme</vt:lpstr>
      <vt:lpstr>2_Office Theme</vt:lpstr>
      <vt:lpstr>POLICY DEVELOPMENT:   “Primary Care Physicians in Delaware 2018” Report</vt:lpstr>
      <vt:lpstr>Delaware’s Primary Care Physicians 2018</vt:lpstr>
      <vt:lpstr>PowerPoint Presentation</vt:lpstr>
      <vt:lpstr>Number and Full-Time Equivalent Count of Primary Care Physicians  by County, Delaware, 2018</vt:lpstr>
      <vt:lpstr>Full-Time Equivalent Primary Care Physicians  by County and Year, Delaware, 1998-2018</vt:lpstr>
      <vt:lpstr>Age of Primary Care Physicians by County, Delaware, 2018</vt:lpstr>
      <vt:lpstr>Primary Care Physicians Active Five Years from Now by County, Delaware, 2018</vt:lpstr>
      <vt:lpstr>State of High School Graduation of Primary Care Physicians by County, Delaware, 2018</vt:lpstr>
      <vt:lpstr>State of Medical School Graduation of Primary Care Physicians by County, Delaware, 2018</vt:lpstr>
      <vt:lpstr>State of Medical Residency of Primary Care Physicians by County, Delaware, 2018</vt:lpstr>
      <vt:lpstr>Specialty of Primary Care Physicians by County, Delaware, 2018</vt:lpstr>
      <vt:lpstr>Provision of Selected Specialty Services by Primary Care Physicians by County, Delaware, 2018</vt:lpstr>
      <vt:lpstr>Accepting New Primary Care Patients by Primary Care Physicians by County, Delaware, 2018</vt:lpstr>
      <vt:lpstr>Percentage of Time Serving Selected Patient Groups by Primary Care Physicians by County, Delaware, 2018</vt:lpstr>
      <vt:lpstr>Average Wait Time in Days for Types of Patients reported by Primary Care Physicians by County and Year, Delaware, 1998-2018</vt:lpstr>
      <vt:lpstr>Use of Non-Physician Resources by Primary Care Physicians by Year, Delaware, 1998-2018</vt:lpstr>
      <vt:lpstr>Participation in Network Based Organizations by Primary Care Physicians by County, Delaware, 2018</vt:lpstr>
      <vt:lpstr>Participation in Value Based Reimbursement Payment Methods by Primary Care Physicians, by County, Delaware, 2018</vt:lpstr>
      <vt:lpstr>Awareness of the Delaware Health Information Network by Primary Care Physicians by County, Delaware, 2018</vt:lpstr>
      <vt:lpstr>Use of the Delaware Health Information Network by Primary Care Physicians by County, Delaware, 2018</vt:lpstr>
      <vt:lpstr>Number of Persons per Primary Care Physician by Census County Division, Delaware, 2018 </vt:lpstr>
      <vt:lpstr>Number of Persons per Family Practice Physician by Census County Division, Delaware, 2018</vt:lpstr>
      <vt:lpstr>Number of Women (ages 15-64) per OBGYN by Census County Division, Delaware, 2018</vt:lpstr>
      <vt:lpstr>Number of Youth (ages 0-19) per Pediatrician by Census County Division, Delaware, 2018</vt:lpstr>
      <vt:lpstr>PowerPoint Presentation</vt:lpstr>
    </vt:vector>
  </TitlesOfParts>
  <Company>DHSS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DEVELOPMENT:   “Primary Care Physicians in Delaware 2018” Report</dc:title>
  <dc:creator>DHCC</dc:creator>
  <cp:lastModifiedBy>DHCC</cp:lastModifiedBy>
  <cp:revision>1</cp:revision>
  <dcterms:created xsi:type="dcterms:W3CDTF">2019-03-08T15:16:28Z</dcterms:created>
  <dcterms:modified xsi:type="dcterms:W3CDTF">2019-03-08T15:17:06Z</dcterms:modified>
</cp:coreProperties>
</file>