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5D2BB-ABF7-4A31-B30E-25851ECADBD2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C55AE-8238-4A2E-B4F2-988538F30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57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47E882-4F88-4F35-AC86-05A64CBB644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916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0"/>
            <a:ext cx="5762625" cy="32416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BB88E2-23B9-4620-AB1B-B32F3B5601F2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19931" y="3434441"/>
            <a:ext cx="4484186" cy="4975208"/>
          </a:xfrm>
          <a:prstGeom prst="rect">
            <a:avLst/>
          </a:prstGeom>
        </p:spPr>
        <p:txBody>
          <a:bodyPr wrap="square" lIns="93177" tIns="46589" rIns="93177" bIns="46589">
            <a:spAutoFit/>
          </a:bodyPr>
          <a:lstStyle/>
          <a:p>
            <a:pPr marL="0" marR="0" lvl="1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92DB"/>
              </a:buClr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Value Based Contracting  &amp; Reimbursement Construct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1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92DB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1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92DB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Developed value based framework that drives delivery redesign  &amp; supports our model of care</a:t>
            </a:r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1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92DB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 I understand it, we are similar in approach to DSRIP set up – </a:t>
            </a:r>
          </a:p>
          <a:p>
            <a:pPr marL="0" marR="0" lvl="1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92DB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Each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provider individually contracted for its fee-for-service reimbursement rate</a:t>
            </a:r>
          </a:p>
          <a:p>
            <a:pPr marL="0" marR="0" lvl="1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92DB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1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92DB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While deferring to the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MHN (role of the PPS) to negotiate the value-based payment arrangement for the group with the payer.</a:t>
            </a:r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When we say value based payment that means Specifically:</a:t>
            </a:r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Assured infrastructure financing to support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care management &amp; practice transformation work</a:t>
            </a:r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-earned Shared savings pool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drive delivery &amp; cost transformation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—</a:t>
            </a:r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-quarterly distribution of savings</a:t>
            </a:r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Negotiated a 3 year runway before migration to downside risk in shared savings pool</a:t>
            </a:r>
          </a:p>
        </p:txBody>
      </p:sp>
      <p:sp>
        <p:nvSpPr>
          <p:cNvPr id="4" name="Notes Placeholder 3">
            <a:extLst>
              <a:ext uri="{FF2B5EF4-FFF2-40B4-BE49-F238E27FC236}">
                <a16:creationId xmlns:a16="http://schemas.microsoft.com/office/drawing/2014/main" id="{5B77CD6F-119B-40D2-9792-53E5E699C6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528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CG_ChooseHealth_Presentation_TitleAr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7440" y="1435704"/>
            <a:ext cx="10052133" cy="1931251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FFFFF"/>
                </a:solidFill>
                <a:latin typeface="+mj-lt"/>
                <a:cs typeface="Time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7440" y="3399105"/>
            <a:ext cx="9137733" cy="90165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115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82880" indent="-274320">
              <a:buClr>
                <a:srgbClr val="007ED9"/>
              </a:buClr>
              <a:buFont typeface="Arial"/>
              <a:buChar char="•"/>
              <a:defRPr sz="2400"/>
            </a:lvl1pPr>
            <a:lvl2pPr marL="742950" indent="-285750">
              <a:buClr>
                <a:srgbClr val="007ED9"/>
              </a:buClr>
              <a:buFont typeface="Arial"/>
              <a:buChar char="•"/>
              <a:defRPr sz="2400"/>
            </a:lvl2pPr>
            <a:lvl3pPr marL="1143000" indent="-228600">
              <a:buClr>
                <a:srgbClr val="007ED9"/>
              </a:buClr>
              <a:buFont typeface="Arial"/>
              <a:buChar char="•"/>
              <a:defRPr sz="2400"/>
            </a:lvl3pPr>
            <a:lvl4pPr marL="1600200" indent="-228600">
              <a:buClr>
                <a:srgbClr val="007ED9"/>
              </a:buClr>
              <a:buFont typeface="Arial"/>
              <a:buChar char="•"/>
              <a:defRPr sz="2400"/>
            </a:lvl4pPr>
            <a:lvl5pPr marL="2057400" indent="-228600">
              <a:buClr>
                <a:srgbClr val="007ED9"/>
              </a:buClr>
              <a:buFont typeface="Arial"/>
              <a:buChar char="•"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6B9C3-684B-44AE-B018-336CC860393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0647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433390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4317" y="114284"/>
            <a:ext cx="10356933" cy="1143000"/>
          </a:xfrm>
        </p:spPr>
        <p:txBody>
          <a:bodyPr>
            <a:normAutofit/>
          </a:bodyPr>
          <a:lstStyle>
            <a:lvl1pPr>
              <a:defRPr sz="3200" baseline="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524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aseline="0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6530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05062"/>
            <a:ext cx="5386917" cy="3563938"/>
          </a:xfrm>
        </p:spPr>
        <p:txBody>
          <a:bodyPr/>
          <a:lstStyle>
            <a:lvl1pPr marL="342900" indent="-342900">
              <a:buClr>
                <a:srgbClr val="409D47"/>
              </a:buClr>
              <a:buFont typeface="Arial"/>
              <a:buChar char="•"/>
              <a:defRPr sz="2400"/>
            </a:lvl1pPr>
            <a:lvl2pPr marL="800100" indent="-342900">
              <a:buClr>
                <a:srgbClr val="409D47"/>
              </a:buClr>
              <a:buFont typeface="Arial"/>
              <a:buChar char="•"/>
              <a:defRPr sz="2000"/>
            </a:lvl2pPr>
            <a:lvl3pPr marL="1200150" indent="-285750">
              <a:buClr>
                <a:srgbClr val="409D47"/>
              </a:buClr>
              <a:buFont typeface="Arial"/>
              <a:buChar char="•"/>
              <a:defRPr sz="1800"/>
            </a:lvl3pPr>
            <a:lvl4pPr marL="1657350" indent="-285750">
              <a:buClr>
                <a:srgbClr val="409D47"/>
              </a:buClr>
              <a:buFont typeface="Arial"/>
              <a:buChar char="•"/>
              <a:defRPr sz="1600"/>
            </a:lvl4pPr>
            <a:lvl5pPr marL="2114550" indent="-285750">
              <a:buClr>
                <a:srgbClr val="409D47"/>
              </a:buClr>
              <a:buFont typeface="Arial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7653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405062"/>
            <a:ext cx="5389033" cy="3563938"/>
          </a:xfrm>
        </p:spPr>
        <p:txBody>
          <a:bodyPr/>
          <a:lstStyle>
            <a:lvl1pPr>
              <a:buClr>
                <a:srgbClr val="409D47"/>
              </a:buClr>
              <a:defRPr sz="2400"/>
            </a:lvl1pPr>
            <a:lvl2pPr>
              <a:buClr>
                <a:srgbClr val="409D47"/>
              </a:buClr>
              <a:defRPr sz="2000"/>
            </a:lvl2pPr>
            <a:lvl3pPr>
              <a:buClr>
                <a:srgbClr val="409D47"/>
              </a:buClr>
              <a:defRPr sz="1800"/>
            </a:lvl3pPr>
            <a:lvl4pPr>
              <a:buClr>
                <a:srgbClr val="409D47"/>
              </a:buClr>
              <a:defRPr sz="1600"/>
            </a:lvl4pPr>
            <a:lvl5pPr>
              <a:buClr>
                <a:srgbClr val="409D47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245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1094317" y="114284"/>
            <a:ext cx="10356933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259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C23DDB0-BE13-483C-97CA-C8126B7C184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849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72517"/>
            <a:ext cx="3932237" cy="98488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190821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24622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35A5-2BCC-4095-830C-5BF6CA1B8A41}" type="datetime1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45280" y="6377942"/>
            <a:ext cx="3901440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2A933-0185-42E3-A8B9-A3C27DAFD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75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CG_ChooseHealth_Presentation_TextArt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94321" y="114300"/>
            <a:ext cx="103568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4321" y="1600205"/>
            <a:ext cx="1035684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58833" y="6289680"/>
            <a:ext cx="234526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pPr>
              <a:defRPr/>
            </a:pPr>
            <a:fld id="{AC8945FC-7FC2-4FDD-88F8-9903978BEAD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85046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FFFFFF"/>
          </a:solidFill>
          <a:latin typeface="+mj-lt"/>
          <a:ea typeface="+mj-ea"/>
          <a:cs typeface="Time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panose="020B0604020202020204" pitchFamily="34" charset="0"/>
          <a:cs typeface="Times" panose="02020603050405020304" pitchFamily="1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panose="020B0604020202020204" pitchFamily="34" charset="0"/>
          <a:cs typeface="Times" panose="02020603050405020304" pitchFamily="1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panose="020B0604020202020204" pitchFamily="34" charset="0"/>
          <a:cs typeface="Times" panose="02020603050405020304" pitchFamily="1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panose="020B0604020202020204" pitchFamily="34" charset="0"/>
          <a:cs typeface="Times" panose="02020603050405020304" pitchFamily="1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panose="020B0604020202020204" pitchFamily="34" charset="0"/>
          <a:cs typeface="Times" panose="02020603050405020304" pitchFamily="18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panose="020B0604020202020204" pitchFamily="34" charset="0"/>
          <a:cs typeface="Times" panose="02020603050405020304" pitchFamily="18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panose="020B0604020202020204" pitchFamily="34" charset="0"/>
          <a:cs typeface="Times" panose="02020603050405020304" pitchFamily="18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panose="020B0604020202020204" pitchFamily="34" charset="0"/>
          <a:cs typeface="Times" panose="02020603050405020304" pitchFamily="18" charset="0"/>
        </a:defRPr>
      </a:lvl9pPr>
    </p:titleStyle>
    <p:bodyStyle>
      <a:lvl1pPr marL="182563" indent="-273050" algn="l" defTabSz="457200" rtl="0" eaLnBrk="0" fontAlgn="base" hangingPunct="0">
        <a:spcBef>
          <a:spcPts val="763"/>
        </a:spcBef>
        <a:spcAft>
          <a:spcPct val="0"/>
        </a:spcAft>
        <a:buClr>
          <a:srgbClr val="0083D9"/>
        </a:buClr>
        <a:buFont typeface="Arial" panose="020B0604020202020204" pitchFamily="34" charset="0"/>
        <a:buChar char="•"/>
        <a:defRPr sz="2800" kern="1200">
          <a:solidFill>
            <a:srgbClr val="877E72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83D9"/>
        </a:buClr>
        <a:buFont typeface="Arial" panose="020B0604020202020204" pitchFamily="34" charset="0"/>
        <a:buChar char="•"/>
        <a:defRPr sz="2800" kern="1200">
          <a:solidFill>
            <a:srgbClr val="877E72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83D9"/>
        </a:buClr>
        <a:buFont typeface="Arial" panose="020B0604020202020204" pitchFamily="34" charset="0"/>
        <a:buChar char="•"/>
        <a:defRPr sz="2800" kern="1200">
          <a:solidFill>
            <a:srgbClr val="877E72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83D9"/>
        </a:buClr>
        <a:buFont typeface="Arial" panose="020B0604020202020204" pitchFamily="34" charset="0"/>
        <a:buChar char="•"/>
        <a:defRPr sz="2800" kern="1200">
          <a:solidFill>
            <a:srgbClr val="877E72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83D9"/>
        </a:buClr>
        <a:buFont typeface="Arial" panose="020B0604020202020204" pitchFamily="34" charset="0"/>
        <a:buChar char="•"/>
        <a:defRPr sz="2800" kern="1200">
          <a:solidFill>
            <a:srgbClr val="877E7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080" y="1435703"/>
            <a:ext cx="7539100" cy="1963402"/>
          </a:xfrm>
        </p:spPr>
        <p:txBody>
          <a:bodyPr/>
          <a:lstStyle/>
          <a:p>
            <a:r>
              <a:rPr lang="en-US" dirty="0" smtClean="0"/>
              <a:t>POLICY DEVELOPMENT:  </a:t>
            </a:r>
            <a:br>
              <a:rPr lang="en-US" dirty="0" smtClean="0"/>
            </a:br>
            <a:r>
              <a:rPr lang="en-US" dirty="0" smtClean="0"/>
              <a:t>Primary Care 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52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AEB9FC2-8F42-4840-81D6-4B41F026B8D9}"/>
              </a:ext>
            </a:extLst>
          </p:cNvPr>
          <p:cNvCxnSpPr/>
          <p:nvPr/>
        </p:nvCxnSpPr>
        <p:spPr>
          <a:xfrm flipV="1">
            <a:off x="7138544" y="1407319"/>
            <a:ext cx="0" cy="545182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CA76813-3123-413F-A272-694F67232FD8}"/>
              </a:ext>
            </a:extLst>
          </p:cNvPr>
          <p:cNvCxnSpPr/>
          <p:nvPr/>
        </p:nvCxnSpPr>
        <p:spPr>
          <a:xfrm>
            <a:off x="8515637" y="2370855"/>
            <a:ext cx="0" cy="384788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4D555ED-87D5-4E83-9EFE-6EDE5525191C}"/>
              </a:ext>
            </a:extLst>
          </p:cNvPr>
          <p:cNvCxnSpPr/>
          <p:nvPr/>
        </p:nvCxnSpPr>
        <p:spPr>
          <a:xfrm>
            <a:off x="5764137" y="2370855"/>
            <a:ext cx="0" cy="384788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213D8DE-BD92-4A53-86D4-D485177C127E}"/>
              </a:ext>
            </a:extLst>
          </p:cNvPr>
          <p:cNvCxnSpPr>
            <a:cxnSpLocks/>
          </p:cNvCxnSpPr>
          <p:nvPr/>
        </p:nvCxnSpPr>
        <p:spPr>
          <a:xfrm>
            <a:off x="7117436" y="1885951"/>
            <a:ext cx="0" cy="1051355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>
            <a:extLst>
              <a:ext uri="{FF2B5EF4-FFF2-40B4-BE49-F238E27FC236}">
                <a16:creationId xmlns:a16="http://schemas.microsoft.com/office/drawing/2014/main" id="{972EB349-7DB7-3A49-B76E-70FBCCC8FA1B}"/>
              </a:ext>
            </a:extLst>
          </p:cNvPr>
          <p:cNvSpPr txBox="1">
            <a:spLocks/>
          </p:cNvSpPr>
          <p:nvPr/>
        </p:nvSpPr>
        <p:spPr>
          <a:xfrm>
            <a:off x="2325291" y="963057"/>
            <a:ext cx="7300913" cy="3465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51435" tIns="25718" rIns="51435" bIns="25718" rtlCol="0" anchor="ctr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600" b="1">
                <a:latin typeface="Book Antiqua"/>
                <a:ea typeface="+mj-ea"/>
              </a:defRPr>
            </a:lvl1pPr>
          </a:lstStyle>
          <a:p>
            <a:pPr algn="l" defTabSz="342900" eaLnBrk="0" fontAlgn="base" hangingPunct="0">
              <a:spcAft>
                <a:spcPct val="0"/>
              </a:spcAft>
              <a:defRPr/>
            </a:pPr>
            <a:r>
              <a:rPr lang="en-US" sz="1350" b="0" dirty="0">
                <a:solidFill>
                  <a:srgbClr val="002A4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Delaware Primary Care Funding Model Proposal</a:t>
            </a:r>
            <a:endParaRPr lang="en-US" sz="1350" b="0" dirty="0">
              <a:solidFill>
                <a:srgbClr val="002A4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141" name="Straight Connector 140"/>
          <p:cNvCxnSpPr/>
          <p:nvPr/>
        </p:nvCxnSpPr>
        <p:spPr bwMode="auto">
          <a:xfrm rot="5400000" flipH="1" flipV="1">
            <a:off x="6713699" y="5675397"/>
            <a:ext cx="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F4B373E-FE4B-4B16-8CD9-80319773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04760" y="5640705"/>
            <a:ext cx="1577340" cy="115416"/>
          </a:xfr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0A2A933-0185-42E3-A8B9-A3C27DAFD259}" type="slidenum">
              <a:rPr lang="en-US" sz="75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z="75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6347E82-E022-4169-855C-6E22565F8B83}"/>
              </a:ext>
            </a:extLst>
          </p:cNvPr>
          <p:cNvGrpSpPr/>
          <p:nvPr/>
        </p:nvGrpSpPr>
        <p:grpSpPr>
          <a:xfrm>
            <a:off x="2948384" y="1971789"/>
            <a:ext cx="1984361" cy="3514612"/>
            <a:chOff x="6061335" y="648644"/>
            <a:chExt cx="2651990" cy="4543237"/>
          </a:xfrm>
        </p:grpSpPr>
        <p:sp>
          <p:nvSpPr>
            <p:cNvPr id="48" name="Round Diagonal Corner Rectangle 47">
              <a:extLst>
                <a:ext uri="{FF2B5EF4-FFF2-40B4-BE49-F238E27FC236}">
                  <a16:creationId xmlns:a16="http://schemas.microsoft.com/office/drawing/2014/main" id="{840E63D9-9DFA-8F4C-A560-C76AB2756457}"/>
                </a:ext>
              </a:extLst>
            </p:cNvPr>
            <p:cNvSpPr/>
            <p:nvPr/>
          </p:nvSpPr>
          <p:spPr>
            <a:xfrm>
              <a:off x="6061335" y="648644"/>
              <a:ext cx="2590800" cy="4543237"/>
            </a:xfrm>
            <a:prstGeom prst="round2DiagRect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0D7E5C8-5F85-9141-8B51-A81D8AA30203}"/>
                </a:ext>
              </a:extLst>
            </p:cNvPr>
            <p:cNvSpPr/>
            <p:nvPr/>
          </p:nvSpPr>
          <p:spPr>
            <a:xfrm>
              <a:off x="6294212" y="1617789"/>
              <a:ext cx="2419113" cy="2745191"/>
            </a:xfrm>
            <a:prstGeom prst="rect">
              <a:avLst/>
            </a:prstGeom>
            <a:ln w="28575">
              <a:noFill/>
            </a:ln>
          </p:spPr>
          <p:txBody>
            <a:bodyPr wrap="square">
              <a:spAutoFit/>
            </a:bodyPr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srgbClr val="002A4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</a:t>
              </a:r>
              <a:r>
                <a:rPr lang="en-US" sz="12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funding streams:</a:t>
              </a:r>
            </a:p>
            <a:p>
              <a:pPr marL="171450" indent="-171450" defTabSz="457200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AutoNum type="arabicPeriod"/>
                <a:defRPr/>
              </a:pPr>
              <a:endParaRPr lang="en-US" sz="12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57175" indent="-257175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/>
                <a:defRPr/>
              </a:pPr>
              <a:r>
                <a:rPr lang="en-US" sz="12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Delegated</a:t>
              </a:r>
              <a:r>
                <a:rPr 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Care Management Fees</a:t>
              </a:r>
            </a:p>
            <a:p>
              <a:pPr marL="171450" indent="-171450" defTabSz="457200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AutoNum type="arabicPeriod"/>
                <a:defRPr/>
              </a:pPr>
              <a:endParaRPr lang="en-US" sz="12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57175" indent="-257175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/>
                <a:defRPr/>
              </a:pPr>
              <a:r>
                <a:rPr lang="en-US" sz="12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Shared Savings</a:t>
              </a:r>
            </a:p>
            <a:p>
              <a:pPr marL="257175" indent="-257175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/>
                <a:defRPr/>
              </a:pPr>
              <a:endParaRPr lang="en-US" sz="12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57175" indent="-257175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/>
                <a:defRPr/>
              </a:pPr>
              <a:r>
                <a:rPr lang="en-US" sz="12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Pay for Performance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47489B6-5DD2-0344-9B7C-B01CA08B1ED6}"/>
                </a:ext>
              </a:extLst>
            </p:cNvPr>
            <p:cNvSpPr/>
            <p:nvPr/>
          </p:nvSpPr>
          <p:spPr>
            <a:xfrm>
              <a:off x="6219942" y="797218"/>
              <a:ext cx="2342913" cy="1193562"/>
            </a:xfrm>
            <a:prstGeom prst="rect">
              <a:avLst/>
            </a:prstGeom>
            <a:ln w="28575">
              <a:noFill/>
            </a:ln>
          </p:spPr>
          <p:txBody>
            <a:bodyPr wrap="square">
              <a:spAutoFit/>
            </a:bodyPr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srgbClr val="FF6600"/>
                  </a:solidFill>
                  <a:latin typeface="Arial" charset="0"/>
                  <a:ea typeface="Arial" charset="0"/>
                  <a:cs typeface="Arial" charset="0"/>
                </a:rPr>
                <a:t>Proposed  </a:t>
              </a:r>
            </a:p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srgbClr val="FF6600"/>
                  </a:solidFill>
                  <a:latin typeface="Arial" charset="0"/>
                  <a:ea typeface="Arial" charset="0"/>
                  <a:cs typeface="Arial" charset="0"/>
                </a:rPr>
                <a:t>Funding Model </a:t>
              </a:r>
            </a:p>
          </p:txBody>
        </p:sp>
      </p:grpSp>
      <p:sp>
        <p:nvSpPr>
          <p:cNvPr id="74" name="Rectangle 73"/>
          <p:cNvSpPr>
            <a:spLocks/>
          </p:cNvSpPr>
          <p:nvPr/>
        </p:nvSpPr>
        <p:spPr bwMode="auto">
          <a:xfrm>
            <a:off x="5975746" y="1781051"/>
            <a:ext cx="2269338" cy="3429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rgbClr val="92D050">
                <a:alpha val="55000"/>
              </a:srgbClr>
            </a:solidFill>
            <a:miter lim="800000"/>
            <a:headEnd/>
            <a:tailEnd/>
          </a:ln>
          <a:effectLst/>
        </p:spPr>
        <p:txBody>
          <a:bodyPr anchor="t" anchorCtr="0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</a:t>
            </a:r>
          </a:p>
        </p:txBody>
      </p:sp>
      <p:cxnSp>
        <p:nvCxnSpPr>
          <p:cNvPr id="157" name="Straight Arrow Connector 156"/>
          <p:cNvCxnSpPr>
            <a:cxnSpLocks/>
          </p:cNvCxnSpPr>
          <p:nvPr/>
        </p:nvCxnSpPr>
        <p:spPr>
          <a:xfrm>
            <a:off x="5764138" y="2370854"/>
            <a:ext cx="2748813" cy="0"/>
          </a:xfrm>
          <a:prstGeom prst="straightConnector1">
            <a:avLst/>
          </a:prstGeom>
          <a:ln w="6350">
            <a:solidFill>
              <a:srgbClr val="92D050"/>
            </a:solidFill>
            <a:prstDash val="solid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108615" y="2586141"/>
            <a:ext cx="1311044" cy="773289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Care Management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25" kern="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2B87808-A906-D34F-9365-6D14AB568440}"/>
              </a:ext>
            </a:extLst>
          </p:cNvPr>
          <p:cNvSpPr txBox="1"/>
          <p:nvPr/>
        </p:nvSpPr>
        <p:spPr>
          <a:xfrm>
            <a:off x="6555509" y="2582996"/>
            <a:ext cx="1205088" cy="773289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Savings to Shared Risk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25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A192060-A6A6-4A2C-B952-1342D22FCC12}"/>
              </a:ext>
            </a:extLst>
          </p:cNvPr>
          <p:cNvSpPr txBox="1"/>
          <p:nvPr/>
        </p:nvSpPr>
        <p:spPr>
          <a:xfrm>
            <a:off x="4886957" y="3438424"/>
            <a:ext cx="1601252" cy="22852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19075" lvl="1" indent="-128588" defTabSz="457200" eaLnBrk="0" fontAlgn="base" hangingPunct="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Upfront PMPM CM Fees with task accountability</a:t>
            </a:r>
          </a:p>
          <a:p>
            <a:pPr marL="433388" lvl="2" indent="-90488" defTabSz="457200" eaLnBrk="0" fontAlgn="base" hangingPunct="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to fund CM staffing and infrastructure</a:t>
            </a:r>
          </a:p>
          <a:p>
            <a:pPr marL="433388" lvl="2" indent="-90488" defTabSz="457200" eaLnBrk="0" fontAlgn="base" hangingPunct="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 related to % premium with both a  cost of service and ROI perspective</a:t>
            </a:r>
          </a:p>
          <a:p>
            <a:pPr marL="433388" lvl="2" indent="-90488" defTabSz="457200" eaLnBrk="0" fontAlgn="base" hangingPunct="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Included as an expense in calculating shared savings/risk pool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1B09EAA-33E7-4259-942F-AA8BD3B3FC1F}"/>
              </a:ext>
            </a:extLst>
          </p:cNvPr>
          <p:cNvSpPr txBox="1"/>
          <p:nvPr/>
        </p:nvSpPr>
        <p:spPr>
          <a:xfrm>
            <a:off x="6507699" y="3459911"/>
            <a:ext cx="1300709" cy="29059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28588" indent="-128588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2A41"/>
              </a:buClr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Savings split between ACO and Plan</a:t>
            </a:r>
          </a:p>
          <a:p>
            <a:pPr marL="171450" indent="-17145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2A41"/>
              </a:buClr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 to </a:t>
            </a:r>
            <a:r>
              <a:rPr lang="en-US" sz="9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Risk </a:t>
            </a:r>
            <a:r>
              <a:rPr lang="en-US" sz="9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Time</a:t>
            </a:r>
          </a:p>
          <a:p>
            <a:pPr marL="171450" lvl="2" indent="-17145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2A41"/>
              </a:buClr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Stop-loss for high dollar cases </a:t>
            </a:r>
          </a:p>
          <a:p>
            <a:pPr marL="171450" lvl="2" indent="-17145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2A41"/>
              </a:buClr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corridor when transition to risk</a:t>
            </a:r>
          </a:p>
          <a:p>
            <a:pPr marL="171450" lvl="2" indent="-17145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2A41"/>
              </a:buClr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gate </a:t>
            </a:r>
          </a:p>
          <a:p>
            <a:pPr marL="171450" lvl="2" indent="-17145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2A41"/>
              </a:buClr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 against price increases eliminating savings from improved utilization </a:t>
            </a:r>
          </a:p>
          <a:p>
            <a:pPr marL="171450" lvl="1" indent="-126206" defTabSz="457200" eaLnBrk="0" fontAlgn="base" hangingPunct="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sz="9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43C6D8B-74C9-4A1D-AE13-0FDE1DD432F7}"/>
              </a:ext>
            </a:extLst>
          </p:cNvPr>
          <p:cNvSpPr txBox="1"/>
          <p:nvPr/>
        </p:nvSpPr>
        <p:spPr>
          <a:xfrm>
            <a:off x="7844900" y="3490361"/>
            <a:ext cx="1300709" cy="277768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19075" lvl="1" indent="-128588" defTabSz="457200" eaLnBrk="0" fontAlgn="base" hangingPunct="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measures associated with Plan withhold or quality goals</a:t>
            </a:r>
          </a:p>
          <a:p>
            <a:pPr marL="219075" lvl="1" indent="-128588" defTabSz="457200" eaLnBrk="0" fontAlgn="base" hangingPunct="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Metric choice aligned across payers for similar populations</a:t>
            </a:r>
          </a:p>
          <a:p>
            <a:pPr marL="219075" lvl="1" indent="-128588" defTabSz="457200" eaLnBrk="0" fontAlgn="base" hangingPunct="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metrics allows providers to focus their QI programs </a:t>
            </a:r>
          </a:p>
          <a:p>
            <a:pPr marL="219075" lvl="1" indent="-128588" defTabSz="457200" eaLnBrk="0" fontAlgn="base" hangingPunct="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 and attainment goals achievable </a:t>
            </a:r>
          </a:p>
          <a:p>
            <a:pPr marL="216694" lvl="1" indent="-126206" defTabSz="457200" eaLnBrk="0" fontAlgn="base" hangingPunct="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sz="9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694" lvl="1" indent="-126206" defTabSz="457200" eaLnBrk="0" fontAlgn="base" hangingPunct="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sz="9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BEA2307-927B-44CE-AA54-4EE8368C4B73}"/>
              </a:ext>
            </a:extLst>
          </p:cNvPr>
          <p:cNvSpPr txBox="1"/>
          <p:nvPr/>
        </p:nvSpPr>
        <p:spPr>
          <a:xfrm>
            <a:off x="7900962" y="2582995"/>
            <a:ext cx="1223978" cy="773289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 for Performance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25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A4231D-C654-49B9-B7B1-9FCD8EB1A8AA}"/>
              </a:ext>
            </a:extLst>
          </p:cNvPr>
          <p:cNvSpPr txBox="1"/>
          <p:nvPr/>
        </p:nvSpPr>
        <p:spPr>
          <a:xfrm>
            <a:off x="6327680" y="1111439"/>
            <a:ext cx="1551435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Plan</a:t>
            </a:r>
          </a:p>
        </p:txBody>
      </p:sp>
    </p:spTree>
    <p:extLst>
      <p:ext uri="{BB962C8B-B14F-4D97-AF65-F5344CB8AC3E}">
        <p14:creationId xmlns:p14="http://schemas.microsoft.com/office/powerpoint/2010/main" val="288875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50A2A933-0185-42E3-A8B9-A3C27DAFD259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3430455" y="462579"/>
          <a:ext cx="5225866" cy="5723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3" imgW="5949456" imgH="8069934" progId="Word.Document.12">
                  <p:embed/>
                </p:oleObj>
              </mc:Choice>
              <mc:Fallback>
                <p:oleObj name="Document" r:id="rId3" imgW="5949456" imgH="8069934" progId="Word.Document.12">
                  <p:embed/>
                  <p:pic>
                    <p:nvPicPr>
                      <p:cNvPr id="6" name="Content Placeholder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30455" y="462579"/>
                        <a:ext cx="5225866" cy="57230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355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2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0A590"/>
      </a:accent1>
      <a:accent2>
        <a:srgbClr val="007ED9"/>
      </a:accent2>
      <a:accent3>
        <a:srgbClr val="808180"/>
      </a:accent3>
      <a:accent4>
        <a:srgbClr val="AEA79F"/>
      </a:accent4>
      <a:accent5>
        <a:srgbClr val="F0B842"/>
      </a:accent5>
      <a:accent6>
        <a:srgbClr val="000000"/>
      </a:accent6>
      <a:hlink>
        <a:srgbClr val="0083D9"/>
      </a:hlink>
      <a:folHlink>
        <a:srgbClr val="DE383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</Words>
  <Application>Microsoft Office PowerPoint</Application>
  <PresentationFormat>Widescreen</PresentationFormat>
  <Paragraphs>56</Paragraphs>
  <Slides>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Cambria</vt:lpstr>
      <vt:lpstr>Times</vt:lpstr>
      <vt:lpstr>1_Office Theme</vt:lpstr>
      <vt:lpstr>Document</vt:lpstr>
      <vt:lpstr>POLICY DEVELOPMENT:   Primary Care Collaborative</vt:lpstr>
      <vt:lpstr>PowerPoint Presentation</vt:lpstr>
      <vt:lpstr>PowerPoint Presentation</vt:lpstr>
    </vt:vector>
  </TitlesOfParts>
  <Company>DHSS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POLICY DEVELOPMENT:   Primary Care Collaborative</dc:title>
  <dc:creator>DHCC</dc:creator>
  <cp:lastModifiedBy>DHCC</cp:lastModifiedBy>
  <cp:revision>1</cp:revision>
  <dcterms:created xsi:type="dcterms:W3CDTF">2019-03-08T15:14:10Z</dcterms:created>
  <dcterms:modified xsi:type="dcterms:W3CDTF">2019-03-08T15:14:43Z</dcterms:modified>
</cp:coreProperties>
</file>