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62F84-2F49-4ADB-A6E5-B840E026361A}" type="datetimeFigureOut">
              <a:rPr lang="en-US" smtClean="0"/>
              <a:t>3/3/2019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F2193-A06B-409B-9012-B3B827364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76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11200" y="0"/>
            <a:ext cx="5762625" cy="324167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BB88E2-23B9-4620-AB1B-B32F3B5601F2}" type="slidenum"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3177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9931" y="3434441"/>
            <a:ext cx="4484186" cy="4975208"/>
          </a:xfrm>
          <a:prstGeom prst="rect">
            <a:avLst/>
          </a:prstGeom>
        </p:spPr>
        <p:txBody>
          <a:bodyPr wrap="square" lIns="93177" tIns="46589" rIns="93177" bIns="46589">
            <a:spAutoFit/>
          </a:bodyPr>
          <a:lstStyle/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Value Based Contracting  &amp; Reimbursement Construct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Developed value based framework that drives delivery redesign  &amp; supports our model of care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 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 I understand it, we are similar in approach to DSRIP set up – </a:t>
            </a:r>
          </a:p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Each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provider individually contracted for its fee-for-service reimbursement rate</a:t>
            </a:r>
          </a:p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1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92DB"/>
              </a:buClr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While deferring to the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MHN (role of the PPS) to negotiate the value-based payment arrangement for the group with the payer.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When we say value based payment that means Specifically: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Assured infrastructure financing to support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care management &amp; practice transformation work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-earned Shared savings pool </a:t>
            </a: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to </a:t>
            </a:r>
            <a:r>
              <a:rPr kumimoji="0" lang="en-US" sz="12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drive delivery &amp; cost transformation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—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-quarterly distribution of savings</a:t>
            </a: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3177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Negotiated a 3 year runway before migration to downside risk in shared savings pool</a:t>
            </a:r>
          </a:p>
        </p:txBody>
      </p:sp>
      <p:sp>
        <p:nvSpPr>
          <p:cNvPr id="4" name="Notes Placeholder 3">
            <a:extLst>
              <a:ext uri="{FF2B5EF4-FFF2-40B4-BE49-F238E27FC236}">
                <a16:creationId xmlns:a16="http://schemas.microsoft.com/office/drawing/2014/main" id="{5B77CD6F-119B-40D2-9792-53E5E699C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205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Medical Home Network |©2017 All Rights Reserved | Proprietary &amp; Confidential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F040-70D6-4D33-8862-2EC40ED21BFB}" type="datetime1">
              <a:rPr lang="en-US" smtClean="0"/>
              <a:t>3/3/2019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134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356863" y="4053840"/>
            <a:ext cx="0" cy="119380"/>
          </a:xfrm>
          <a:custGeom>
            <a:avLst/>
            <a:gdLst/>
            <a:ahLst/>
            <a:cxnLst/>
            <a:rect l="l" t="t" r="r" b="b"/>
            <a:pathLst>
              <a:path h="119379">
                <a:moveTo>
                  <a:pt x="0" y="0"/>
                </a:moveTo>
                <a:lnTo>
                  <a:pt x="0" y="118871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6823455" y="4053841"/>
            <a:ext cx="18627" cy="653415"/>
          </a:xfrm>
          <a:custGeom>
            <a:avLst/>
            <a:gdLst/>
            <a:ahLst/>
            <a:cxnLst/>
            <a:rect l="l" t="t" r="r" b="b"/>
            <a:pathLst>
              <a:path w="13970" h="653414">
                <a:moveTo>
                  <a:pt x="0" y="0"/>
                </a:moveTo>
                <a:lnTo>
                  <a:pt x="13817" y="653224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5185664" y="2683763"/>
            <a:ext cx="0" cy="508000"/>
          </a:xfrm>
          <a:custGeom>
            <a:avLst/>
            <a:gdLst/>
            <a:ahLst/>
            <a:cxnLst/>
            <a:rect l="l" t="t" r="r" b="b"/>
            <a:pathLst>
              <a:path h="508000">
                <a:moveTo>
                  <a:pt x="0" y="0"/>
                </a:moveTo>
                <a:lnTo>
                  <a:pt x="0" y="507491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5185664" y="3849623"/>
            <a:ext cx="0" cy="204470"/>
          </a:xfrm>
          <a:custGeom>
            <a:avLst/>
            <a:gdLst/>
            <a:ahLst/>
            <a:cxnLst/>
            <a:rect l="l" t="t" r="r" b="b"/>
            <a:pathLst>
              <a:path h="204470">
                <a:moveTo>
                  <a:pt x="0" y="0"/>
                </a:moveTo>
                <a:lnTo>
                  <a:pt x="0" y="203885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8461249" y="2680272"/>
            <a:ext cx="1868593" cy="0"/>
          </a:xfrm>
          <a:custGeom>
            <a:avLst/>
            <a:gdLst/>
            <a:ahLst/>
            <a:cxnLst/>
            <a:rect l="l" t="t" r="r" b="b"/>
            <a:pathLst>
              <a:path w="1401445">
                <a:moveTo>
                  <a:pt x="0" y="0"/>
                </a:moveTo>
                <a:lnTo>
                  <a:pt x="1400975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1" name="bk object 21"/>
          <p:cNvSpPr/>
          <p:nvPr/>
        </p:nvSpPr>
        <p:spPr>
          <a:xfrm>
            <a:off x="5181600" y="2680272"/>
            <a:ext cx="1501987" cy="0"/>
          </a:xfrm>
          <a:custGeom>
            <a:avLst/>
            <a:gdLst/>
            <a:ahLst/>
            <a:cxnLst/>
            <a:rect l="l" t="t" r="r" b="b"/>
            <a:pathLst>
              <a:path w="1126489">
                <a:moveTo>
                  <a:pt x="0" y="0"/>
                </a:moveTo>
                <a:lnTo>
                  <a:pt x="1126236" y="0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2" name="bk object 22"/>
          <p:cNvSpPr/>
          <p:nvPr/>
        </p:nvSpPr>
        <p:spPr>
          <a:xfrm>
            <a:off x="10324591" y="2677668"/>
            <a:ext cx="22013" cy="2028189"/>
          </a:xfrm>
          <a:custGeom>
            <a:avLst/>
            <a:gdLst/>
            <a:ahLst/>
            <a:cxnLst/>
            <a:rect l="l" t="t" r="r" b="b"/>
            <a:pathLst>
              <a:path w="16509" h="2028189">
                <a:moveTo>
                  <a:pt x="0" y="0"/>
                </a:moveTo>
                <a:lnTo>
                  <a:pt x="16421" y="2028177"/>
                </a:lnTo>
              </a:path>
            </a:pathLst>
          </a:custGeom>
          <a:ln w="6096">
            <a:solidFill>
              <a:srgbClr val="808080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3" name="bk object 23"/>
          <p:cNvSpPr/>
          <p:nvPr/>
        </p:nvSpPr>
        <p:spPr>
          <a:xfrm>
            <a:off x="8631937" y="4059935"/>
            <a:ext cx="38100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6096">
            <a:solidFill>
              <a:srgbClr val="FF6600"/>
            </a:solidFill>
            <a:prstDash val="sysDot"/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4" name="bk object 24"/>
          <p:cNvSpPr/>
          <p:nvPr/>
        </p:nvSpPr>
        <p:spPr>
          <a:xfrm>
            <a:off x="8631937" y="5611774"/>
            <a:ext cx="38100" cy="0"/>
          </a:xfrm>
          <a:custGeom>
            <a:avLst/>
            <a:gdLst/>
            <a:ahLst/>
            <a:cxnLst/>
            <a:rect l="l" t="t" r="r" b="b"/>
            <a:pathLst>
              <a:path w="28575">
                <a:moveTo>
                  <a:pt x="0" y="0"/>
                </a:moveTo>
                <a:lnTo>
                  <a:pt x="28511" y="0"/>
                </a:lnTo>
              </a:path>
            </a:pathLst>
          </a:custGeom>
          <a:ln w="6096">
            <a:solidFill>
              <a:srgbClr val="FF6600"/>
            </a:solidFill>
            <a:prstDash val="sysDot"/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5" name="bk object 25"/>
          <p:cNvSpPr/>
          <p:nvPr/>
        </p:nvSpPr>
        <p:spPr>
          <a:xfrm>
            <a:off x="2042159" y="3191256"/>
            <a:ext cx="6471920" cy="658495"/>
          </a:xfrm>
          <a:custGeom>
            <a:avLst/>
            <a:gdLst/>
            <a:ahLst/>
            <a:cxnLst/>
            <a:rect l="l" t="t" r="r" b="b"/>
            <a:pathLst>
              <a:path w="4853940" h="658495">
                <a:moveTo>
                  <a:pt x="0" y="0"/>
                </a:moveTo>
                <a:lnTo>
                  <a:pt x="4853939" y="0"/>
                </a:lnTo>
                <a:lnTo>
                  <a:pt x="4853939" y="658368"/>
                </a:lnTo>
                <a:lnTo>
                  <a:pt x="0" y="658368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B92DB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Medical Home Network |©2017 All Rights Reserved | Proprietary &amp; Confidential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EDE45-E3E5-489A-9CFA-9E9D67FA6BAB}" type="datetime1">
              <a:rPr lang="en-US" smtClean="0"/>
              <a:t>3/3/2019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5401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455920" y="1002791"/>
            <a:ext cx="1398693" cy="455930"/>
          </a:xfrm>
          <a:custGeom>
            <a:avLst/>
            <a:gdLst/>
            <a:ahLst/>
            <a:cxnLst/>
            <a:rect l="l" t="t" r="r" b="b"/>
            <a:pathLst>
              <a:path w="1049020" h="455930">
                <a:moveTo>
                  <a:pt x="0" y="0"/>
                </a:moveTo>
                <a:lnTo>
                  <a:pt x="1048512" y="0"/>
                </a:lnTo>
                <a:lnTo>
                  <a:pt x="1048512" y="455675"/>
                </a:lnTo>
                <a:lnTo>
                  <a:pt x="0" y="45567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767171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6155944" y="1459230"/>
            <a:ext cx="5080" cy="251460"/>
          </a:xfrm>
          <a:custGeom>
            <a:avLst/>
            <a:gdLst/>
            <a:ahLst/>
            <a:cxnLst/>
            <a:rect l="l" t="t" r="r" b="b"/>
            <a:pathLst>
              <a:path w="3810" h="251460">
                <a:moveTo>
                  <a:pt x="0" y="0"/>
                </a:moveTo>
                <a:lnTo>
                  <a:pt x="3682" y="250901"/>
                </a:lnTo>
              </a:path>
            </a:pathLst>
          </a:custGeom>
          <a:ln w="19812">
            <a:solidFill>
              <a:srgbClr val="2E75B6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6109817" y="1696877"/>
            <a:ext cx="1016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76187" y="0"/>
                </a:moveTo>
                <a:lnTo>
                  <a:pt x="0" y="1117"/>
                </a:lnTo>
                <a:lnTo>
                  <a:pt x="39204" y="76746"/>
                </a:lnTo>
                <a:lnTo>
                  <a:pt x="76187" y="0"/>
                </a:lnTo>
                <a:close/>
              </a:path>
            </a:pathLst>
          </a:custGeom>
          <a:solidFill>
            <a:srgbClr val="2E75B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9" name="bk object 19"/>
          <p:cNvSpPr/>
          <p:nvPr/>
        </p:nvSpPr>
        <p:spPr>
          <a:xfrm>
            <a:off x="6146801" y="3554329"/>
            <a:ext cx="29633" cy="0"/>
          </a:xfrm>
          <a:custGeom>
            <a:avLst/>
            <a:gdLst/>
            <a:ahLst/>
            <a:cxnLst/>
            <a:rect l="l" t="t" r="r" b="b"/>
            <a:pathLst>
              <a:path w="22225">
                <a:moveTo>
                  <a:pt x="0" y="0"/>
                </a:moveTo>
                <a:lnTo>
                  <a:pt x="22212" y="0"/>
                </a:lnTo>
              </a:path>
            </a:pathLst>
          </a:custGeom>
          <a:ln w="19812">
            <a:solidFill>
              <a:srgbClr val="2E75B6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0" name="bk object 20"/>
          <p:cNvSpPr/>
          <p:nvPr/>
        </p:nvSpPr>
        <p:spPr>
          <a:xfrm>
            <a:off x="6112325" y="3669825"/>
            <a:ext cx="101600" cy="76835"/>
          </a:xfrm>
          <a:custGeom>
            <a:avLst/>
            <a:gdLst/>
            <a:ahLst/>
            <a:cxnLst/>
            <a:rect l="l" t="t" r="r" b="b"/>
            <a:pathLst>
              <a:path w="76200" h="76835">
                <a:moveTo>
                  <a:pt x="76200" y="0"/>
                </a:moveTo>
                <a:lnTo>
                  <a:pt x="0" y="368"/>
                </a:lnTo>
                <a:lnTo>
                  <a:pt x="38468" y="76377"/>
                </a:lnTo>
                <a:lnTo>
                  <a:pt x="76200" y="0"/>
                </a:lnTo>
                <a:close/>
              </a:path>
            </a:pathLst>
          </a:custGeom>
          <a:solidFill>
            <a:srgbClr val="2E75B6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B92DB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Medical Home Network |©2017 All Rights Reserved | Proprietary &amp; Confidential</a:t>
            </a:r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B65E-B59A-4FB3-907D-93A7ADB0B9A1}" type="datetime1">
              <a:rPr lang="en-US" smtClean="0"/>
              <a:t>3/3/2019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2554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1">
                <a:solidFill>
                  <a:srgbClr val="4B92DB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Medical Home Network |©2017 All Rights Reserved | Proprietary &amp; Confidential</a:t>
            </a:r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E5AC7-E820-418B-A537-F0E0ECF4569E}" type="datetime1">
              <a:rPr lang="en-US" smtClean="0"/>
              <a:t>3/3/2019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99066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Medical Home Network |©2017 All Rights Reserved | Proprietary &amp; Confidential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6FAA4-6547-4858-8BE9-3C29ADA37FE7}" type="datetime1">
              <a:rPr lang="en-US" smtClean="0"/>
              <a:t>3/3/2019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1122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72515"/>
            <a:ext cx="3932237" cy="98488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190821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24622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535A5-2BCC-4095-830C-5BF6CA1B8A41}" type="datetime1">
              <a:rPr lang="en-US" smtClean="0"/>
              <a:t>3/3/2019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45280" y="6377940"/>
            <a:ext cx="3901440" cy="276999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2A933-0185-42E3-A8B9-A3C27DAFD2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14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8828" y="283350"/>
            <a:ext cx="1149434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1">
                <a:solidFill>
                  <a:srgbClr val="4B92DB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Medical Home Network |©2017 All Rights Reserved | Proprietary &amp; Confidential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F3EE-CE4E-402A-8484-E076CE77B3AC}" type="datetime1">
              <a:rPr lang="en-US" smtClean="0"/>
              <a:t>3/3/2019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1417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1AEB9FC2-8F42-4840-81D6-4B41F026B8D9}"/>
              </a:ext>
            </a:extLst>
          </p:cNvPr>
          <p:cNvCxnSpPr/>
          <p:nvPr/>
        </p:nvCxnSpPr>
        <p:spPr>
          <a:xfrm flipV="1">
            <a:off x="7486058" y="733425"/>
            <a:ext cx="0" cy="726909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CA76813-3123-413F-A272-694F67232FD8}"/>
              </a:ext>
            </a:extLst>
          </p:cNvPr>
          <p:cNvCxnSpPr/>
          <p:nvPr/>
        </p:nvCxnSpPr>
        <p:spPr>
          <a:xfrm>
            <a:off x="9322183" y="2018139"/>
            <a:ext cx="0" cy="51305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4D555ED-87D5-4E83-9EFE-6EDE5525191C}"/>
              </a:ext>
            </a:extLst>
          </p:cNvPr>
          <p:cNvCxnSpPr/>
          <p:nvPr/>
        </p:nvCxnSpPr>
        <p:spPr>
          <a:xfrm>
            <a:off x="5653516" y="2018139"/>
            <a:ext cx="0" cy="513051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213D8DE-BD92-4A53-86D4-D485177C127E}"/>
              </a:ext>
            </a:extLst>
          </p:cNvPr>
          <p:cNvCxnSpPr>
            <a:cxnSpLocks/>
          </p:cNvCxnSpPr>
          <p:nvPr/>
        </p:nvCxnSpPr>
        <p:spPr>
          <a:xfrm>
            <a:off x="7457914" y="1371600"/>
            <a:ext cx="0" cy="1401806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>
            <a:extLst>
              <a:ext uri="{FF2B5EF4-FFF2-40B4-BE49-F238E27FC236}">
                <a16:creationId xmlns:a16="http://schemas.microsoft.com/office/drawing/2014/main" id="{972EB349-7DB7-3A49-B76E-70FBCCC8FA1B}"/>
              </a:ext>
            </a:extLst>
          </p:cNvPr>
          <p:cNvSpPr txBox="1">
            <a:spLocks/>
          </p:cNvSpPr>
          <p:nvPr/>
        </p:nvSpPr>
        <p:spPr>
          <a:xfrm>
            <a:off x="1068386" y="141076"/>
            <a:ext cx="9734551" cy="462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68580" tIns="34290" rIns="68580" bIns="34290" rtlCol="0" anchor="ctr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1600" b="1">
                <a:latin typeface="Book Antiqua"/>
                <a:ea typeface="+mj-ea"/>
              </a:defRPr>
            </a:lvl1pPr>
          </a:lstStyle>
          <a:p>
            <a:pPr algn="l" defTabSz="457200">
              <a:defRPr/>
            </a:pPr>
            <a:r>
              <a:rPr lang="en-US" sz="1800" b="0" dirty="0">
                <a:solidFill>
                  <a:srgbClr val="002A41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Delaware Primary Care Funding Model Proposal</a:t>
            </a:r>
            <a:endParaRPr lang="en-US" sz="1800" b="0" dirty="0">
              <a:solidFill>
                <a:srgbClr val="002A4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141" name="Straight Connector 140"/>
          <p:cNvCxnSpPr/>
          <p:nvPr/>
        </p:nvCxnSpPr>
        <p:spPr bwMode="auto">
          <a:xfrm rot="5400000" flipH="1" flipV="1">
            <a:off x="6919599" y="6424196"/>
            <a:ext cx="0" cy="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14">
            <a:extLst>
              <a:ext uri="{FF2B5EF4-FFF2-40B4-BE49-F238E27FC236}">
                <a16:creationId xmlns:a16="http://schemas.microsoft.com/office/drawing/2014/main" id="{6F4B373E-FE4B-4B16-8CD9-80319773A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107680" y="6377940"/>
            <a:ext cx="2103120" cy="153888"/>
          </a:xfrm>
        </p:spPr>
        <p:txBody>
          <a:bodyPr/>
          <a:lstStyle/>
          <a:p>
            <a:pPr>
              <a:defRPr/>
            </a:pPr>
            <a:fld id="{50A2A933-0185-42E3-A8B9-A3C27DAFD259}" type="slidenum">
              <a:rPr lang="en-US" sz="1000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1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6347E82-E022-4169-855C-6E22565F8B83}"/>
              </a:ext>
            </a:extLst>
          </p:cNvPr>
          <p:cNvGrpSpPr/>
          <p:nvPr/>
        </p:nvGrpSpPr>
        <p:grpSpPr>
          <a:xfrm>
            <a:off x="1899176" y="1486052"/>
            <a:ext cx="2645815" cy="4686149"/>
            <a:chOff x="6061335" y="648644"/>
            <a:chExt cx="2651990" cy="4543237"/>
          </a:xfrm>
        </p:grpSpPr>
        <p:sp>
          <p:nvSpPr>
            <p:cNvPr id="48" name="Round Diagonal Corner Rectangle 47">
              <a:extLst>
                <a:ext uri="{FF2B5EF4-FFF2-40B4-BE49-F238E27FC236}">
                  <a16:creationId xmlns:a16="http://schemas.microsoft.com/office/drawing/2014/main" id="{840E63D9-9DFA-8F4C-A560-C76AB2756457}"/>
                </a:ext>
              </a:extLst>
            </p:cNvPr>
            <p:cNvSpPr/>
            <p:nvPr/>
          </p:nvSpPr>
          <p:spPr>
            <a:xfrm>
              <a:off x="6061335" y="648644"/>
              <a:ext cx="2590800" cy="4543237"/>
            </a:xfrm>
            <a:prstGeom prst="round2DiagRect">
              <a:avLst/>
            </a:prstGeom>
            <a:solidFill>
              <a:schemeClr val="bg1"/>
            </a:solidFill>
            <a:ln w="28575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en-US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0D7E5C8-5F85-9141-8B51-A81D8AA30203}"/>
                </a:ext>
              </a:extLst>
            </p:cNvPr>
            <p:cNvSpPr/>
            <p:nvPr/>
          </p:nvSpPr>
          <p:spPr>
            <a:xfrm>
              <a:off x="6294212" y="1617789"/>
              <a:ext cx="2419113" cy="2715353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endParaRPr lang="en-US" sz="1600" dirty="0">
                <a:solidFill>
                  <a:srgbClr val="002A4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endPara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defRPr/>
              </a:pPr>
              <a:r>
                <a:rPr lang="en-US" sz="16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 </a:t>
              </a:r>
              <a:r>
                <a:rPr 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funding streams:</a:t>
              </a:r>
            </a:p>
            <a:p>
              <a:pPr marL="228600" indent="-228600">
                <a:buFontTx/>
                <a:buAutoNum type="arabicPeriod"/>
                <a:defRPr/>
              </a:pPr>
              <a:endPara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rabicPeriod"/>
                <a:defRPr/>
              </a:pPr>
              <a:r>
                <a:rPr 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Delegated</a:t>
              </a:r>
              <a:r>
                <a:rPr lang="en-US" sz="1600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Care Management Fees</a:t>
              </a:r>
            </a:p>
            <a:p>
              <a:pPr marL="228600" indent="-228600">
                <a:buFontTx/>
                <a:buAutoNum type="arabicPeriod"/>
                <a:defRPr/>
              </a:pPr>
              <a:endPara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rabicPeriod"/>
                <a:defRPr/>
              </a:pPr>
              <a:r>
                <a:rPr 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Shared Savings</a:t>
              </a:r>
            </a:p>
            <a:p>
              <a:pPr marL="342900" indent="-342900">
                <a:buFont typeface="+mj-lt"/>
                <a:buAutoNum type="arabicPeriod"/>
                <a:defRPr/>
              </a:pPr>
              <a:endParaRPr lang="en-US" sz="1600" b="1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indent="-342900">
                <a:buFont typeface="+mj-lt"/>
                <a:buAutoNum type="arabicPeriod"/>
                <a:defRPr/>
              </a:pPr>
              <a:r>
                <a:rPr lang="en-US" sz="1600" b="1" dirty="0">
                  <a:solidFill>
                    <a:prstClr val="black">
                      <a:lumMod val="85000"/>
                      <a:lumOff val="15000"/>
                    </a:prst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Pay for Performance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47489B6-5DD2-0344-9B7C-B01CA08B1ED6}"/>
                </a:ext>
              </a:extLst>
            </p:cNvPr>
            <p:cNvSpPr/>
            <p:nvPr/>
          </p:nvSpPr>
          <p:spPr>
            <a:xfrm>
              <a:off x="6219942" y="797218"/>
              <a:ext cx="2342913" cy="646331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US" b="1" dirty="0">
                  <a:solidFill>
                    <a:srgbClr val="FF6600"/>
                  </a:solidFill>
                  <a:latin typeface="Arial" charset="0"/>
                  <a:ea typeface="Arial" charset="0"/>
                  <a:cs typeface="Arial" charset="0"/>
                </a:rPr>
                <a:t>Proposed  </a:t>
              </a:r>
            </a:p>
            <a:p>
              <a:pPr algn="ctr">
                <a:defRPr/>
              </a:pPr>
              <a:r>
                <a:rPr lang="en-US" b="1" dirty="0">
                  <a:solidFill>
                    <a:srgbClr val="FF6600"/>
                  </a:solidFill>
                  <a:latin typeface="Arial" charset="0"/>
                  <a:ea typeface="Arial" charset="0"/>
                  <a:cs typeface="Arial" charset="0"/>
                </a:rPr>
                <a:t>Funding Model </a:t>
              </a:r>
            </a:p>
          </p:txBody>
        </p:sp>
      </p:grpSp>
      <p:sp>
        <p:nvSpPr>
          <p:cNvPr id="74" name="Rectangle 73"/>
          <p:cNvSpPr>
            <a:spLocks/>
          </p:cNvSpPr>
          <p:nvPr/>
        </p:nvSpPr>
        <p:spPr bwMode="auto">
          <a:xfrm>
            <a:off x="5935661" y="1231734"/>
            <a:ext cx="3025784" cy="457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srgbClr val="92D050">
                <a:alpha val="55000"/>
              </a:srgbClr>
            </a:solidFill>
            <a:miter lim="800000"/>
            <a:headEnd/>
            <a:tailEnd/>
          </a:ln>
          <a:effectLst/>
        </p:spPr>
        <p:txBody>
          <a:bodyPr anchor="t" anchorCtr="0"/>
          <a:lstStyle/>
          <a:p>
            <a:pPr algn="ctr">
              <a:defRPr/>
            </a:pPr>
            <a:r>
              <a:rPr 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</a:t>
            </a:r>
          </a:p>
        </p:txBody>
      </p:sp>
      <p:cxnSp>
        <p:nvCxnSpPr>
          <p:cNvPr id="157" name="Straight Arrow Connector 156"/>
          <p:cNvCxnSpPr>
            <a:cxnSpLocks/>
          </p:cNvCxnSpPr>
          <p:nvPr/>
        </p:nvCxnSpPr>
        <p:spPr>
          <a:xfrm>
            <a:off x="5653516" y="2018139"/>
            <a:ext cx="3665084" cy="0"/>
          </a:xfrm>
          <a:prstGeom prst="straightConnector1">
            <a:avLst/>
          </a:prstGeom>
          <a:ln w="6350">
            <a:solidFill>
              <a:srgbClr val="92D050"/>
            </a:solidFill>
            <a:prstDash val="solid"/>
            <a:tailEnd type="non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779487" y="2305186"/>
            <a:ext cx="1748058" cy="1000274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Care Management</a:t>
            </a:r>
          </a:p>
          <a:p>
            <a:pPr algn="ctr">
              <a:defRPr/>
            </a:pPr>
            <a:r>
              <a:rPr lang="en-US" sz="1600" b="1" kern="0" dirty="0">
                <a:solidFill>
                  <a:prstClr val="white"/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pPr algn="ctr">
              <a:defRPr/>
            </a:pPr>
            <a:endParaRPr lang="en-US" sz="1100" kern="0" dirty="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2B87808-A906-D34F-9365-6D14AB568440}"/>
              </a:ext>
            </a:extLst>
          </p:cNvPr>
          <p:cNvSpPr txBox="1"/>
          <p:nvPr/>
        </p:nvSpPr>
        <p:spPr>
          <a:xfrm>
            <a:off x="6708678" y="2300992"/>
            <a:ext cx="1606784" cy="1000274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Savings to Shared Risk</a:t>
            </a:r>
          </a:p>
          <a:p>
            <a:pPr algn="ctr">
              <a:defRPr/>
            </a:pPr>
            <a:endParaRPr lang="en-US" sz="11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A192060-A6A6-4A2C-B952-1342D22FCC12}"/>
              </a:ext>
            </a:extLst>
          </p:cNvPr>
          <p:cNvSpPr txBox="1"/>
          <p:nvPr/>
        </p:nvSpPr>
        <p:spPr>
          <a:xfrm>
            <a:off x="4483943" y="3441564"/>
            <a:ext cx="2135002" cy="28315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9210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Upfront PMPM CM Fees with task accountability</a:t>
            </a:r>
          </a:p>
          <a:p>
            <a:pPr marL="577850" lvl="2" indent="-1206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to fund CM staffing and infrastructure</a:t>
            </a:r>
          </a:p>
          <a:p>
            <a:pPr marL="577850" lvl="2" indent="-1206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Amount related to % premium with both a  cost of service and ROI perspective</a:t>
            </a:r>
          </a:p>
          <a:p>
            <a:pPr marL="577850" lvl="2" indent="-1206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Included as an expense in calculating shared savings/risk pool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1B09EAA-33E7-4259-942F-AA8BD3B3FC1F}"/>
              </a:ext>
            </a:extLst>
          </p:cNvPr>
          <p:cNvSpPr txBox="1"/>
          <p:nvPr/>
        </p:nvSpPr>
        <p:spPr>
          <a:xfrm>
            <a:off x="6644930" y="3470215"/>
            <a:ext cx="1734279" cy="36163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600"/>
              </a:spcBef>
              <a:buClr>
                <a:srgbClr val="002A41"/>
              </a:buCl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Savings split between ACO and Plan</a:t>
            </a:r>
          </a:p>
          <a:p>
            <a:pPr marL="228600" indent="-228600">
              <a:spcBef>
                <a:spcPts val="600"/>
              </a:spcBef>
              <a:buClr>
                <a:srgbClr val="002A41"/>
              </a:buCl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Transition to </a:t>
            </a:r>
            <a:r>
              <a:rPr lang="en-US" sz="1200" dirty="0">
                <a:solidFill>
                  <a:srgbClr val="FF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Shared Risk </a:t>
            </a: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 Time</a:t>
            </a:r>
          </a:p>
          <a:p>
            <a:pPr marL="228600" lvl="2" indent="-228600">
              <a:spcBef>
                <a:spcPts val="600"/>
              </a:spcBef>
              <a:buClr>
                <a:srgbClr val="002A41"/>
              </a:buCl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Stop-loss for high dollar cases </a:t>
            </a:r>
          </a:p>
          <a:p>
            <a:pPr marL="228600" lvl="2" indent="-228600">
              <a:spcBef>
                <a:spcPts val="600"/>
              </a:spcBef>
              <a:buClr>
                <a:srgbClr val="002A41"/>
              </a:buCl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corridor when transition to risk</a:t>
            </a:r>
          </a:p>
          <a:p>
            <a:pPr marL="228600" lvl="2" indent="-228600">
              <a:spcBef>
                <a:spcPts val="600"/>
              </a:spcBef>
              <a:buClr>
                <a:srgbClr val="002A41"/>
              </a:buCl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Quality gate </a:t>
            </a:r>
          </a:p>
          <a:p>
            <a:pPr marL="228600" lvl="2" indent="-228600">
              <a:spcBef>
                <a:spcPts val="600"/>
              </a:spcBef>
              <a:buClr>
                <a:srgbClr val="002A41"/>
              </a:buClr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Guard against price increases eliminating savings from improved utilization </a:t>
            </a:r>
          </a:p>
          <a:p>
            <a:pPr marL="228600" lvl="1" indent="-1682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43C6D8B-74C9-4A1D-AE13-0FDE1DD432F7}"/>
              </a:ext>
            </a:extLst>
          </p:cNvPr>
          <p:cNvSpPr txBox="1"/>
          <p:nvPr/>
        </p:nvSpPr>
        <p:spPr>
          <a:xfrm>
            <a:off x="8427865" y="3510814"/>
            <a:ext cx="1734279" cy="348813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9210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measures associated with Plan withhold or quality goals</a:t>
            </a:r>
          </a:p>
          <a:p>
            <a:pPr marL="29210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Metric choice aligned across payers for similar populations</a:t>
            </a:r>
          </a:p>
          <a:p>
            <a:pPr marL="29210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metrics allows providers to focus their QI programs </a:t>
            </a:r>
          </a:p>
          <a:p>
            <a:pPr marL="292100" lvl="1" indent="-171450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prstClr val="black">
                    <a:lumMod val="85000"/>
                    <a:lumOff val="1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 and attainment goals achievable </a:t>
            </a:r>
          </a:p>
          <a:p>
            <a:pPr marL="288925" lvl="1" indent="-1682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8925" lvl="1" indent="-168275">
              <a:spcAft>
                <a:spcPts val="4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BEA2307-927B-44CE-AA54-4EE8368C4B73}"/>
              </a:ext>
            </a:extLst>
          </p:cNvPr>
          <p:cNvSpPr txBox="1"/>
          <p:nvPr/>
        </p:nvSpPr>
        <p:spPr>
          <a:xfrm>
            <a:off x="8502615" y="2300992"/>
            <a:ext cx="1631971" cy="1000274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 for Performance</a:t>
            </a:r>
          </a:p>
          <a:p>
            <a:pPr algn="ctr">
              <a:defRPr/>
            </a:pPr>
            <a:r>
              <a:rPr lang="en-US" sz="16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defRPr/>
            </a:pPr>
            <a:endParaRPr lang="en-US" sz="11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A4231D-C654-49B9-B7B1-9FCD8EB1A8AA}"/>
              </a:ext>
            </a:extLst>
          </p:cNvPr>
          <p:cNvSpPr txBox="1"/>
          <p:nvPr/>
        </p:nvSpPr>
        <p:spPr>
          <a:xfrm>
            <a:off x="6404905" y="338919"/>
            <a:ext cx="2068580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Health Plan</a:t>
            </a:r>
          </a:p>
        </p:txBody>
      </p:sp>
    </p:spTree>
    <p:extLst>
      <p:ext uri="{BB962C8B-B14F-4D97-AF65-F5344CB8AC3E}">
        <p14:creationId xmlns:p14="http://schemas.microsoft.com/office/powerpoint/2010/main" val="3399572950"/>
      </p:ext>
    </p:extLst>
  </p:cSld>
  <p:clrMapOvr>
    <a:masterClrMapping/>
  </p:clrMapOvr>
</p:sld>
</file>

<file path=ppt/theme/theme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164</Words>
  <Application>Microsoft Office PowerPoint</Application>
  <PresentationFormat>Widescreen</PresentationFormat>
  <Paragraphs>53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Palatino Linotype</vt:lpstr>
      <vt:lpstr>10_Office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 Jones</dc:creator>
  <cp:lastModifiedBy>Art Jones</cp:lastModifiedBy>
  <cp:revision>6</cp:revision>
  <dcterms:created xsi:type="dcterms:W3CDTF">2019-03-04T02:15:26Z</dcterms:created>
  <dcterms:modified xsi:type="dcterms:W3CDTF">2019-03-04T02:59:37Z</dcterms:modified>
</cp:coreProperties>
</file>