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2"/>
  </p:notesMasterIdLst>
  <p:handoutMasterIdLst>
    <p:handoutMasterId r:id="rId13"/>
  </p:handoutMasterIdLst>
  <p:sldIdLst>
    <p:sldId id="595" r:id="rId2"/>
    <p:sldId id="596" r:id="rId3"/>
    <p:sldId id="597" r:id="rId4"/>
    <p:sldId id="598" r:id="rId5"/>
    <p:sldId id="551" r:id="rId6"/>
    <p:sldId id="576" r:id="rId7"/>
    <p:sldId id="592" r:id="rId8"/>
    <p:sldId id="580" r:id="rId9"/>
    <p:sldId id="574" r:id="rId10"/>
    <p:sldId id="590" r:id="rId11"/>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57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3FF"/>
    <a:srgbClr val="0083D9"/>
    <a:srgbClr val="B2BDF4"/>
    <a:srgbClr val="B2DE82"/>
    <a:srgbClr val="007ED9"/>
    <a:srgbClr val="409D47"/>
    <a:srgbClr val="409D48"/>
    <a:srgbClr val="00A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76" autoAdjust="0"/>
    <p:restoredTop sz="86400" autoAdjust="0"/>
  </p:normalViewPr>
  <p:slideViewPr>
    <p:cSldViewPr snapToGrid="0" snapToObjects="1">
      <p:cViewPr varScale="1">
        <p:scale>
          <a:sx n="52" d="100"/>
          <a:sy n="52" d="100"/>
        </p:scale>
        <p:origin x="710" y="53"/>
      </p:cViewPr>
      <p:guideLst>
        <p:guide orient="horz" pos="2160"/>
        <p:guide pos="57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5" d="100"/>
          <a:sy n="45" d="100"/>
        </p:scale>
        <p:origin x="2246"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657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842" y="0"/>
            <a:ext cx="2971592" cy="46657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7A9047B-879D-4D5C-9DCA-67E897454803}" type="datetimeFigureOut">
              <a:rPr lang="en-US"/>
              <a:pPr>
                <a:defRPr/>
              </a:pPr>
              <a:t>8/3/2016</a:t>
            </a:fld>
            <a:endParaRPr lang="en-US"/>
          </a:p>
        </p:txBody>
      </p:sp>
      <p:sp>
        <p:nvSpPr>
          <p:cNvPr id="4" name="Footer Placeholder 3"/>
          <p:cNvSpPr>
            <a:spLocks noGrp="1"/>
          </p:cNvSpPr>
          <p:nvPr>
            <p:ph type="ftr" sz="quarter" idx="2"/>
          </p:nvPr>
        </p:nvSpPr>
        <p:spPr>
          <a:xfrm>
            <a:off x="0" y="8829822"/>
            <a:ext cx="2971592" cy="46657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842" y="8829822"/>
            <a:ext cx="2971592" cy="4665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E4D4E880-0542-4BBE-A2D1-B334A3D62320}" type="slidenum">
              <a:rPr lang="en-US" altLang="en-US"/>
              <a:pPr>
                <a:defRPr/>
              </a:pPr>
              <a:t>‹#›</a:t>
            </a:fld>
            <a:endParaRPr lang="en-US" altLang="en-US"/>
          </a:p>
        </p:txBody>
      </p:sp>
    </p:spTree>
    <p:extLst>
      <p:ext uri="{BB962C8B-B14F-4D97-AF65-F5344CB8AC3E}">
        <p14:creationId xmlns:p14="http://schemas.microsoft.com/office/powerpoint/2010/main" val="264103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592" cy="46498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842" y="1"/>
            <a:ext cx="2971592" cy="46498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9350BA1-05F3-4AFE-AD3C-1AA56F010CF6}" type="datetimeFigureOut">
              <a:rPr lang="en-US"/>
              <a:pPr>
                <a:defRPr/>
              </a:pPr>
              <a:t>8/3/2016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6114" y="4416510"/>
            <a:ext cx="5485773" cy="418322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23"/>
            <a:ext cx="2971592" cy="46498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842" y="8829823"/>
            <a:ext cx="2971592" cy="46498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E076D4FF-83BE-4037-BB64-6172DA2F040D}" type="slidenum">
              <a:rPr lang="en-US" altLang="en-US"/>
              <a:pPr>
                <a:defRPr/>
              </a:pPr>
              <a:t>‹#›</a:t>
            </a:fld>
            <a:endParaRPr lang="en-US" altLang="en-US"/>
          </a:p>
        </p:txBody>
      </p:sp>
    </p:spTree>
    <p:extLst>
      <p:ext uri="{BB962C8B-B14F-4D97-AF65-F5344CB8AC3E}">
        <p14:creationId xmlns:p14="http://schemas.microsoft.com/office/powerpoint/2010/main" val="5774980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otes Placeholder 2"/>
          <p:cNvSpPr>
            <a:spLocks noGrp="1"/>
          </p:cNvSpPr>
          <p:nvPr>
            <p:ph type="body" idx="1"/>
          </p:nvPr>
        </p:nvSpPr>
        <p:spPr bwMode="auto">
          <a:xfrm>
            <a:off x="755038" y="4390944"/>
            <a:ext cx="5607958" cy="4668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dirty="0" smtClean="0">
                <a:ea typeface="MS PGothic" pitchFamily="34" charset="-128"/>
                <a:cs typeface="Arial" charset="0"/>
              </a:rPr>
              <a:t>Good morning. </a:t>
            </a:r>
          </a:p>
          <a:p>
            <a:r>
              <a:rPr lang="en-US" altLang="en-US" sz="2400" dirty="0" smtClean="0">
                <a:ea typeface="MS PGothic" pitchFamily="34" charset="-128"/>
                <a:cs typeface="Arial" charset="0"/>
              </a:rPr>
              <a:t>I</a:t>
            </a:r>
            <a:r>
              <a:rPr lang="en-US" altLang="en-US" sz="2400" dirty="0">
                <a:ea typeface="MS PGothic" pitchFamily="34" charset="-128"/>
                <a:cs typeface="Arial" charset="0"/>
              </a:rPr>
              <a:t> </a:t>
            </a:r>
            <a:r>
              <a:rPr lang="en-US" altLang="en-US" sz="2400" dirty="0" smtClean="0">
                <a:ea typeface="MS PGothic" pitchFamily="34" charset="-128"/>
                <a:cs typeface="Arial" charset="0"/>
              </a:rPr>
              <a:t>am filling in for Secretary Landgraf on today’s Marketplace update, which will be brief. </a:t>
            </a:r>
          </a:p>
          <a:p>
            <a:r>
              <a:rPr lang="en-US" altLang="en-US" sz="2400" dirty="0" smtClean="0">
                <a:ea typeface="MS PGothic" pitchFamily="34" charset="-128"/>
                <a:cs typeface="Arial" charset="0"/>
              </a:rPr>
              <a:t>I know if she were here, she would remind us all that open enrollment will begin in less than three months on November 1</a:t>
            </a:r>
            <a:r>
              <a:rPr lang="en-US" altLang="en-US" sz="2400" baseline="30000" dirty="0" smtClean="0">
                <a:ea typeface="MS PGothic" pitchFamily="34" charset="-128"/>
                <a:cs typeface="Arial" charset="0"/>
              </a:rPr>
              <a:t>st</a:t>
            </a:r>
            <a:r>
              <a:rPr lang="en-US" altLang="en-US" sz="2400" dirty="0" smtClean="0">
                <a:ea typeface="MS PGothic" pitchFamily="34" charset="-128"/>
                <a:cs typeface="Arial" charset="0"/>
              </a:rPr>
              <a:t>. Hard to believe it’s that close. </a:t>
            </a:r>
          </a:p>
        </p:txBody>
      </p:sp>
      <p:sp>
        <p:nvSpPr>
          <p:cNvPr id="7577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5567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smtClean="0"/>
              <a:t>And, finally, key dates for the marketplace. </a:t>
            </a:r>
          </a:p>
          <a:p>
            <a:endParaRPr lang="en-US" altLang="en-US" sz="2000" dirty="0"/>
          </a:p>
          <a:p>
            <a:r>
              <a:rPr lang="en-US" altLang="en-US" sz="2000" dirty="0" smtClean="0"/>
              <a:t>DOI will release premium rate information in September.</a:t>
            </a:r>
          </a:p>
          <a:p>
            <a:endParaRPr lang="en-US" altLang="en-US" sz="2000" dirty="0"/>
          </a:p>
          <a:p>
            <a:r>
              <a:rPr lang="en-US" altLang="en-US" sz="2000" dirty="0" smtClean="0"/>
              <a:t>Open enrollment will begin November 1</a:t>
            </a:r>
            <a:r>
              <a:rPr lang="en-US" altLang="en-US" sz="2000" baseline="30000" dirty="0" smtClean="0"/>
              <a:t>st</a:t>
            </a:r>
            <a:r>
              <a:rPr lang="en-US" altLang="en-US" sz="2000" dirty="0" smtClean="0"/>
              <a:t> and run through Jan. 31</a:t>
            </a:r>
            <a:r>
              <a:rPr lang="en-US" altLang="en-US" sz="2000" baseline="30000" dirty="0" smtClean="0"/>
              <a:t>st</a:t>
            </a:r>
            <a:r>
              <a:rPr lang="en-US" altLang="en-US" sz="2000" dirty="0" smtClean="0"/>
              <a:t>.</a:t>
            </a:r>
          </a:p>
          <a:p>
            <a:endParaRPr lang="en-US" altLang="en-US" sz="2000" dirty="0"/>
          </a:p>
          <a:p>
            <a:r>
              <a:rPr lang="en-US" altLang="en-US" sz="2000" dirty="0" smtClean="0"/>
              <a:t>To get more information, go to DOI’s website or to www.ChooseHealthDE.com and click on “Getting Insurance.”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28775"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29F777-A97F-4015-88EA-9A46589BDA5F}"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579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smtClean="0"/>
              <a:t>First up, I’ll go through the National Updates.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4545E26E-6142-4B40-A1F0-020A348FD9C4}" type="slidenum">
              <a:rPr lang="en-US" altLang="en-US" smtClean="0">
                <a:latin typeface="Calibri" pitchFamily="34" charset="0"/>
              </a:rPr>
              <a:pPr/>
              <a:t>2</a:t>
            </a:fld>
            <a:endParaRPr lang="en-US" altLang="en-US" smtClean="0">
              <a:latin typeface="Calibri" pitchFamily="34" charset="0"/>
            </a:endParaRPr>
          </a:p>
        </p:txBody>
      </p:sp>
    </p:spTree>
    <p:extLst>
      <p:ext uri="{BB962C8B-B14F-4D97-AF65-F5344CB8AC3E}">
        <p14:creationId xmlns:p14="http://schemas.microsoft.com/office/powerpoint/2010/main" val="184409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New England Journal of Medicine published a study in July looking at trends in individual plan premiums since 2008.</a:t>
            </a:r>
          </a:p>
          <a:p>
            <a:r>
              <a:rPr lang="en-US" sz="1800" dirty="0" smtClean="0"/>
              <a:t>The chart shows that premiums grew between 9.9% and 11.7% from 2008 to 2010. Remember, the Affordable Care Act was signed into law in March 2010, but the Health Insurance Marketplace didn’t begin covering people until 2014.</a:t>
            </a:r>
          </a:p>
          <a:p>
            <a:r>
              <a:rPr lang="en-US" sz="1800" dirty="0" smtClean="0"/>
              <a:t>During the first two years of the Marketplace, premiums were below those 2008-2010 levels. </a:t>
            </a:r>
          </a:p>
          <a:p>
            <a:r>
              <a:rPr lang="en-US" sz="1800" dirty="0" smtClean="0"/>
              <a:t>But as have seen in Delaware and across much of the country, the expectation for 2017 is higher growth in premiums because of the expiration of the risk corridor and the reinsurance provisions.</a:t>
            </a:r>
            <a:endParaRPr lang="en-US" sz="1800" dirty="0"/>
          </a:p>
        </p:txBody>
      </p:sp>
      <p:sp>
        <p:nvSpPr>
          <p:cNvPr id="4" name="Slide Number Placeholder 3"/>
          <p:cNvSpPr>
            <a:spLocks noGrp="1"/>
          </p:cNvSpPr>
          <p:nvPr>
            <p:ph type="sldNum" sz="quarter" idx="10"/>
          </p:nvPr>
        </p:nvSpPr>
        <p:spPr/>
        <p:txBody>
          <a:bodyPr/>
          <a:lstStyle/>
          <a:p>
            <a:pPr>
              <a:defRPr/>
            </a:pPr>
            <a:fld id="{E076D4FF-83BE-4037-BB64-6172DA2F040D}" type="slidenum">
              <a:rPr lang="en-US" altLang="en-US" smtClean="0"/>
              <a:pPr>
                <a:defRPr/>
              </a:pPr>
              <a:t>3</a:t>
            </a:fld>
            <a:endParaRPr lang="en-US" altLang="en-US"/>
          </a:p>
        </p:txBody>
      </p:sp>
    </p:spTree>
    <p:extLst>
      <p:ext uri="{BB962C8B-B14F-4D97-AF65-F5344CB8AC3E}">
        <p14:creationId xmlns:p14="http://schemas.microsoft.com/office/powerpoint/2010/main" val="147425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Let’s turn to a specific population affected by those rates – millennials. This spring, Transamerica Center for Health Studies look at the state of the nation’s millennials – ages 18 to 35 -- when it comes to health insurance. A few highlights from the study of 1,171 millennials nationwide:</a:t>
            </a:r>
          </a:p>
          <a:p>
            <a:pPr marL="903287" lvl="1" indent="-342900">
              <a:buFont typeface="Arial" panose="020B0604020202020204" pitchFamily="34" charset="0"/>
              <a:buChar char="•"/>
            </a:pPr>
            <a:r>
              <a:rPr lang="en-US" sz="1800" dirty="0"/>
              <a:t>The percentage of </a:t>
            </a:r>
            <a:r>
              <a:rPr lang="en-US" sz="1800" dirty="0" smtClean="0"/>
              <a:t>this group who </a:t>
            </a:r>
            <a:r>
              <a:rPr lang="en-US" sz="1800" dirty="0"/>
              <a:t>is uninsured declined to 11</a:t>
            </a:r>
            <a:r>
              <a:rPr lang="en-US" sz="1800" dirty="0" smtClean="0"/>
              <a:t>%  in 2016 -- </a:t>
            </a:r>
            <a:r>
              <a:rPr lang="en-US" sz="1800" dirty="0"/>
              <a:t>an all-time low for this population. Of those </a:t>
            </a:r>
            <a:r>
              <a:rPr lang="en-US" sz="1800" dirty="0" smtClean="0"/>
              <a:t>who currently </a:t>
            </a:r>
            <a:r>
              <a:rPr lang="en-US" sz="1800" dirty="0"/>
              <a:t>uninsured, 37% have never had insurance</a:t>
            </a:r>
            <a:r>
              <a:rPr lang="en-US" sz="1800" dirty="0" smtClean="0"/>
              <a:t>. That’s the opportunity population for the marketplace.</a:t>
            </a:r>
            <a:endParaRPr lang="en-US" sz="1800" dirty="0"/>
          </a:p>
          <a:p>
            <a:pPr marL="903287" lvl="1" indent="-342900">
              <a:buFont typeface="Arial" panose="020B0604020202020204" pitchFamily="34" charset="0"/>
              <a:buChar char="•"/>
            </a:pPr>
            <a:r>
              <a:rPr lang="en-US" sz="1800" dirty="0"/>
              <a:t>7 of 10 said cost is a very important factor when </a:t>
            </a:r>
            <a:r>
              <a:rPr lang="en-US" sz="1800" dirty="0" smtClean="0"/>
              <a:t>they look for </a:t>
            </a:r>
            <a:r>
              <a:rPr lang="en-US" sz="1800" dirty="0"/>
              <a:t>health care</a:t>
            </a:r>
            <a:r>
              <a:rPr lang="en-US" sz="1800" dirty="0" smtClean="0"/>
              <a:t>. They particularly want ER visits and prescription medications to become more affordable.</a:t>
            </a:r>
            <a:endParaRPr lang="en-US" sz="1800" dirty="0"/>
          </a:p>
          <a:p>
            <a:pPr marL="903287" lvl="1" indent="-342900">
              <a:buFont typeface="Arial" panose="020B0604020202020204" pitchFamily="34" charset="0"/>
              <a:buChar char="•"/>
            </a:pPr>
            <a:r>
              <a:rPr lang="en-US" sz="1800" dirty="0" smtClean="0"/>
              <a:t>As far as coverage affordability, 66</a:t>
            </a:r>
            <a:r>
              <a:rPr lang="en-US" sz="1800" dirty="0"/>
              <a:t>% said a premium at or above $200 a month is unaffordable</a:t>
            </a:r>
          </a:p>
          <a:p>
            <a:pPr marL="903287" lvl="1" indent="-342900">
              <a:buFont typeface="Arial" panose="020B0604020202020204" pitchFamily="34" charset="0"/>
              <a:buChar char="•"/>
            </a:pPr>
            <a:r>
              <a:rPr lang="en-US" sz="1800" dirty="0"/>
              <a:t>47% said they had </a:t>
            </a:r>
            <a:r>
              <a:rPr lang="en-US" sz="1800" dirty="0" smtClean="0"/>
              <a:t>cut </a:t>
            </a:r>
            <a:r>
              <a:rPr lang="en-US" sz="1800" dirty="0"/>
              <a:t>corners on </a:t>
            </a:r>
            <a:r>
              <a:rPr lang="en-US" sz="1800" dirty="0" smtClean="0"/>
              <a:t>their health </a:t>
            </a:r>
            <a:r>
              <a:rPr lang="en-US" sz="1800" dirty="0"/>
              <a:t>care </a:t>
            </a:r>
            <a:r>
              <a:rPr lang="en-US" sz="1800" dirty="0" smtClean="0"/>
              <a:t>in order to maintain affordability by </a:t>
            </a:r>
            <a:r>
              <a:rPr lang="en-US" sz="1800" dirty="0"/>
              <a:t>skipping, delaying or stopping care. </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E076D4FF-83BE-4037-BB64-6172DA2F040D}" type="slidenum">
              <a:rPr lang="en-US" altLang="en-US" smtClean="0"/>
              <a:pPr>
                <a:defRPr/>
              </a:pPr>
              <a:t>4</a:t>
            </a:fld>
            <a:endParaRPr lang="en-US" altLang="en-US"/>
          </a:p>
        </p:txBody>
      </p:sp>
    </p:spTree>
    <p:extLst>
      <p:ext uri="{BB962C8B-B14F-4D97-AF65-F5344CB8AC3E}">
        <p14:creationId xmlns:p14="http://schemas.microsoft.com/office/powerpoint/2010/main" val="9904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smtClean="0">
                <a:latin typeface="Arial" charset="0"/>
                <a:cs typeface="Arial" charset="0"/>
              </a:rPr>
              <a:t>Now, let’s shift to plan management.</a:t>
            </a:r>
            <a:endParaRPr lang="en-US" altLang="en-US" sz="1800" dirty="0">
              <a:latin typeface="Arial" charset="0"/>
              <a:cs typeface="Arial"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30BB5A3F-8F13-48D2-9E02-6050473D10DB}" type="slidenum">
              <a:rPr lang="en-US" altLang="en-US" smtClean="0">
                <a:latin typeface="Calibri" pitchFamily="34" charset="0"/>
              </a:rPr>
              <a:pPr/>
              <a:t>5</a:t>
            </a:fld>
            <a:endParaRPr lang="en-US" altLang="en-US">
              <a:latin typeface="Calibri" pitchFamily="34" charset="0"/>
            </a:endParaRPr>
          </a:p>
        </p:txBody>
      </p:sp>
    </p:spTree>
    <p:extLst>
      <p:ext uri="{BB962C8B-B14F-4D97-AF65-F5344CB8AC3E}">
        <p14:creationId xmlns:p14="http://schemas.microsoft.com/office/powerpoint/2010/main" val="177319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defRPr/>
            </a:pPr>
            <a:r>
              <a:rPr lang="en-US" sz="2000" dirty="0" smtClean="0"/>
              <a:t>First, I want to use this slide to remind you of the 2017 rate requests made by issuers on the marketplace. These are requested rates. As you remember, the requests are subject to review and approval by the Insurance Commissioner.</a:t>
            </a:r>
            <a:endParaRPr lang="en-US" sz="2000" dirty="0"/>
          </a:p>
        </p:txBody>
      </p:sp>
      <p:sp>
        <p:nvSpPr>
          <p:cNvPr id="4" name="Slide Number Placeholder 3"/>
          <p:cNvSpPr>
            <a:spLocks noGrp="1"/>
          </p:cNvSpPr>
          <p:nvPr>
            <p:ph type="sldNum" sz="quarter" idx="10"/>
          </p:nvPr>
        </p:nvSpPr>
        <p:spPr/>
        <p:txBody>
          <a:bodyPr/>
          <a:lstStyle/>
          <a:p>
            <a:fld id="{1011A7E1-2D6C-4AFA-82F9-3192F7D03B88}" type="slidenum">
              <a:rPr lang="en-US" smtClean="0"/>
              <a:t>6</a:t>
            </a:fld>
            <a:endParaRPr lang="en-US"/>
          </a:p>
        </p:txBody>
      </p:sp>
    </p:spTree>
    <p:extLst>
      <p:ext uri="{BB962C8B-B14F-4D97-AF65-F5344CB8AC3E}">
        <p14:creationId xmlns:p14="http://schemas.microsoft.com/office/powerpoint/2010/main" val="263848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Department of Insurance had a public comment period on the rates from June 15 to July 15. It received 18 comments, 1 statement and 1 petition.</a:t>
            </a:r>
          </a:p>
          <a:p>
            <a:endParaRPr lang="en-US" sz="1800" dirty="0"/>
          </a:p>
          <a:p>
            <a:r>
              <a:rPr lang="en-US" sz="1800" dirty="0" smtClean="0"/>
              <a:t>The link on this slide shows where the comments can found on the DOI’s website.</a:t>
            </a:r>
            <a:endParaRPr lang="en-US" sz="1800" dirty="0"/>
          </a:p>
          <a:p>
            <a:endParaRPr lang="en-US" sz="1800" dirty="0" smtClean="0"/>
          </a:p>
          <a:p>
            <a:r>
              <a:rPr lang="en-US" sz="1800" dirty="0" smtClean="0"/>
              <a:t>In addition to written comments, Aetna and Highmark also participated in public information sessions in all three counties. </a:t>
            </a:r>
          </a:p>
        </p:txBody>
      </p:sp>
      <p:sp>
        <p:nvSpPr>
          <p:cNvPr id="4" name="Slide Number Placeholder 3"/>
          <p:cNvSpPr>
            <a:spLocks noGrp="1"/>
          </p:cNvSpPr>
          <p:nvPr>
            <p:ph type="sldNum" sz="quarter" idx="10"/>
          </p:nvPr>
        </p:nvSpPr>
        <p:spPr/>
        <p:txBody>
          <a:bodyPr/>
          <a:lstStyle/>
          <a:p>
            <a:pPr>
              <a:defRPr/>
            </a:pPr>
            <a:fld id="{E076D4FF-83BE-4037-BB64-6172DA2F040D}" type="slidenum">
              <a:rPr lang="en-US" altLang="en-US" smtClean="0"/>
              <a:pPr>
                <a:defRPr/>
              </a:pPr>
              <a:t>7</a:t>
            </a:fld>
            <a:endParaRPr lang="en-US" altLang="en-US"/>
          </a:p>
        </p:txBody>
      </p:sp>
    </p:spTree>
    <p:extLst>
      <p:ext uri="{BB962C8B-B14F-4D97-AF65-F5344CB8AC3E}">
        <p14:creationId xmlns:p14="http://schemas.microsoft.com/office/powerpoint/2010/main" val="246039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And just to reiterate, the DOI must approve all health insurance rates after a comprehensive review. </a:t>
            </a:r>
          </a:p>
          <a:p>
            <a:endParaRPr lang="en-US" sz="1800" dirty="0"/>
          </a:p>
          <a:p>
            <a:r>
              <a:rPr lang="en-US" sz="1800" dirty="0" smtClean="0"/>
              <a:t>The rate is the base amount filed by the issuer. Premiums are adjusted based on the number of enrollees in a household, the age of participants and whether any of the enrollees smoke. </a:t>
            </a:r>
          </a:p>
          <a:p>
            <a:endParaRPr lang="en-US" sz="1800" dirty="0"/>
          </a:p>
          <a:p>
            <a:r>
              <a:rPr lang="en-US" sz="1800" dirty="0" smtClean="0"/>
              <a:t>The initial rate requests can be found on the DOI’s website at </a:t>
            </a:r>
            <a:r>
              <a:rPr lang="en-US" sz="1800" dirty="0" err="1" smtClean="0"/>
              <a:t>delawareinsurance</a:t>
            </a:r>
            <a:r>
              <a:rPr lang="en-US" sz="1800" dirty="0"/>
              <a:t> </a:t>
            </a:r>
            <a:r>
              <a:rPr lang="en-US" sz="1800" dirty="0" smtClean="0"/>
              <a:t>dot gov.</a:t>
            </a:r>
            <a:endParaRPr lang="en-US" sz="1800" dirty="0"/>
          </a:p>
        </p:txBody>
      </p:sp>
      <p:sp>
        <p:nvSpPr>
          <p:cNvPr id="4" name="Slide Number Placeholder 3"/>
          <p:cNvSpPr>
            <a:spLocks noGrp="1"/>
          </p:cNvSpPr>
          <p:nvPr>
            <p:ph type="sldNum" sz="quarter" idx="10"/>
          </p:nvPr>
        </p:nvSpPr>
        <p:spPr/>
        <p:txBody>
          <a:bodyPr/>
          <a:lstStyle/>
          <a:p>
            <a:fld id="{1011A7E1-2D6C-4AFA-82F9-3192F7D03B88}" type="slidenum">
              <a:rPr lang="en-US" smtClean="0"/>
              <a:t>8</a:t>
            </a:fld>
            <a:endParaRPr lang="en-US"/>
          </a:p>
        </p:txBody>
      </p:sp>
    </p:spTree>
    <p:extLst>
      <p:ext uri="{BB962C8B-B14F-4D97-AF65-F5344CB8AC3E}">
        <p14:creationId xmlns:p14="http://schemas.microsoft.com/office/powerpoint/2010/main" val="373396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sz="1900" dirty="0" smtClean="0"/>
              <a:t>Now, let’s move to  the dates for the Qualified Health Plan review for 2017:</a:t>
            </a:r>
          </a:p>
          <a:p>
            <a:pPr marL="173422" indent="-173422">
              <a:buFont typeface="Arial" panose="020B0604020202020204" pitchFamily="34" charset="0"/>
              <a:buChar char="•"/>
            </a:pPr>
            <a:r>
              <a:rPr lang="en-US" sz="1900" dirty="0" smtClean="0"/>
              <a:t>Between now and September, the DOI will continue its review and then submit its review of state laws and standards to the Center for Medicare and Medicaid Services by September.</a:t>
            </a:r>
          </a:p>
          <a:p>
            <a:pPr marL="173422" indent="-173422">
              <a:buFont typeface="Arial" panose="020B0604020202020204" pitchFamily="34" charset="0"/>
              <a:buChar char="•"/>
            </a:pPr>
            <a:r>
              <a:rPr lang="en-US" sz="1900" dirty="0" smtClean="0"/>
              <a:t>In September, the federal government conducts it own review and certifies the state-recommended plans.</a:t>
            </a:r>
          </a:p>
          <a:p>
            <a:pPr marL="173422" indent="-173422">
              <a:buFont typeface="Arial" panose="020B0604020202020204" pitchFamily="34" charset="0"/>
              <a:buChar char="•"/>
            </a:pPr>
            <a:r>
              <a:rPr lang="en-US" sz="1900" dirty="0" smtClean="0"/>
              <a:t>Also in September, the DOI will release premium rate information.</a:t>
            </a:r>
          </a:p>
          <a:p>
            <a:pPr marL="173422" indent="-173422">
              <a:buFont typeface="Arial" panose="020B0604020202020204" pitchFamily="34" charset="0"/>
              <a:buChar char="•"/>
            </a:pPr>
            <a:r>
              <a:rPr lang="en-US" sz="1900" dirty="0" smtClean="0"/>
              <a:t>And finally, in October, the federal government will release a list of certified QHPs for Plan Year 2017.</a:t>
            </a:r>
            <a:endParaRPr lang="en-US" sz="1900" dirty="0"/>
          </a:p>
        </p:txBody>
      </p:sp>
      <p:sp>
        <p:nvSpPr>
          <p:cNvPr id="4" name="Slide Number Placeholder 3"/>
          <p:cNvSpPr>
            <a:spLocks noGrp="1"/>
          </p:cNvSpPr>
          <p:nvPr>
            <p:ph type="sldNum" sz="quarter" idx="10"/>
          </p:nvPr>
        </p:nvSpPr>
        <p:spPr/>
        <p:txBody>
          <a:bodyPr/>
          <a:lstStyle/>
          <a:p>
            <a:fld id="{1011A7E1-2D6C-4AFA-82F9-3192F7D03B88}" type="slidenum">
              <a:rPr lang="en-US" smtClean="0"/>
              <a:t>9</a:t>
            </a:fld>
            <a:endParaRPr lang="en-US"/>
          </a:p>
        </p:txBody>
      </p:sp>
    </p:spTree>
    <p:extLst>
      <p:ext uri="{BB962C8B-B14F-4D97-AF65-F5344CB8AC3E}">
        <p14:creationId xmlns:p14="http://schemas.microsoft.com/office/powerpoint/2010/main" val="376832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CG_ChooseHealth_Presentation_TitleAr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93078" y="1435699"/>
            <a:ext cx="7539100" cy="1931251"/>
          </a:xfrm>
        </p:spPr>
        <p:txBody>
          <a:bodyPr>
            <a:normAutofit/>
          </a:bodyPr>
          <a:lstStyle>
            <a:lvl1pPr>
              <a:defRPr sz="3600">
                <a:solidFill>
                  <a:srgbClr val="FFFFFF"/>
                </a:solidFill>
                <a:latin typeface="+mj-lt"/>
                <a:cs typeface="Times"/>
              </a:defRPr>
            </a:lvl1pPr>
          </a:lstStyle>
          <a:p>
            <a:r>
              <a:rPr lang="en-US" dirty="0"/>
              <a:t>Click to edit Master title style</a:t>
            </a:r>
          </a:p>
        </p:txBody>
      </p:sp>
      <p:sp>
        <p:nvSpPr>
          <p:cNvPr id="3" name="Subtitle 2"/>
          <p:cNvSpPr>
            <a:spLocks noGrp="1"/>
          </p:cNvSpPr>
          <p:nvPr>
            <p:ph type="subTitle" idx="1"/>
          </p:nvPr>
        </p:nvSpPr>
        <p:spPr>
          <a:xfrm>
            <a:off x="793078" y="3399102"/>
            <a:ext cx="6853300" cy="901657"/>
          </a:xfrm>
        </p:spPr>
        <p:txBody>
          <a:bodyPr>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9563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j-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182880" indent="-274320">
              <a:buClr>
                <a:srgbClr val="007ED9"/>
              </a:buClr>
              <a:buFont typeface="Arial"/>
              <a:buChar char="•"/>
              <a:defRPr sz="2400"/>
            </a:lvl1pPr>
            <a:lvl2pPr marL="742950" indent="-285750">
              <a:buClr>
                <a:srgbClr val="007ED9"/>
              </a:buClr>
              <a:buFont typeface="Arial"/>
              <a:buChar char="•"/>
              <a:defRPr sz="2400"/>
            </a:lvl2pPr>
            <a:lvl3pPr marL="1143000" indent="-228600">
              <a:buClr>
                <a:srgbClr val="007ED9"/>
              </a:buClr>
              <a:buFont typeface="Arial"/>
              <a:buChar char="•"/>
              <a:defRPr sz="2400"/>
            </a:lvl3pPr>
            <a:lvl4pPr marL="1600200" indent="-228600">
              <a:buClr>
                <a:srgbClr val="007ED9"/>
              </a:buClr>
              <a:buFont typeface="Arial"/>
              <a:buChar char="•"/>
              <a:defRPr sz="2400"/>
            </a:lvl4pPr>
            <a:lvl5pPr marL="2057400" indent="-228600">
              <a:buClr>
                <a:srgbClr val="007ED9"/>
              </a:buClr>
              <a:buFont typeface="Arial"/>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FFFFFF"/>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DB3D8D-6A95-4434-A329-525065A38899}" type="slidenum">
              <a:rPr lang="en-US" altLang="en-US"/>
              <a:pPr>
                <a:defRPr/>
              </a:pPr>
              <a:t>‹#›</a:t>
            </a:fld>
            <a:endParaRPr lang="en-US" altLang="en-US"/>
          </a:p>
        </p:txBody>
      </p:sp>
    </p:spTree>
    <p:extLst>
      <p:ext uri="{BB962C8B-B14F-4D97-AF65-F5344CB8AC3E}">
        <p14:creationId xmlns:p14="http://schemas.microsoft.com/office/powerpoint/2010/main" val="303287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3339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tle 1"/>
          <p:cNvSpPr>
            <a:spLocks noGrp="1"/>
          </p:cNvSpPr>
          <p:nvPr>
            <p:ph type="title"/>
          </p:nvPr>
        </p:nvSpPr>
        <p:spPr>
          <a:xfrm>
            <a:off x="820738" y="114284"/>
            <a:ext cx="7767700" cy="1143000"/>
          </a:xfrm>
        </p:spPr>
        <p:txBody>
          <a:bodyPr>
            <a:normAutofit/>
          </a:bodyPr>
          <a:lstStyle>
            <a:lvl1pPr>
              <a:defRPr sz="3200" baseline="0">
                <a:latin typeface="Arial" pitchFamily="34" charset="0"/>
              </a:defRPr>
            </a:lvl1pPr>
          </a:lstStyle>
          <a:p>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FFFFFF"/>
                </a:solidFill>
                <a:latin typeface="+mn-lt"/>
                <a:cs typeface="+mn-cs"/>
              </a:defRPr>
            </a:lvl1pPr>
          </a:lstStyle>
          <a:p>
            <a:pPr>
              <a:defRPr/>
            </a:pPr>
            <a:endParaRPr lang="en-US"/>
          </a:p>
        </p:txBody>
      </p:sp>
    </p:spTree>
    <p:extLst>
      <p:ext uri="{BB962C8B-B14F-4D97-AF65-F5344CB8AC3E}">
        <p14:creationId xmlns:p14="http://schemas.microsoft.com/office/powerpoint/2010/main" val="24174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atin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457200" y="1765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5062"/>
            <a:ext cx="4040188" cy="3563938"/>
          </a:xfrm>
        </p:spPr>
        <p:txBody>
          <a:bodyPr/>
          <a:lstStyle>
            <a:lvl1pPr marL="342900" indent="-342900">
              <a:buClr>
                <a:srgbClr val="409D47"/>
              </a:buClr>
              <a:buFont typeface="Arial"/>
              <a:buChar char="•"/>
              <a:defRPr sz="2400"/>
            </a:lvl1pPr>
            <a:lvl2pPr marL="800100" indent="-342900">
              <a:buClr>
                <a:srgbClr val="409D47"/>
              </a:buClr>
              <a:buFont typeface="Arial"/>
              <a:buChar char="•"/>
              <a:defRPr sz="2000"/>
            </a:lvl2pPr>
            <a:lvl3pPr marL="1200150" indent="-285750">
              <a:buClr>
                <a:srgbClr val="409D47"/>
              </a:buClr>
              <a:buFont typeface="Arial"/>
              <a:buChar char="•"/>
              <a:defRPr sz="1800"/>
            </a:lvl3pPr>
            <a:lvl4pPr marL="1657350" indent="-285750">
              <a:buClr>
                <a:srgbClr val="409D47"/>
              </a:buClr>
              <a:buFont typeface="Arial"/>
              <a:buChar char="•"/>
              <a:defRPr sz="1600"/>
            </a:lvl4pPr>
            <a:lvl5pPr marL="2114550" indent="-285750">
              <a:buClr>
                <a:srgbClr val="409D47"/>
              </a:buClr>
              <a:buFont typeface="Arial"/>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65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5062"/>
            <a:ext cx="4041775" cy="3563938"/>
          </a:xfrm>
        </p:spPr>
        <p:txBody>
          <a:bodyPr/>
          <a:lstStyle>
            <a:lvl1pPr>
              <a:buClr>
                <a:srgbClr val="409D47"/>
              </a:buClr>
              <a:defRPr sz="2400"/>
            </a:lvl1pPr>
            <a:lvl2pPr>
              <a:buClr>
                <a:srgbClr val="409D47"/>
              </a:buClr>
              <a:defRPr sz="2000"/>
            </a:lvl2pPr>
            <a:lvl3pPr>
              <a:buClr>
                <a:srgbClr val="409D47"/>
              </a:buClr>
              <a:defRPr sz="1800"/>
            </a:lvl3pPr>
            <a:lvl4pPr>
              <a:buClr>
                <a:srgbClr val="409D47"/>
              </a:buClr>
              <a:defRPr sz="1600"/>
            </a:lvl4pPr>
            <a:lvl5pPr>
              <a:buClr>
                <a:srgbClr val="409D47"/>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FFFFFF"/>
                </a:solidFill>
                <a:latin typeface="+mn-lt"/>
                <a:cs typeface="+mn-cs"/>
              </a:defRPr>
            </a:lvl1pPr>
          </a:lstStyle>
          <a:p>
            <a:pPr>
              <a:defRPr/>
            </a:pPr>
            <a:endParaRPr lang="en-US"/>
          </a:p>
        </p:txBody>
      </p:sp>
    </p:spTree>
    <p:extLst>
      <p:ext uri="{BB962C8B-B14F-4D97-AF65-F5344CB8AC3E}">
        <p14:creationId xmlns:p14="http://schemas.microsoft.com/office/powerpoint/2010/main" val="49695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20738" y="114284"/>
            <a:ext cx="7767700" cy="1143000"/>
          </a:xfrm>
          <a:prstGeom prst="rect">
            <a:avLst/>
          </a:prstGeom>
        </p:spPr>
        <p:txBody>
          <a:bodyPr rtlCol="0">
            <a:normAutofit/>
          </a:bodyPr>
          <a:lstStyle/>
          <a:p>
            <a:r>
              <a:rPr lang="en-US" dirty="0"/>
              <a:t>Click to edit Master title style</a:t>
            </a:r>
          </a:p>
        </p:txBody>
      </p:sp>
      <p:sp>
        <p:nvSpPr>
          <p:cNvPr id="4"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FFFFFF"/>
                </a:solidFill>
                <a:latin typeface="+mn-lt"/>
                <a:cs typeface="+mn-cs"/>
              </a:defRPr>
            </a:lvl1pPr>
          </a:lstStyle>
          <a:p>
            <a:pPr>
              <a:defRPr/>
            </a:pPr>
            <a:endParaRPr lang="en-US"/>
          </a:p>
        </p:txBody>
      </p:sp>
    </p:spTree>
    <p:extLst>
      <p:ext uri="{BB962C8B-B14F-4D97-AF65-F5344CB8AC3E}">
        <p14:creationId xmlns:p14="http://schemas.microsoft.com/office/powerpoint/2010/main" val="216280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898989"/>
                </a:solidFill>
                <a:latin typeface="Calibri" pitchFamily="34" charset="0"/>
              </a:defRPr>
            </a:lvl1pPr>
          </a:lstStyle>
          <a:p>
            <a:pPr>
              <a:defRPr/>
            </a:pPr>
            <a:fld id="{D5AB8967-6E13-4794-8DC0-BBE770F1EA08}" type="slidenum">
              <a:rPr lang="en-US" altLang="en-US"/>
              <a:pPr>
                <a:defRPr/>
              </a:pPr>
              <a:t>‹#›</a:t>
            </a:fld>
            <a:endParaRPr lang="en-US" altLang="en-US"/>
          </a:p>
        </p:txBody>
      </p:sp>
    </p:spTree>
    <p:extLst>
      <p:ext uri="{BB962C8B-B14F-4D97-AF65-F5344CB8AC3E}">
        <p14:creationId xmlns:p14="http://schemas.microsoft.com/office/powerpoint/2010/main" val="20438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CG_ChooseHealth_Presentation_TextAr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20738" y="114300"/>
            <a:ext cx="7767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20738" y="1600200"/>
            <a:ext cx="7767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794125" y="6289675"/>
            <a:ext cx="17589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Times" pitchFamily="18" charset="0"/>
                <a:cs typeface="Times" pitchFamily="18" charset="0"/>
              </a:defRPr>
            </a:lvl1pPr>
          </a:lstStyle>
          <a:p>
            <a:pPr>
              <a:defRPr/>
            </a:pPr>
            <a:fld id="{10718E0B-DAF8-4891-BEA4-65F8720E81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Lst>
  <p:hf hdr="0" dt="0"/>
  <p:txStyles>
    <p:titleStyle>
      <a:lvl1pPr algn="l" defTabSz="457200" rtl="0" eaLnBrk="0" fontAlgn="base" hangingPunct="0">
        <a:spcBef>
          <a:spcPct val="0"/>
        </a:spcBef>
        <a:spcAft>
          <a:spcPct val="0"/>
        </a:spcAft>
        <a:defRPr sz="3600" kern="1200">
          <a:solidFill>
            <a:srgbClr val="FFFFFF"/>
          </a:solidFill>
          <a:latin typeface="+mj-lt"/>
          <a:ea typeface="+mj-ea"/>
          <a:cs typeface="Times"/>
        </a:defRPr>
      </a:lvl1pPr>
      <a:lvl2pPr algn="l" defTabSz="457200" rtl="0" eaLnBrk="0" fontAlgn="base" hangingPunct="0">
        <a:spcBef>
          <a:spcPct val="0"/>
        </a:spcBef>
        <a:spcAft>
          <a:spcPct val="0"/>
        </a:spcAft>
        <a:defRPr sz="3600">
          <a:solidFill>
            <a:srgbClr val="FFFFFF"/>
          </a:solidFill>
          <a:latin typeface="Arial" panose="020B0604020202020204" pitchFamily="34" charset="0"/>
          <a:cs typeface="Times" panose="02020603050405020304" pitchFamily="18" charset="0"/>
        </a:defRPr>
      </a:lvl2pPr>
      <a:lvl3pPr algn="l" defTabSz="457200" rtl="0" eaLnBrk="0" fontAlgn="base" hangingPunct="0">
        <a:spcBef>
          <a:spcPct val="0"/>
        </a:spcBef>
        <a:spcAft>
          <a:spcPct val="0"/>
        </a:spcAft>
        <a:defRPr sz="3600">
          <a:solidFill>
            <a:srgbClr val="FFFFFF"/>
          </a:solidFill>
          <a:latin typeface="Arial" panose="020B0604020202020204" pitchFamily="34" charset="0"/>
          <a:cs typeface="Times" panose="02020603050405020304" pitchFamily="18" charset="0"/>
        </a:defRPr>
      </a:lvl3pPr>
      <a:lvl4pPr algn="l" defTabSz="457200" rtl="0" eaLnBrk="0" fontAlgn="base" hangingPunct="0">
        <a:spcBef>
          <a:spcPct val="0"/>
        </a:spcBef>
        <a:spcAft>
          <a:spcPct val="0"/>
        </a:spcAft>
        <a:defRPr sz="3600">
          <a:solidFill>
            <a:srgbClr val="FFFFFF"/>
          </a:solidFill>
          <a:latin typeface="Arial" panose="020B0604020202020204" pitchFamily="34" charset="0"/>
          <a:cs typeface="Times" panose="02020603050405020304" pitchFamily="18" charset="0"/>
        </a:defRPr>
      </a:lvl4pPr>
      <a:lvl5pPr algn="l" defTabSz="457200" rtl="0" eaLnBrk="0" fontAlgn="base" hangingPunct="0">
        <a:spcBef>
          <a:spcPct val="0"/>
        </a:spcBef>
        <a:spcAft>
          <a:spcPct val="0"/>
        </a:spcAft>
        <a:defRPr sz="3600">
          <a:solidFill>
            <a:srgbClr val="FFFFFF"/>
          </a:solidFill>
          <a:latin typeface="Arial" panose="020B0604020202020204" pitchFamily="34" charset="0"/>
          <a:cs typeface="Times" panose="02020603050405020304" pitchFamily="18" charset="0"/>
        </a:defRPr>
      </a:lvl5pPr>
      <a:lvl6pPr marL="457200" algn="l" defTabSz="457200" rtl="0" fontAlgn="base">
        <a:spcBef>
          <a:spcPct val="0"/>
        </a:spcBef>
        <a:spcAft>
          <a:spcPct val="0"/>
        </a:spcAft>
        <a:defRPr sz="3600">
          <a:solidFill>
            <a:srgbClr val="FFFFFF"/>
          </a:solidFill>
          <a:latin typeface="Arial" panose="020B0604020202020204" pitchFamily="34" charset="0"/>
          <a:cs typeface="Times" panose="02020603050405020304" pitchFamily="18" charset="0"/>
        </a:defRPr>
      </a:lvl6pPr>
      <a:lvl7pPr marL="914400" algn="l" defTabSz="457200" rtl="0" fontAlgn="base">
        <a:spcBef>
          <a:spcPct val="0"/>
        </a:spcBef>
        <a:spcAft>
          <a:spcPct val="0"/>
        </a:spcAft>
        <a:defRPr sz="3600">
          <a:solidFill>
            <a:srgbClr val="FFFFFF"/>
          </a:solidFill>
          <a:latin typeface="Arial" panose="020B0604020202020204" pitchFamily="34" charset="0"/>
          <a:cs typeface="Times" panose="02020603050405020304" pitchFamily="18" charset="0"/>
        </a:defRPr>
      </a:lvl7pPr>
      <a:lvl8pPr marL="1371600" algn="l" defTabSz="457200" rtl="0" fontAlgn="base">
        <a:spcBef>
          <a:spcPct val="0"/>
        </a:spcBef>
        <a:spcAft>
          <a:spcPct val="0"/>
        </a:spcAft>
        <a:defRPr sz="3600">
          <a:solidFill>
            <a:srgbClr val="FFFFFF"/>
          </a:solidFill>
          <a:latin typeface="Arial" panose="020B0604020202020204" pitchFamily="34" charset="0"/>
          <a:cs typeface="Times" panose="02020603050405020304" pitchFamily="18" charset="0"/>
        </a:defRPr>
      </a:lvl8pPr>
      <a:lvl9pPr marL="1828800" algn="l" defTabSz="457200" rtl="0" fontAlgn="base">
        <a:spcBef>
          <a:spcPct val="0"/>
        </a:spcBef>
        <a:spcAft>
          <a:spcPct val="0"/>
        </a:spcAft>
        <a:defRPr sz="3600">
          <a:solidFill>
            <a:srgbClr val="FFFFFF"/>
          </a:solidFill>
          <a:latin typeface="Arial" panose="020B0604020202020204" pitchFamily="34" charset="0"/>
          <a:cs typeface="Times" panose="02020603050405020304" pitchFamily="18" charset="0"/>
        </a:defRPr>
      </a:lvl9pPr>
    </p:titleStyle>
    <p:bodyStyle>
      <a:lvl1pPr marL="182563" indent="-273050" algn="l" defTabSz="457200" rtl="0" eaLnBrk="0" fontAlgn="base" hangingPunct="0">
        <a:spcBef>
          <a:spcPts val="763"/>
        </a:spcBef>
        <a:spcAft>
          <a:spcPct val="0"/>
        </a:spcAft>
        <a:buClr>
          <a:srgbClr val="0083D9"/>
        </a:buClr>
        <a:buFont typeface="Arial" charset="0"/>
        <a:buChar char="•"/>
        <a:defRPr sz="2800" kern="1200">
          <a:solidFill>
            <a:srgbClr val="877E72"/>
          </a:solidFill>
          <a:latin typeface="Arial"/>
          <a:ea typeface="+mn-ea"/>
          <a:cs typeface="Arial"/>
        </a:defRPr>
      </a:lvl1pPr>
      <a:lvl2pPr marL="742950" indent="-285750" algn="l" defTabSz="457200" rtl="0" eaLnBrk="0" fontAlgn="base" hangingPunct="0">
        <a:spcBef>
          <a:spcPct val="20000"/>
        </a:spcBef>
        <a:spcAft>
          <a:spcPct val="0"/>
        </a:spcAft>
        <a:buClr>
          <a:srgbClr val="0083D9"/>
        </a:buClr>
        <a:buFont typeface="Arial" charset="0"/>
        <a:buChar char="•"/>
        <a:defRPr sz="2800" kern="1200">
          <a:solidFill>
            <a:srgbClr val="877E72"/>
          </a:solidFill>
          <a:latin typeface="Arial"/>
          <a:ea typeface="+mn-ea"/>
          <a:cs typeface="Arial"/>
        </a:defRPr>
      </a:lvl2pPr>
      <a:lvl3pPr marL="1143000" indent="-228600" algn="l" defTabSz="457200" rtl="0" eaLnBrk="0" fontAlgn="base" hangingPunct="0">
        <a:spcBef>
          <a:spcPct val="20000"/>
        </a:spcBef>
        <a:spcAft>
          <a:spcPct val="0"/>
        </a:spcAft>
        <a:buClr>
          <a:srgbClr val="0083D9"/>
        </a:buClr>
        <a:buFont typeface="Arial" charset="0"/>
        <a:buChar char="•"/>
        <a:defRPr sz="2800" kern="1200">
          <a:solidFill>
            <a:srgbClr val="877E72"/>
          </a:solidFill>
          <a:latin typeface="Arial"/>
          <a:ea typeface="+mn-ea"/>
          <a:cs typeface="Arial"/>
        </a:defRPr>
      </a:lvl3pPr>
      <a:lvl4pPr marL="1600200" indent="-228600" algn="l" defTabSz="457200" rtl="0" eaLnBrk="0" fontAlgn="base" hangingPunct="0">
        <a:spcBef>
          <a:spcPct val="20000"/>
        </a:spcBef>
        <a:spcAft>
          <a:spcPct val="0"/>
        </a:spcAft>
        <a:buClr>
          <a:srgbClr val="0083D9"/>
        </a:buClr>
        <a:buFont typeface="Arial" charset="0"/>
        <a:buChar char="•"/>
        <a:defRPr sz="2800" kern="1200">
          <a:solidFill>
            <a:srgbClr val="877E72"/>
          </a:solidFill>
          <a:latin typeface="Arial"/>
          <a:ea typeface="+mn-ea"/>
          <a:cs typeface="Arial"/>
        </a:defRPr>
      </a:lvl4pPr>
      <a:lvl5pPr marL="2057400" indent="-228600" algn="l" defTabSz="457200" rtl="0" eaLnBrk="0" fontAlgn="base" hangingPunct="0">
        <a:spcBef>
          <a:spcPct val="20000"/>
        </a:spcBef>
        <a:spcAft>
          <a:spcPct val="0"/>
        </a:spcAft>
        <a:buClr>
          <a:srgbClr val="0083D9"/>
        </a:buClr>
        <a:buFont typeface="Arial" charset="0"/>
        <a:buChar char="•"/>
        <a:defRPr sz="2800" kern="1200">
          <a:solidFill>
            <a:srgbClr val="877E7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hoosehealthd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e.gov/doicomments201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Subtitle 2"/>
          <p:cNvSpPr>
            <a:spLocks noGrp="1"/>
          </p:cNvSpPr>
          <p:nvPr>
            <p:ph type="subTitle" idx="1"/>
          </p:nvPr>
        </p:nvSpPr>
        <p:spPr>
          <a:xfrm>
            <a:off x="466725" y="4824413"/>
            <a:ext cx="5065713" cy="1716087"/>
          </a:xfrm>
        </p:spPr>
        <p:txBody>
          <a:bodyPr/>
          <a:lstStyle/>
          <a:p>
            <a:r>
              <a:rPr lang="en-US" altLang="en-US" dirty="0" smtClean="0">
                <a:latin typeface="Arial" charset="0"/>
                <a:ea typeface="MS PGothic" pitchFamily="34" charset="-128"/>
                <a:cs typeface="Arial" charset="0"/>
              </a:rPr>
              <a:t>Delaware Health Care Commission </a:t>
            </a:r>
            <a:br>
              <a:rPr lang="en-US" altLang="en-US" dirty="0" smtClean="0">
                <a:latin typeface="Arial" charset="0"/>
                <a:ea typeface="MS PGothic" pitchFamily="34" charset="-128"/>
                <a:cs typeface="Arial" charset="0"/>
              </a:rPr>
            </a:br>
            <a:r>
              <a:rPr lang="en-US" altLang="en-US" dirty="0" smtClean="0">
                <a:latin typeface="Arial" charset="0"/>
                <a:ea typeface="MS PGothic" pitchFamily="34" charset="-128"/>
                <a:cs typeface="Arial" charset="0"/>
              </a:rPr>
              <a:t>August 4, 2016</a:t>
            </a:r>
          </a:p>
          <a:p>
            <a:r>
              <a:rPr lang="en-US" altLang="en-US" dirty="0" smtClean="0">
                <a:latin typeface="Arial" charset="0"/>
                <a:ea typeface="MS PGothic" pitchFamily="34" charset="-128"/>
                <a:cs typeface="Arial" charset="0"/>
              </a:rPr>
              <a:t>Laura Howard</a:t>
            </a:r>
            <a:br>
              <a:rPr lang="en-US" altLang="en-US" dirty="0" smtClean="0">
                <a:latin typeface="Arial" charset="0"/>
                <a:ea typeface="MS PGothic" pitchFamily="34" charset="-128"/>
                <a:cs typeface="Arial" charset="0"/>
              </a:rPr>
            </a:br>
            <a:r>
              <a:rPr lang="en-US" altLang="en-US" dirty="0" smtClean="0">
                <a:latin typeface="Arial" charset="0"/>
                <a:ea typeface="MS PGothic" pitchFamily="34" charset="-128"/>
                <a:cs typeface="Arial" charset="0"/>
              </a:rPr>
              <a:t>Delaware Health Care Commission </a:t>
            </a:r>
          </a:p>
        </p:txBody>
      </p:sp>
      <p:sp>
        <p:nvSpPr>
          <p:cNvPr id="44036" name="Title 1"/>
          <p:cNvSpPr>
            <a:spLocks noGrp="1"/>
          </p:cNvSpPr>
          <p:nvPr>
            <p:ph type="ctrTitle"/>
          </p:nvPr>
        </p:nvSpPr>
        <p:spPr>
          <a:xfrm>
            <a:off x="466725" y="2406650"/>
            <a:ext cx="8359775" cy="1779588"/>
          </a:xfrm>
        </p:spPr>
        <p:txBody>
          <a:bodyPr/>
          <a:lstStyle/>
          <a:p>
            <a:r>
              <a:rPr lang="en-US" altLang="en-US" dirty="0" smtClean="0">
                <a:ea typeface="MS PGothic" pitchFamily="34" charset="-128"/>
                <a:cs typeface="Times" pitchFamily="18" charset="0"/>
              </a:rPr>
              <a:t>Delaware</a:t>
            </a:r>
            <a:r>
              <a:rPr lang="en-US" altLang="en-US" dirty="0" smtClean="0">
                <a:cs typeface="Times" pitchFamily="18" charset="0"/>
              </a:rPr>
              <a:t>’</a:t>
            </a:r>
            <a:r>
              <a:rPr lang="en-US" altLang="ja-JP" dirty="0" smtClean="0">
                <a:cs typeface="Times" pitchFamily="18" charset="0"/>
              </a:rPr>
              <a:t>s Health Insurance Marketplace: </a:t>
            </a:r>
            <a:r>
              <a:rPr lang="en-US" altLang="ja-JP" dirty="0" smtClean="0">
                <a:solidFill>
                  <a:schemeClr val="bg1"/>
                </a:solidFill>
                <a:cs typeface="Times" pitchFamily="18" charset="0"/>
              </a:rPr>
              <a:t>Update on Activity</a:t>
            </a:r>
            <a:endParaRPr lang="en-US" altLang="en-US" dirty="0" smtClean="0">
              <a:solidFill>
                <a:schemeClr val="bg1"/>
              </a:solidFill>
              <a:ea typeface="MS PGothic" pitchFamily="34" charset="-128"/>
              <a:cs typeface="Times" pitchFamily="18" charset="0"/>
            </a:endParaRPr>
          </a:p>
        </p:txBody>
      </p:sp>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b="38197"/>
          <a:stretch>
            <a:fillRect/>
          </a:stretch>
        </p:blipFill>
        <p:spPr bwMode="auto">
          <a:xfrm>
            <a:off x="5868988" y="746125"/>
            <a:ext cx="34147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989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3863" y="250825"/>
            <a:ext cx="8274050" cy="746125"/>
          </a:xfrm>
        </p:spPr>
        <p:txBody>
          <a:bodyPr/>
          <a:lstStyle/>
          <a:p>
            <a:r>
              <a:rPr lang="en-US" altLang="en-US" smtClean="0">
                <a:cs typeface="Times" panose="02020603050405020304" pitchFamily="18" charset="0"/>
              </a:rPr>
              <a:t>Key Dates</a:t>
            </a:r>
          </a:p>
        </p:txBody>
      </p:sp>
      <p:graphicFrame>
        <p:nvGraphicFramePr>
          <p:cNvPr id="4" name="Table 3"/>
          <p:cNvGraphicFramePr>
            <a:graphicFrameLocks noGrp="1"/>
          </p:cNvGraphicFramePr>
          <p:nvPr>
            <p:extLst>
              <p:ext uri="{D42A27DB-BD31-4B8C-83A1-F6EECF244321}">
                <p14:modId xmlns:p14="http://schemas.microsoft.com/office/powerpoint/2010/main" val="40553170"/>
              </p:ext>
            </p:extLst>
          </p:nvPr>
        </p:nvGraphicFramePr>
        <p:xfrm>
          <a:off x="225425" y="1671638"/>
          <a:ext cx="8670925" cy="1619249"/>
        </p:xfrm>
        <a:graphic>
          <a:graphicData uri="http://schemas.openxmlformats.org/drawingml/2006/table">
            <a:tbl>
              <a:tblPr firstRow="1" bandRow="1">
                <a:tableStyleId>{5C22544A-7EE6-4342-B048-85BDC9FD1C3A}</a:tableStyleId>
              </a:tblPr>
              <a:tblGrid>
                <a:gridCol w="3131357"/>
                <a:gridCol w="5539568"/>
              </a:tblGrid>
              <a:tr h="419375">
                <a:tc>
                  <a:txBody>
                    <a:bodyPr/>
                    <a:lstStyle/>
                    <a:p>
                      <a:r>
                        <a:rPr lang="en-US" sz="1600" dirty="0" smtClean="0"/>
                        <a:t>Date</a:t>
                      </a:r>
                      <a:endParaRPr lang="en-US" sz="1600" b="1" dirty="0"/>
                    </a:p>
                  </a:txBody>
                  <a:tcPr marL="91446" marR="91446" marT="45767" marB="45767"/>
                </a:tc>
                <a:tc>
                  <a:txBody>
                    <a:bodyPr/>
                    <a:lstStyle/>
                    <a:p>
                      <a:r>
                        <a:rPr lang="en-US" sz="1600" dirty="0" smtClean="0"/>
                        <a:t>Milestone</a:t>
                      </a:r>
                      <a:endParaRPr lang="en-US" sz="1600" dirty="0"/>
                    </a:p>
                  </a:txBody>
                  <a:tcPr marL="91446" marR="91446" marT="45767" marB="45767"/>
                </a:tc>
              </a:tr>
              <a:tr h="399958">
                <a:tc>
                  <a:txBody>
                    <a:bodyPr/>
                    <a:lstStyle/>
                    <a:p>
                      <a:r>
                        <a:rPr lang="en-US" sz="1600" baseline="0" dirty="0" smtClean="0">
                          <a:solidFill>
                            <a:schemeClr val="accent3">
                              <a:lumMod val="75000"/>
                            </a:schemeClr>
                          </a:solidFill>
                        </a:rPr>
                        <a:t>September 2016</a:t>
                      </a:r>
                      <a:endParaRPr lang="en-US" sz="1600" b="1" dirty="0">
                        <a:solidFill>
                          <a:schemeClr val="accent3">
                            <a:lumMod val="75000"/>
                          </a:schemeClr>
                        </a:solidFill>
                      </a:endParaRPr>
                    </a:p>
                  </a:txBody>
                  <a:tcPr marL="91446" marR="91446" marT="45767" marB="45767"/>
                </a:tc>
                <a:tc>
                  <a:txBody>
                    <a:bodyPr/>
                    <a:lstStyle/>
                    <a:p>
                      <a:r>
                        <a:rPr lang="en-US" sz="1600" dirty="0" smtClean="0">
                          <a:solidFill>
                            <a:schemeClr val="accent3">
                              <a:lumMod val="75000"/>
                            </a:schemeClr>
                          </a:solidFill>
                        </a:rPr>
                        <a:t>DOI releases premium rate information </a:t>
                      </a:r>
                      <a:endParaRPr lang="en-US" sz="1600" dirty="0">
                        <a:solidFill>
                          <a:schemeClr val="accent3">
                            <a:lumMod val="75000"/>
                          </a:schemeClr>
                        </a:solidFill>
                      </a:endParaRPr>
                    </a:p>
                  </a:txBody>
                  <a:tcPr marL="91446" marR="91446" marT="45767" marB="45767"/>
                </a:tc>
              </a:tr>
              <a:tr h="399958">
                <a:tc>
                  <a:txBody>
                    <a:bodyPr/>
                    <a:lstStyle/>
                    <a:p>
                      <a:r>
                        <a:rPr lang="en-US" sz="1600" dirty="0" smtClean="0">
                          <a:solidFill>
                            <a:schemeClr val="accent3">
                              <a:lumMod val="75000"/>
                            </a:schemeClr>
                          </a:solidFill>
                        </a:rPr>
                        <a:t>November 1, 2016</a:t>
                      </a:r>
                      <a:endParaRPr lang="en-US" sz="1600" b="1" dirty="0">
                        <a:solidFill>
                          <a:schemeClr val="accent3">
                            <a:lumMod val="75000"/>
                          </a:schemeClr>
                        </a:solidFill>
                      </a:endParaRPr>
                    </a:p>
                  </a:txBody>
                  <a:tcPr marL="91446" marR="91446" marT="45767" marB="45767"/>
                </a:tc>
                <a:tc>
                  <a:txBody>
                    <a:bodyPr/>
                    <a:lstStyle/>
                    <a:p>
                      <a:r>
                        <a:rPr lang="en-US" sz="1600" dirty="0" smtClean="0">
                          <a:solidFill>
                            <a:schemeClr val="accent3">
                              <a:lumMod val="75000"/>
                            </a:schemeClr>
                          </a:solidFill>
                        </a:rPr>
                        <a:t>Beginning of Open</a:t>
                      </a:r>
                      <a:r>
                        <a:rPr lang="en-US" sz="1600" baseline="0" dirty="0" smtClean="0">
                          <a:solidFill>
                            <a:schemeClr val="accent3">
                              <a:lumMod val="75000"/>
                            </a:schemeClr>
                          </a:solidFill>
                        </a:rPr>
                        <a:t> Enrollment for PY 2016</a:t>
                      </a:r>
                      <a:endParaRPr lang="en-US" sz="1600" dirty="0">
                        <a:solidFill>
                          <a:schemeClr val="accent3">
                            <a:lumMod val="75000"/>
                          </a:schemeClr>
                        </a:solidFill>
                      </a:endParaRPr>
                    </a:p>
                  </a:txBody>
                  <a:tcPr marL="91446" marR="91446" marT="45767" marB="45767"/>
                </a:tc>
              </a:tr>
              <a:tr h="399958">
                <a:tc>
                  <a:txBody>
                    <a:bodyPr/>
                    <a:lstStyle/>
                    <a:p>
                      <a:r>
                        <a:rPr lang="en-US" sz="1600" dirty="0" smtClean="0">
                          <a:solidFill>
                            <a:schemeClr val="accent3">
                              <a:lumMod val="75000"/>
                            </a:schemeClr>
                          </a:solidFill>
                        </a:rPr>
                        <a:t>January</a:t>
                      </a:r>
                      <a:r>
                        <a:rPr lang="en-US" sz="1600" baseline="0" dirty="0" smtClean="0">
                          <a:solidFill>
                            <a:schemeClr val="accent3">
                              <a:lumMod val="75000"/>
                            </a:schemeClr>
                          </a:solidFill>
                        </a:rPr>
                        <a:t> 31, </a:t>
                      </a:r>
                      <a:r>
                        <a:rPr lang="en-US" sz="1600" baseline="0" dirty="0" smtClean="0">
                          <a:solidFill>
                            <a:schemeClr val="accent3">
                              <a:lumMod val="75000"/>
                            </a:schemeClr>
                          </a:solidFill>
                        </a:rPr>
                        <a:t>2017</a:t>
                      </a:r>
                      <a:endParaRPr lang="en-US" sz="1600" b="1" dirty="0">
                        <a:solidFill>
                          <a:schemeClr val="accent3">
                            <a:lumMod val="75000"/>
                          </a:schemeClr>
                        </a:solidFill>
                      </a:endParaRPr>
                    </a:p>
                  </a:txBody>
                  <a:tcPr marL="91446" marR="91446" marT="45767" marB="45767"/>
                </a:tc>
                <a:tc>
                  <a:txBody>
                    <a:bodyPr/>
                    <a:lstStyle/>
                    <a:p>
                      <a:r>
                        <a:rPr lang="en-US" sz="1600" dirty="0" smtClean="0">
                          <a:solidFill>
                            <a:schemeClr val="accent3">
                              <a:lumMod val="75000"/>
                            </a:schemeClr>
                          </a:solidFill>
                        </a:rPr>
                        <a:t>End of Open Enrollment for PY 2017</a:t>
                      </a:r>
                      <a:endParaRPr lang="en-US" sz="1600" dirty="0">
                        <a:solidFill>
                          <a:schemeClr val="accent3">
                            <a:lumMod val="75000"/>
                          </a:schemeClr>
                        </a:solidFill>
                      </a:endParaRPr>
                    </a:p>
                  </a:txBody>
                  <a:tcPr marL="91446" marR="91446" marT="45767" marB="45767"/>
                </a:tc>
              </a:tr>
            </a:tbl>
          </a:graphicData>
        </a:graphic>
      </p:graphicFrame>
      <p:sp>
        <p:nvSpPr>
          <p:cNvPr id="3176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63"/>
              </a:spcBef>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1pPr>
            <a:lvl2pPr marL="742950" indent="-285750">
              <a:spcBef>
                <a:spcPct val="20000"/>
              </a:spcBef>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2pPr>
            <a:lvl3pPr marL="1143000" indent="-228600">
              <a:spcBef>
                <a:spcPct val="20000"/>
              </a:spcBef>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3pPr>
            <a:lvl4pPr marL="1600200" indent="-228600">
              <a:spcBef>
                <a:spcPct val="20000"/>
              </a:spcBef>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4pPr>
            <a:lvl5pPr marL="2057400" indent="-228600">
              <a:spcBef>
                <a:spcPct val="20000"/>
              </a:spcBef>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0083D9"/>
              </a:buClr>
              <a:buFont typeface="Arial" panose="020B0604020202020204" pitchFamily="34" charset="0"/>
              <a:buChar char="•"/>
              <a:defRPr sz="2800">
                <a:solidFill>
                  <a:srgbClr val="877E72"/>
                </a:solidFill>
                <a:latin typeface="Arial" panose="020B0604020202020204" pitchFamily="34" charset="0"/>
                <a:cs typeface="Arial" panose="020B0604020202020204" pitchFamily="34" charset="0"/>
              </a:defRPr>
            </a:lvl9pPr>
          </a:lstStyle>
          <a:p>
            <a:pPr>
              <a:spcBef>
                <a:spcPct val="0"/>
              </a:spcBef>
              <a:buClrTx/>
              <a:buFontTx/>
              <a:buNone/>
              <a:defRPr/>
            </a:pPr>
            <a:fld id="{75FCBD03-99F5-49DE-A3F7-2C160B1A0072}" type="slidenum">
              <a:rPr lang="en-US" altLang="en-US" sz="1000" smtClean="0">
                <a:solidFill>
                  <a:schemeClr val="accent4">
                    <a:lumMod val="75000"/>
                  </a:schemeClr>
                </a:solidFill>
                <a:latin typeface="Times" panose="02020603050405020304" pitchFamily="18" charset="0"/>
                <a:cs typeface="Times" panose="02020603050405020304" pitchFamily="18" charset="0"/>
              </a:rPr>
              <a:pPr>
                <a:spcBef>
                  <a:spcPct val="0"/>
                </a:spcBef>
                <a:buClrTx/>
                <a:buFontTx/>
                <a:buNone/>
                <a:defRPr/>
              </a:pPr>
              <a:t>10</a:t>
            </a:fld>
            <a:endParaRPr lang="en-US" altLang="en-US" sz="1000" dirty="0" smtClean="0">
              <a:solidFill>
                <a:schemeClr val="accent4">
                  <a:lumMod val="75000"/>
                </a:schemeClr>
              </a:solidFill>
              <a:latin typeface="Times" panose="02020603050405020304" pitchFamily="18" charset="0"/>
              <a:cs typeface="Times" panose="02020603050405020304" pitchFamily="18" charset="0"/>
            </a:endParaRPr>
          </a:p>
        </p:txBody>
      </p:sp>
      <p:sp>
        <p:nvSpPr>
          <p:cNvPr id="2" name="TextBox 1"/>
          <p:cNvSpPr txBox="1"/>
          <p:nvPr/>
        </p:nvSpPr>
        <p:spPr>
          <a:xfrm>
            <a:off x="546100" y="3509963"/>
            <a:ext cx="8040688" cy="2678112"/>
          </a:xfrm>
          <a:prstGeom prst="rect">
            <a:avLst/>
          </a:prstGeom>
          <a:noFill/>
        </p:spPr>
        <p:txBody>
          <a:bodyPr>
            <a:spAutoFit/>
          </a:bodyPr>
          <a:lstStyle/>
          <a:p>
            <a:pPr marL="285750" indent="-285750">
              <a:buClr>
                <a:schemeClr val="accent1"/>
              </a:buClr>
              <a:buFont typeface="Wingdings" panose="05000000000000000000" pitchFamily="2" charset="2"/>
              <a:buChar char="Ø"/>
              <a:defRPr/>
            </a:pPr>
            <a:r>
              <a:rPr lang="en-US" sz="1600" dirty="0">
                <a:solidFill>
                  <a:schemeClr val="accent4">
                    <a:lumMod val="75000"/>
                  </a:schemeClr>
                </a:solidFill>
              </a:rPr>
              <a:t>Only those with qualifying life events, such as birth/adoption of a child, loss of minimum essential coverage, aging out of parents’ insurance at age 26, etc., may enroll in the Marketplace outside of open enrollment. Visit </a:t>
            </a:r>
            <a:r>
              <a:rPr lang="en-US" sz="1600" dirty="0">
                <a:solidFill>
                  <a:schemeClr val="accent4">
                    <a:lumMod val="75000"/>
                  </a:schemeClr>
                </a:solidFill>
                <a:hlinkClick r:id="rId3"/>
              </a:rPr>
              <a:t>www.HealthCare.gov</a:t>
            </a:r>
            <a:r>
              <a:rPr lang="en-US" sz="1600" dirty="0">
                <a:solidFill>
                  <a:schemeClr val="accent4">
                    <a:lumMod val="75000"/>
                  </a:schemeClr>
                </a:solidFill>
              </a:rPr>
              <a:t> for more information.</a:t>
            </a:r>
          </a:p>
          <a:p>
            <a:pPr marL="285750" indent="-285750">
              <a:buClr>
                <a:schemeClr val="accent1"/>
              </a:buClr>
              <a:buFont typeface="Wingdings" panose="05000000000000000000" pitchFamily="2" charset="2"/>
              <a:buChar char="Ø"/>
              <a:defRPr/>
            </a:pPr>
            <a:r>
              <a:rPr lang="en-US" sz="1600" dirty="0">
                <a:solidFill>
                  <a:schemeClr val="accent4">
                    <a:lumMod val="75000"/>
                  </a:schemeClr>
                </a:solidFill>
              </a:rPr>
              <a:t>Enrollment assisters and agents and brokers are available to assist with enrollments outside of an open enrollment period.</a:t>
            </a:r>
          </a:p>
          <a:p>
            <a:pPr marL="285750" indent="-285750">
              <a:buClr>
                <a:schemeClr val="accent1"/>
              </a:buClr>
              <a:buFont typeface="Wingdings" panose="05000000000000000000" pitchFamily="2" charset="2"/>
              <a:buChar char="Ø"/>
              <a:defRPr/>
            </a:pPr>
            <a:r>
              <a:rPr lang="en-US" sz="1600" dirty="0">
                <a:solidFill>
                  <a:schemeClr val="accent4">
                    <a:lumMod val="75000"/>
                  </a:schemeClr>
                </a:solidFill>
              </a:rPr>
              <a:t>Consumers can visit </a:t>
            </a:r>
            <a:r>
              <a:rPr lang="en-US" sz="1600" dirty="0">
                <a:solidFill>
                  <a:schemeClr val="accent4">
                    <a:lumMod val="75000"/>
                  </a:schemeClr>
                </a:solidFill>
                <a:hlinkClick r:id="rId4"/>
              </a:rPr>
              <a:t>www.ChooseHealthDE.com</a:t>
            </a:r>
            <a:r>
              <a:rPr lang="en-US" sz="1600" dirty="0">
                <a:solidFill>
                  <a:schemeClr val="accent4">
                    <a:lumMod val="75000"/>
                  </a:schemeClr>
                </a:solidFill>
              </a:rPr>
              <a:t> to locate assistance near them. </a:t>
            </a:r>
          </a:p>
          <a:p>
            <a:pPr>
              <a:buClr>
                <a:schemeClr val="accent1"/>
              </a:buClr>
              <a:defRPr/>
            </a:pPr>
            <a:r>
              <a:rPr lang="en-US" sz="1600" dirty="0">
                <a:solidFill>
                  <a:schemeClr val="accent4">
                    <a:lumMod val="75000"/>
                  </a:schemeClr>
                </a:solidFill>
              </a:rPr>
              <a:t> </a:t>
            </a:r>
          </a:p>
          <a:p>
            <a:pPr algn="ctr">
              <a:buClr>
                <a:schemeClr val="accent1"/>
              </a:buClr>
              <a:defRPr/>
            </a:pPr>
            <a:r>
              <a:rPr lang="en-US" sz="2000" dirty="0">
                <a:solidFill>
                  <a:schemeClr val="accent4">
                    <a:lumMod val="75000"/>
                  </a:schemeClr>
                </a:solidFill>
              </a:rPr>
              <a:t>Medicaid enrollment is open all year.  </a:t>
            </a:r>
          </a:p>
          <a:p>
            <a:pPr algn="ctr">
              <a:buClr>
                <a:schemeClr val="accent1"/>
              </a:buClr>
              <a:defRPr/>
            </a:pPr>
            <a:r>
              <a:rPr lang="en-US" sz="2000" dirty="0">
                <a:solidFill>
                  <a:schemeClr val="accent4">
                    <a:lumMod val="75000"/>
                  </a:schemeClr>
                </a:solidFill>
              </a:rPr>
              <a:t>Small businesses can enroll in SHOP at anytime.</a:t>
            </a:r>
          </a:p>
        </p:txBody>
      </p:sp>
    </p:spTree>
    <p:extLst>
      <p:ext uri="{BB962C8B-B14F-4D97-AF65-F5344CB8AC3E}">
        <p14:creationId xmlns:p14="http://schemas.microsoft.com/office/powerpoint/2010/main" val="2639697653"/>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ctrTitle"/>
          </p:nvPr>
        </p:nvSpPr>
        <p:spPr>
          <a:xfrm>
            <a:off x="793750" y="1435100"/>
            <a:ext cx="7539038" cy="1931988"/>
          </a:xfrm>
        </p:spPr>
        <p:txBody>
          <a:bodyPr/>
          <a:lstStyle/>
          <a:p>
            <a:r>
              <a:rPr lang="en-US" altLang="en-US" dirty="0" smtClean="0">
                <a:cs typeface="Times" pitchFamily="18" charset="0"/>
              </a:rPr>
              <a:t>National Updates</a:t>
            </a:r>
          </a:p>
        </p:txBody>
      </p:sp>
      <p:sp>
        <p:nvSpPr>
          <p:cNvPr id="3" name="Footer Placeholder 2"/>
          <p:cNvSpPr txBox="1">
            <a:spLocks/>
          </p:cNvSpPr>
          <p:nvPr/>
        </p:nvSpPr>
        <p:spPr>
          <a:xfrm>
            <a:off x="3020503"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chemeClr val="accent6"/>
                </a:solidFill>
              </a:rPr>
              <a:t>                    </a:t>
            </a:r>
            <a:r>
              <a:rPr lang="en-US" sz="1100" dirty="0" smtClean="0">
                <a:solidFill>
                  <a:schemeClr val="accent6"/>
                </a:solidFill>
              </a:rPr>
              <a:t> </a:t>
            </a:r>
            <a:r>
              <a:rPr lang="en-US" sz="1100" dirty="0" smtClean="0">
                <a:solidFill>
                  <a:schemeClr val="tx2"/>
                </a:solidFill>
                <a:latin typeface="Times New Roman" panose="02020603050405020304" pitchFamily="18" charset="0"/>
                <a:cs typeface="Times New Roman" panose="02020603050405020304" pitchFamily="18" charset="0"/>
              </a:rPr>
              <a:t>2</a:t>
            </a:r>
            <a:endParaRPr lang="en-US" sz="11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46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Individual Plan Premium Rate Growth </a:t>
            </a:r>
            <a:endParaRPr lang="en-US" dirty="0"/>
          </a:p>
        </p:txBody>
      </p:sp>
      <p:sp>
        <p:nvSpPr>
          <p:cNvPr id="8" name="Content Placeholder 7"/>
          <p:cNvSpPr>
            <a:spLocks noGrp="1"/>
          </p:cNvSpPr>
          <p:nvPr>
            <p:ph sz="half" idx="2"/>
          </p:nvPr>
        </p:nvSpPr>
        <p:spPr>
          <a:xfrm>
            <a:off x="457200" y="1257300"/>
            <a:ext cx="4604994" cy="5124645"/>
          </a:xfrm>
        </p:spPr>
        <p:txBody>
          <a:bodyPr/>
          <a:lstStyle/>
          <a:p>
            <a:r>
              <a:rPr lang="en-US" sz="2200" dirty="0" smtClean="0"/>
              <a:t>New England Journal of Medicine looked at trends in individual plans premiums nationwide since 2008.</a:t>
            </a:r>
          </a:p>
          <a:p>
            <a:r>
              <a:rPr lang="en-US" sz="2200" dirty="0" smtClean="0"/>
              <a:t>From </a:t>
            </a:r>
            <a:r>
              <a:rPr lang="en-US" sz="2200" dirty="0"/>
              <a:t>2008 to 2010, premiums </a:t>
            </a:r>
            <a:r>
              <a:rPr lang="en-US" sz="2200" dirty="0" smtClean="0"/>
              <a:t>grew </a:t>
            </a:r>
            <a:r>
              <a:rPr lang="en-US" sz="2200" dirty="0"/>
              <a:t>between 9.9% and 11.7% per year</a:t>
            </a:r>
            <a:r>
              <a:rPr lang="en-US" sz="2200" dirty="0" smtClean="0"/>
              <a:t>.</a:t>
            </a:r>
          </a:p>
          <a:p>
            <a:r>
              <a:rPr lang="en-US" sz="2200" dirty="0" smtClean="0"/>
              <a:t>In the </a:t>
            </a:r>
            <a:r>
              <a:rPr lang="en-US" sz="2200" dirty="0"/>
              <a:t>first 2 years of </a:t>
            </a:r>
            <a:r>
              <a:rPr lang="en-US" sz="2200" dirty="0" smtClean="0"/>
              <a:t>the marketplace, premiums were below </a:t>
            </a:r>
            <a:r>
              <a:rPr lang="en-US" sz="2200" dirty="0"/>
              <a:t>those levels</a:t>
            </a:r>
            <a:r>
              <a:rPr lang="en-US" sz="2200" dirty="0" smtClean="0"/>
              <a:t>.</a:t>
            </a:r>
          </a:p>
          <a:p>
            <a:r>
              <a:rPr lang="en-US" sz="2200" dirty="0" smtClean="0"/>
              <a:t>Expectation is for a higher growth in 2017 because of the expiration of the risk </a:t>
            </a:r>
            <a:r>
              <a:rPr lang="en-US" sz="2200" dirty="0"/>
              <a:t>corridor and reinsurance </a:t>
            </a:r>
            <a:r>
              <a:rPr lang="en-US" sz="2200" dirty="0" smtClean="0"/>
              <a:t>provisions in 2016. </a:t>
            </a:r>
            <a:endParaRPr lang="en-US" sz="2200"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88994" y="2091260"/>
            <a:ext cx="3383280" cy="3016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4294967295"/>
          </p:nvPr>
        </p:nvSpPr>
        <p:spPr>
          <a:xfrm>
            <a:off x="7385050" y="6289675"/>
            <a:ext cx="1758950" cy="365125"/>
          </a:xfrm>
        </p:spPr>
        <p:txBody>
          <a:bodyPr/>
          <a:lstStyle/>
          <a:p>
            <a:pPr>
              <a:defRPr/>
            </a:pPr>
            <a:fld id="{65DB3D8D-6A95-4434-A329-525065A38899}" type="slidenum">
              <a:rPr lang="en-US" altLang="en-US" smtClean="0"/>
              <a:pPr>
                <a:defRPr/>
              </a:pPr>
              <a:t>3</a:t>
            </a:fld>
            <a:endParaRPr lang="en-US" altLang="en-US"/>
          </a:p>
        </p:txBody>
      </p:sp>
      <p:sp>
        <p:nvSpPr>
          <p:cNvPr id="12" name="Footer Placeholder 2"/>
          <p:cNvSpPr txBox="1">
            <a:spLocks/>
          </p:cNvSpPr>
          <p:nvPr/>
        </p:nvSpPr>
        <p:spPr>
          <a:xfrm>
            <a:off x="2756547"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accent6"/>
                </a:solidFill>
              </a:rPr>
              <a:t>                   </a:t>
            </a:r>
            <a:r>
              <a:rPr lang="en-US" sz="1000" dirty="0" smtClean="0">
                <a:solidFill>
                  <a:schemeClr val="tx1">
                    <a:lumMod val="50000"/>
                  </a:schemeClr>
                </a:solidFill>
                <a:latin typeface="Times" panose="02020603050405020304" pitchFamily="18" charset="0"/>
                <a:cs typeface="Times" panose="02020603050405020304" pitchFamily="18" charset="0"/>
              </a:rPr>
              <a:t>3</a:t>
            </a:r>
            <a:r>
              <a:rPr lang="en-US" sz="1000" dirty="0" smtClean="0">
                <a:solidFill>
                  <a:schemeClr val="tx2"/>
                </a:solidFill>
                <a:latin typeface="Times" panose="02020603050405020304" pitchFamily="18" charset="0"/>
                <a:cs typeface="Times" panose="02020603050405020304" pitchFamily="18" charset="0"/>
              </a:rPr>
              <a:t>1</a:t>
            </a:r>
            <a:r>
              <a:rPr lang="en-US" sz="1000" dirty="0" smtClean="0">
                <a:solidFill>
                  <a:schemeClr val="tx2"/>
                </a:solidFill>
                <a:latin typeface="Times New Roman" panose="02020603050405020304" pitchFamily="18" charset="0"/>
                <a:cs typeface="Times New Roman" panose="02020603050405020304" pitchFamily="18" charset="0"/>
              </a:rPr>
              <a:t>5</a:t>
            </a:r>
            <a:endParaRPr lang="en-US" sz="1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30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 of Millennials </a:t>
            </a:r>
            <a:endParaRPr lang="en-US" dirty="0"/>
          </a:p>
        </p:txBody>
      </p:sp>
      <p:pic>
        <p:nvPicPr>
          <p:cNvPr id="10" name="Content Placeholder 9"/>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5843"/>
          <a:stretch/>
        </p:blipFill>
        <p:spPr>
          <a:xfrm>
            <a:off x="546929" y="1416511"/>
            <a:ext cx="2011680" cy="2848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p:cNvSpPr>
            <a:spLocks noGrp="1"/>
          </p:cNvSpPr>
          <p:nvPr>
            <p:ph sz="quarter" idx="4"/>
          </p:nvPr>
        </p:nvSpPr>
        <p:spPr>
          <a:xfrm>
            <a:off x="2771480" y="1206626"/>
            <a:ext cx="6047300" cy="4788819"/>
          </a:xfrm>
        </p:spPr>
        <p:txBody>
          <a:bodyPr/>
          <a:lstStyle/>
          <a:p>
            <a:pPr marL="0" indent="0">
              <a:buNone/>
            </a:pPr>
            <a:r>
              <a:rPr lang="en-US" dirty="0" smtClean="0"/>
              <a:t>A spring 2016 study by nonprofit Transamerica Center for Health Studies of 1,171 millennials nationwide found:</a:t>
            </a:r>
            <a:br>
              <a:rPr lang="en-US" dirty="0" smtClean="0"/>
            </a:br>
            <a:endParaRPr lang="en-US" dirty="0" smtClean="0"/>
          </a:p>
          <a:p>
            <a:pPr marL="903287" lvl="1" indent="-342900">
              <a:buFont typeface="Arial" panose="020B0604020202020204" pitchFamily="34" charset="0"/>
              <a:buChar char="•"/>
            </a:pPr>
            <a:r>
              <a:rPr lang="en-US" dirty="0" smtClean="0"/>
              <a:t>The percentage of cohort who is uninsured declined to 11%, an all-time low for this population. Of those currently uninsured, 37% have never had insurance.</a:t>
            </a:r>
          </a:p>
          <a:p>
            <a:pPr marL="903287" lvl="1" indent="-342900">
              <a:buFont typeface="Arial" panose="020B0604020202020204" pitchFamily="34" charset="0"/>
              <a:buChar char="•"/>
            </a:pPr>
            <a:r>
              <a:rPr lang="en-US" dirty="0" smtClean="0"/>
              <a:t>7 of 10 said cost is a very important factor when looking for health care.</a:t>
            </a:r>
          </a:p>
          <a:p>
            <a:pPr marL="903287" lvl="1" indent="-342900">
              <a:buFont typeface="Arial" panose="020B0604020202020204" pitchFamily="34" charset="0"/>
              <a:buChar char="•"/>
            </a:pPr>
            <a:r>
              <a:rPr lang="en-US" dirty="0" smtClean="0"/>
              <a:t>66% said a premium at or above $200 a month is unaffordable</a:t>
            </a:r>
          </a:p>
          <a:p>
            <a:pPr marL="903287" lvl="1" indent="-342900">
              <a:buFont typeface="Arial" panose="020B0604020202020204" pitchFamily="34" charset="0"/>
              <a:buChar char="•"/>
            </a:pPr>
            <a:r>
              <a:rPr lang="en-US" dirty="0" smtClean="0"/>
              <a:t>47% said they had to cut corners on health care by skipping, delaying or stopping care. </a:t>
            </a:r>
            <a:endParaRPr lang="en-US" dirty="0"/>
          </a:p>
        </p:txBody>
      </p:sp>
      <p:sp>
        <p:nvSpPr>
          <p:cNvPr id="5" name="Slide Number Placeholder 4"/>
          <p:cNvSpPr>
            <a:spLocks noGrp="1"/>
          </p:cNvSpPr>
          <p:nvPr>
            <p:ph type="sldNum" sz="quarter" idx="4294967295"/>
          </p:nvPr>
        </p:nvSpPr>
        <p:spPr>
          <a:xfrm>
            <a:off x="7385050" y="6289675"/>
            <a:ext cx="1758950" cy="365125"/>
          </a:xfrm>
        </p:spPr>
        <p:txBody>
          <a:bodyPr/>
          <a:lstStyle/>
          <a:p>
            <a:pPr>
              <a:defRPr/>
            </a:pPr>
            <a:fld id="{65DB3D8D-6A95-4434-A329-525065A38899}" type="slidenum">
              <a:rPr lang="en-US" altLang="en-US" smtClean="0"/>
              <a:pPr>
                <a:defRPr/>
              </a:pPr>
              <a:t>4</a:t>
            </a:fld>
            <a:endParaRPr lang="en-US" altLang="en-US"/>
          </a:p>
        </p:txBody>
      </p:sp>
      <p:sp>
        <p:nvSpPr>
          <p:cNvPr id="11" name="Footer Placeholder 2"/>
          <p:cNvSpPr txBox="1">
            <a:spLocks/>
          </p:cNvSpPr>
          <p:nvPr/>
        </p:nvSpPr>
        <p:spPr>
          <a:xfrm>
            <a:off x="2756547"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accent6"/>
                </a:solidFill>
              </a:rPr>
              <a:t>                   </a:t>
            </a:r>
            <a:r>
              <a:rPr lang="en-US" sz="1000" dirty="0">
                <a:solidFill>
                  <a:schemeClr val="tx1">
                    <a:lumMod val="50000"/>
                  </a:schemeClr>
                </a:solidFill>
                <a:latin typeface="Times" panose="02020603050405020304" pitchFamily="18" charset="0"/>
                <a:cs typeface="Times" panose="02020603050405020304" pitchFamily="18" charset="0"/>
              </a:rPr>
              <a:t>4</a:t>
            </a:r>
            <a:r>
              <a:rPr lang="en-US" sz="1000" dirty="0" smtClean="0">
                <a:solidFill>
                  <a:schemeClr val="tx2"/>
                </a:solidFill>
                <a:latin typeface="Times" panose="02020603050405020304" pitchFamily="18" charset="0"/>
                <a:cs typeface="Times" panose="02020603050405020304" pitchFamily="18" charset="0"/>
              </a:rPr>
              <a:t>1</a:t>
            </a:r>
            <a:r>
              <a:rPr lang="en-US" sz="1000" dirty="0" smtClean="0">
                <a:solidFill>
                  <a:schemeClr val="tx2"/>
                </a:solidFill>
                <a:latin typeface="Times New Roman" panose="02020603050405020304" pitchFamily="18" charset="0"/>
                <a:cs typeface="Times New Roman" panose="02020603050405020304" pitchFamily="18" charset="0"/>
              </a:rPr>
              <a:t>5</a:t>
            </a:r>
            <a:endParaRPr lang="en-US" sz="1000" dirty="0">
              <a:solidFill>
                <a:schemeClr val="tx2"/>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46929" y="4400165"/>
            <a:ext cx="2011680" cy="1600438"/>
          </a:xfrm>
          <a:prstGeom prst="rect">
            <a:avLst/>
          </a:prstGeom>
          <a:noFill/>
        </p:spPr>
        <p:txBody>
          <a:bodyPr wrap="square" rtlCol="0">
            <a:spAutoFit/>
          </a:bodyPr>
          <a:lstStyle/>
          <a:p>
            <a:r>
              <a:rPr lang="en-US" sz="1400" dirty="0" smtClean="0">
                <a:solidFill>
                  <a:schemeClr val="accent6"/>
                </a:solidFill>
              </a:rPr>
              <a:t>Katelyn Powers of Glasgow signed up for coverage in 2016 -- with the help of a Westside navigator -- for less than $110 a month. </a:t>
            </a:r>
            <a:endParaRPr lang="en-US" sz="1400" dirty="0">
              <a:solidFill>
                <a:schemeClr val="accent6"/>
              </a:solidFill>
            </a:endParaRPr>
          </a:p>
        </p:txBody>
      </p:sp>
    </p:spTree>
    <p:extLst>
      <p:ext uri="{BB962C8B-B14F-4D97-AF65-F5344CB8AC3E}">
        <p14:creationId xmlns:p14="http://schemas.microsoft.com/office/powerpoint/2010/main" val="59868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ctrTitle"/>
          </p:nvPr>
        </p:nvSpPr>
        <p:spPr>
          <a:xfrm>
            <a:off x="793750" y="1435100"/>
            <a:ext cx="7539038" cy="1931988"/>
          </a:xfrm>
        </p:spPr>
        <p:txBody>
          <a:bodyPr/>
          <a:lstStyle/>
          <a:p>
            <a:r>
              <a:rPr lang="en-US" altLang="en-US" dirty="0" smtClean="0">
                <a:cs typeface="Times" pitchFamily="18" charset="0"/>
              </a:rPr>
              <a:t>Plan Management Updates</a:t>
            </a:r>
            <a:endParaRPr lang="en-US" altLang="en-US" dirty="0">
              <a:cs typeface="Times" pitchFamily="18" charset="0"/>
            </a:endParaRPr>
          </a:p>
        </p:txBody>
      </p:sp>
      <p:sp>
        <p:nvSpPr>
          <p:cNvPr id="3" name="Footer Placeholder 2"/>
          <p:cNvSpPr txBox="1">
            <a:spLocks/>
          </p:cNvSpPr>
          <p:nvPr/>
        </p:nvSpPr>
        <p:spPr>
          <a:xfrm>
            <a:off x="2756547"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accent6"/>
                </a:solidFill>
              </a:rPr>
              <a:t>                    </a:t>
            </a:r>
            <a:r>
              <a:rPr lang="en-US" sz="1100" dirty="0">
                <a:solidFill>
                  <a:schemeClr val="accent6"/>
                </a:solidFill>
              </a:rPr>
              <a:t> </a:t>
            </a:r>
            <a:r>
              <a:rPr lang="en-US" sz="1000" dirty="0" smtClean="0">
                <a:solidFill>
                  <a:schemeClr val="tx2"/>
                </a:solidFill>
                <a:latin typeface="Times New Roman" panose="02020603050405020304" pitchFamily="18" charset="0"/>
                <a:cs typeface="Times New Roman" panose="02020603050405020304" pitchFamily="18" charset="0"/>
              </a:rPr>
              <a:t>5</a:t>
            </a:r>
            <a:endParaRPr lang="en-US" sz="1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61988" y="113121"/>
            <a:ext cx="7886700" cy="867266"/>
          </a:xfrm>
        </p:spPr>
        <p:txBody>
          <a:bodyPr>
            <a:noAutofit/>
          </a:bodyPr>
          <a:lstStyle/>
          <a:p>
            <a:r>
              <a:rPr lang="en-US" sz="2800" dirty="0">
                <a:cs typeface="Times" panose="02020603050405020304" pitchFamily="18" charset="0"/>
              </a:rPr>
              <a:t>Requested Rates Increases for 2017 QHP Issuers Announced</a:t>
            </a:r>
          </a:p>
        </p:txBody>
      </p:sp>
      <p:sp>
        <p:nvSpPr>
          <p:cNvPr id="3" name="Content Placeholder 2"/>
          <p:cNvSpPr>
            <a:spLocks noGrp="1"/>
          </p:cNvSpPr>
          <p:nvPr>
            <p:ph idx="1"/>
          </p:nvPr>
        </p:nvSpPr>
        <p:spPr>
          <a:xfrm>
            <a:off x="651601" y="1389144"/>
            <a:ext cx="7886700" cy="4615730"/>
          </a:xfrm>
        </p:spPr>
        <p:txBody>
          <a:bodyPr>
            <a:normAutofit fontScale="92500" lnSpcReduction="10000"/>
          </a:bodyPr>
          <a:lstStyle/>
          <a:p>
            <a:pPr marL="0" indent="0">
              <a:buNone/>
              <a:defRPr/>
            </a:pPr>
            <a:r>
              <a:rPr lang="en-US" dirty="0"/>
              <a:t>June 2: Department of Insurance announces  2017 rate requests from Marketplace Issuers – Aetna Health, Inc., Aetna Life and Highmark Blue Cross Blue Shield of Delaware.</a:t>
            </a:r>
          </a:p>
          <a:p>
            <a:pPr marL="0" indent="0" algn="ctr">
              <a:buNone/>
              <a:defRPr/>
            </a:pPr>
            <a:r>
              <a:rPr lang="en-US" sz="2200" b="1" dirty="0">
                <a:solidFill>
                  <a:schemeClr val="accent1">
                    <a:lumMod val="50000"/>
                  </a:schemeClr>
                </a:solidFill>
              </a:rPr>
              <a:t>Overall Average Increase Requested</a:t>
            </a:r>
          </a:p>
          <a:p>
            <a:pPr marL="0" indent="0" algn="ctr">
              <a:buNone/>
              <a:defRPr/>
            </a:pPr>
            <a:endParaRPr lang="en-US" sz="2100" b="1" dirty="0"/>
          </a:p>
          <a:p>
            <a:pPr marL="0" indent="0" algn="ctr">
              <a:buNone/>
              <a:defRPr/>
            </a:pPr>
            <a:endParaRPr lang="en-US" sz="2100" b="1" dirty="0"/>
          </a:p>
          <a:p>
            <a:pPr marL="0" indent="0" algn="ctr">
              <a:buNone/>
              <a:defRPr/>
            </a:pPr>
            <a:endParaRPr lang="en-US" sz="2100" b="1" dirty="0"/>
          </a:p>
          <a:p>
            <a:pPr marL="0" indent="0">
              <a:buNone/>
              <a:defRPr/>
            </a:pPr>
            <a:endParaRPr lang="en-US" sz="2100" dirty="0"/>
          </a:p>
          <a:p>
            <a:pPr marL="0" indent="0">
              <a:buNone/>
              <a:defRPr/>
            </a:pPr>
            <a:endParaRPr lang="en-US" dirty="0"/>
          </a:p>
          <a:p>
            <a:pPr marL="342900" indent="-342900">
              <a:buFont typeface="Wingdings" panose="05000000000000000000" pitchFamily="2" charset="2"/>
              <a:buChar char="Ø"/>
              <a:defRPr/>
            </a:pPr>
            <a:endParaRPr lang="en-US" dirty="0">
              <a:solidFill>
                <a:srgbClr val="002060"/>
              </a:solidFill>
            </a:endParaRPr>
          </a:p>
          <a:p>
            <a:pPr marL="342900" indent="-342900">
              <a:buFont typeface="Wingdings" panose="05000000000000000000" pitchFamily="2" charset="2"/>
              <a:buChar char="Ø"/>
              <a:defRPr/>
            </a:pPr>
            <a:r>
              <a:rPr lang="en-US" dirty="0">
                <a:solidFill>
                  <a:schemeClr val="bg1">
                    <a:lumMod val="50000"/>
                  </a:schemeClr>
                </a:solidFill>
              </a:rPr>
              <a:t>Issuer rate requests are subject to review and approval by the Insurance Commissioner and are </a:t>
            </a:r>
            <a:r>
              <a:rPr lang="en-US" b="1" u="sng" dirty="0">
                <a:solidFill>
                  <a:schemeClr val="bg1">
                    <a:lumMod val="50000"/>
                  </a:schemeClr>
                </a:solidFill>
              </a:rPr>
              <a:t>not</a:t>
            </a:r>
            <a:r>
              <a:rPr lang="en-US" dirty="0">
                <a:solidFill>
                  <a:schemeClr val="bg1">
                    <a:lumMod val="50000"/>
                  </a:schemeClr>
                </a:solidFill>
              </a:rPr>
              <a:t> the final rates.</a:t>
            </a:r>
          </a:p>
        </p:txBody>
      </p:sp>
      <p:graphicFrame>
        <p:nvGraphicFramePr>
          <p:cNvPr id="5" name="Table 4"/>
          <p:cNvGraphicFramePr>
            <a:graphicFrameLocks noGrp="1"/>
          </p:cNvGraphicFramePr>
          <p:nvPr>
            <p:extLst>
              <p:ext uri="{D42A27DB-BD31-4B8C-83A1-F6EECF244321}">
                <p14:modId xmlns:p14="http://schemas.microsoft.com/office/powerpoint/2010/main" val="3955127956"/>
              </p:ext>
            </p:extLst>
          </p:nvPr>
        </p:nvGraphicFramePr>
        <p:xfrm>
          <a:off x="1291474" y="2878899"/>
          <a:ext cx="6297104" cy="1908681"/>
        </p:xfrm>
        <a:graphic>
          <a:graphicData uri="http://schemas.openxmlformats.org/drawingml/2006/table">
            <a:tbl>
              <a:tblPr firstRow="1" bandRow="1">
                <a:tableStyleId>{5C22544A-7EE6-4342-B048-85BDC9FD1C3A}</a:tableStyleId>
              </a:tblPr>
              <a:tblGrid>
                <a:gridCol w="1574276">
                  <a:extLst>
                    <a:ext uri="{9D8B030D-6E8A-4147-A177-3AD203B41FA5}">
                      <a16:colId xmlns:a16="http://schemas.microsoft.com/office/drawing/2014/main" xmlns="" val="20000"/>
                    </a:ext>
                  </a:extLst>
                </a:gridCol>
                <a:gridCol w="1574276">
                  <a:extLst>
                    <a:ext uri="{9D8B030D-6E8A-4147-A177-3AD203B41FA5}">
                      <a16:colId xmlns:a16="http://schemas.microsoft.com/office/drawing/2014/main" xmlns="" val="20001"/>
                    </a:ext>
                  </a:extLst>
                </a:gridCol>
                <a:gridCol w="1574276">
                  <a:extLst>
                    <a:ext uri="{9D8B030D-6E8A-4147-A177-3AD203B41FA5}">
                      <a16:colId xmlns:a16="http://schemas.microsoft.com/office/drawing/2014/main" xmlns="" val="20002"/>
                    </a:ext>
                  </a:extLst>
                </a:gridCol>
                <a:gridCol w="1574276">
                  <a:extLst>
                    <a:ext uri="{9D8B030D-6E8A-4147-A177-3AD203B41FA5}">
                      <a16:colId xmlns:a16="http://schemas.microsoft.com/office/drawing/2014/main" xmlns="" val="20003"/>
                    </a:ext>
                  </a:extLst>
                </a:gridCol>
              </a:tblGrid>
              <a:tr h="774148">
                <a:tc>
                  <a:txBody>
                    <a:bodyPr/>
                    <a:lstStyle/>
                    <a:p>
                      <a:endParaRPr lang="en-US" sz="1800" dirty="0"/>
                    </a:p>
                  </a:txBody>
                  <a:tcPr marL="68580" marR="68580" marT="45733" marB="45733">
                    <a:solidFill>
                      <a:schemeClr val="accent1"/>
                    </a:solidFill>
                  </a:tcPr>
                </a:tc>
                <a:tc>
                  <a:txBody>
                    <a:bodyPr/>
                    <a:lstStyle/>
                    <a:p>
                      <a:pPr algn="ctr"/>
                      <a:r>
                        <a:rPr lang="en-US" sz="2000" dirty="0"/>
                        <a:t>Aetna Health, Inc.</a:t>
                      </a:r>
                    </a:p>
                  </a:txBody>
                  <a:tcPr marL="68580" marR="68580" marT="45733" marB="45733"/>
                </a:tc>
                <a:tc>
                  <a:txBody>
                    <a:bodyPr/>
                    <a:lstStyle/>
                    <a:p>
                      <a:pPr algn="ctr"/>
                      <a:r>
                        <a:rPr lang="en-US" sz="2000" dirty="0"/>
                        <a:t>Aetna Life</a:t>
                      </a:r>
                    </a:p>
                  </a:txBody>
                  <a:tcPr marL="68580" marR="68580" marT="45733" marB="45733"/>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Highmark BCBSD</a:t>
                      </a:r>
                    </a:p>
                  </a:txBody>
                  <a:tcPr marL="68580" marR="68580" marT="45733" marB="45733"/>
                </a:tc>
                <a:extLst>
                  <a:ext uri="{0D108BD9-81ED-4DB2-BD59-A6C34878D82A}">
                    <a16:rowId xmlns:a16="http://schemas.microsoft.com/office/drawing/2014/main" xmlns="" val="10000"/>
                  </a:ext>
                </a:extLst>
              </a:tr>
              <a:tr h="575733">
                <a:tc>
                  <a:txBody>
                    <a:bodyPr/>
                    <a:lstStyle/>
                    <a:p>
                      <a:r>
                        <a:rPr lang="en-US" sz="2000" dirty="0">
                          <a:solidFill>
                            <a:schemeClr val="accent3">
                              <a:lumMod val="75000"/>
                            </a:schemeClr>
                          </a:solidFill>
                        </a:rPr>
                        <a:t>Individual</a:t>
                      </a:r>
                    </a:p>
                  </a:txBody>
                  <a:tcPr marL="68580" marR="68580" marT="45733" marB="45733"/>
                </a:tc>
                <a:tc>
                  <a:txBody>
                    <a:bodyPr/>
                    <a:lstStyle/>
                    <a:p>
                      <a:pPr algn="ctr"/>
                      <a:r>
                        <a:rPr lang="en-US" sz="2000" dirty="0">
                          <a:solidFill>
                            <a:schemeClr val="accent3">
                              <a:lumMod val="75000"/>
                            </a:schemeClr>
                          </a:solidFill>
                        </a:rPr>
                        <a:t>25.0%</a:t>
                      </a:r>
                    </a:p>
                  </a:txBody>
                  <a:tcPr marL="68580" marR="68580" marT="45733" marB="45733"/>
                </a:tc>
                <a:tc>
                  <a:txBody>
                    <a:bodyPr/>
                    <a:lstStyle/>
                    <a:p>
                      <a:pPr algn="ctr"/>
                      <a:r>
                        <a:rPr lang="en-US" sz="2000" dirty="0">
                          <a:solidFill>
                            <a:schemeClr val="accent3">
                              <a:lumMod val="75000"/>
                            </a:schemeClr>
                          </a:solidFill>
                        </a:rPr>
                        <a:t>23.9%</a:t>
                      </a:r>
                    </a:p>
                  </a:txBody>
                  <a:tcPr marL="68580" marR="68580" marT="45733" marB="45733"/>
                </a:tc>
                <a:tc>
                  <a:txBody>
                    <a:bodyPr/>
                    <a:lstStyle/>
                    <a:p>
                      <a:pPr algn="ctr"/>
                      <a:r>
                        <a:rPr lang="en-US" sz="2000" dirty="0">
                          <a:solidFill>
                            <a:schemeClr val="accent3">
                              <a:lumMod val="75000"/>
                            </a:schemeClr>
                          </a:solidFill>
                        </a:rPr>
                        <a:t>32.5%</a:t>
                      </a:r>
                    </a:p>
                  </a:txBody>
                  <a:tcPr marL="68580" marR="68580" marT="45733" marB="45733"/>
                </a:tc>
                <a:extLst>
                  <a:ext uri="{0D108BD9-81ED-4DB2-BD59-A6C34878D82A}">
                    <a16:rowId xmlns:a16="http://schemas.microsoft.com/office/drawing/2014/main" xmlns="" val="10001"/>
                  </a:ext>
                </a:extLst>
              </a:tr>
              <a:tr h="558800">
                <a:tc>
                  <a:txBody>
                    <a:bodyPr/>
                    <a:lstStyle/>
                    <a:p>
                      <a:r>
                        <a:rPr lang="en-US" sz="2000" dirty="0">
                          <a:solidFill>
                            <a:schemeClr val="accent3">
                              <a:lumMod val="75000"/>
                            </a:schemeClr>
                          </a:solidFill>
                        </a:rPr>
                        <a:t>Small</a:t>
                      </a:r>
                      <a:r>
                        <a:rPr lang="en-US" sz="2000" baseline="0" dirty="0">
                          <a:solidFill>
                            <a:schemeClr val="accent3">
                              <a:lumMod val="75000"/>
                            </a:schemeClr>
                          </a:solidFill>
                        </a:rPr>
                        <a:t> Group</a:t>
                      </a:r>
                      <a:endParaRPr lang="en-US" sz="2000" dirty="0">
                        <a:solidFill>
                          <a:schemeClr val="accent3">
                            <a:lumMod val="75000"/>
                          </a:schemeClr>
                        </a:solidFill>
                      </a:endParaRPr>
                    </a:p>
                  </a:txBody>
                  <a:tcPr marL="68580" marR="68580" marT="45733" marB="45733"/>
                </a:tc>
                <a:tc>
                  <a:txBody>
                    <a:bodyPr/>
                    <a:lstStyle/>
                    <a:p>
                      <a:pPr algn="ctr"/>
                      <a:r>
                        <a:rPr lang="en-US" sz="2000" dirty="0">
                          <a:solidFill>
                            <a:schemeClr val="accent3">
                              <a:lumMod val="75000"/>
                            </a:schemeClr>
                          </a:solidFill>
                        </a:rPr>
                        <a:t>23.2%</a:t>
                      </a:r>
                    </a:p>
                  </a:txBody>
                  <a:tcPr marL="68580" marR="68580" marT="45733" marB="45733"/>
                </a:tc>
                <a:tc>
                  <a:txBody>
                    <a:bodyPr/>
                    <a:lstStyle/>
                    <a:p>
                      <a:pPr algn="ctr"/>
                      <a:r>
                        <a:rPr lang="en-US" sz="2000" dirty="0">
                          <a:solidFill>
                            <a:schemeClr val="accent3">
                              <a:lumMod val="75000"/>
                            </a:schemeClr>
                          </a:solidFill>
                        </a:rPr>
                        <a:t>18.6%</a:t>
                      </a:r>
                    </a:p>
                  </a:txBody>
                  <a:tcPr marL="68580" marR="68580" marT="45733" marB="45733"/>
                </a:tc>
                <a:tc>
                  <a:txBody>
                    <a:bodyPr/>
                    <a:lstStyle/>
                    <a:p>
                      <a:pPr algn="ctr"/>
                      <a:r>
                        <a:rPr lang="en-US" sz="2000" dirty="0">
                          <a:solidFill>
                            <a:schemeClr val="accent3">
                              <a:lumMod val="75000"/>
                            </a:schemeClr>
                          </a:solidFill>
                        </a:rPr>
                        <a:t>2.7%</a:t>
                      </a:r>
                    </a:p>
                  </a:txBody>
                  <a:tcPr marL="68580" marR="68580" marT="45733" marB="45733"/>
                </a:tc>
                <a:extLst>
                  <a:ext uri="{0D108BD9-81ED-4DB2-BD59-A6C34878D82A}">
                    <a16:rowId xmlns:a16="http://schemas.microsoft.com/office/drawing/2014/main" xmlns="" val="10002"/>
                  </a:ext>
                </a:extLst>
              </a:tr>
            </a:tbl>
          </a:graphicData>
        </a:graphic>
      </p:graphicFrame>
      <p:sp>
        <p:nvSpPr>
          <p:cNvPr id="6" name="Footer Placeholder 2"/>
          <p:cNvSpPr txBox="1">
            <a:spLocks/>
          </p:cNvSpPr>
          <p:nvPr/>
        </p:nvSpPr>
        <p:spPr>
          <a:xfrm>
            <a:off x="2756547"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000" dirty="0">
                <a:solidFill>
                  <a:schemeClr val="accent6"/>
                </a:solidFill>
                <a:latin typeface="Times" panose="02020603050405020304" pitchFamily="18" charset="0"/>
                <a:cs typeface="Times" panose="02020603050405020304" pitchFamily="18" charset="0"/>
              </a:rPr>
              <a:t>                   </a:t>
            </a:r>
            <a:r>
              <a:rPr lang="en-US" sz="1000" dirty="0" smtClean="0">
                <a:solidFill>
                  <a:schemeClr val="tx1">
                    <a:lumMod val="50000"/>
                  </a:schemeClr>
                </a:solidFill>
                <a:latin typeface="Times" panose="02020603050405020304" pitchFamily="18" charset="0"/>
                <a:cs typeface="Times" panose="02020603050405020304" pitchFamily="18" charset="0"/>
              </a:rPr>
              <a:t>6</a:t>
            </a:r>
            <a:r>
              <a:rPr lang="en-US" sz="1000" dirty="0" smtClean="0">
                <a:solidFill>
                  <a:schemeClr val="tx2"/>
                </a:solidFill>
                <a:latin typeface="Times New Roman" panose="02020603050405020304" pitchFamily="18" charset="0"/>
                <a:cs typeface="Times New Roman" panose="02020603050405020304" pitchFamily="18" charset="0"/>
              </a:rPr>
              <a:t>15</a:t>
            </a:r>
            <a:endParaRPr lang="en-US" sz="1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25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The Public Comment Period ran from June 15-July 15, 2016.</a:t>
            </a:r>
          </a:p>
          <a:p>
            <a:pPr marL="342900" indent="-342900">
              <a:buFont typeface="Arial" panose="020B0604020202020204" pitchFamily="34" charset="0"/>
              <a:buChar char="•"/>
            </a:pPr>
            <a:r>
              <a:rPr lang="en-US" dirty="0" smtClean="0"/>
              <a:t>The DOI received 18 comments, 1 statement and 1 petition.</a:t>
            </a:r>
          </a:p>
          <a:p>
            <a:pPr marL="433388" indent="-433388"/>
            <a:r>
              <a:rPr lang="en-US" dirty="0"/>
              <a:t>All comments may be found on the DOI website at: </a:t>
            </a:r>
            <a:r>
              <a:rPr lang="en-US" u="sng" dirty="0">
                <a:hlinkClick r:id="rId3"/>
              </a:rPr>
              <a:t>http://de.gov/doicomments2017</a:t>
            </a:r>
            <a:endParaRPr lang="en-US" u="sng" dirty="0"/>
          </a:p>
          <a:p>
            <a:pPr marL="406400" indent="-406400"/>
            <a:r>
              <a:rPr lang="en-US" dirty="0" smtClean="0"/>
              <a:t>Presentations </a:t>
            </a:r>
            <a:r>
              <a:rPr lang="en-US" dirty="0"/>
              <a:t>made by Aetna and Highmark Blue Cross Blue Shield Delaware at the public information sessions may also be found on the DOI website.</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endParaRPr lang="en-US" b="1"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7</a:t>
            </a:r>
            <a:endParaRPr lang="en-US" dirty="0"/>
          </a:p>
        </p:txBody>
      </p:sp>
      <p:sp>
        <p:nvSpPr>
          <p:cNvPr id="5" name="Slide Number Placeholder 4"/>
          <p:cNvSpPr>
            <a:spLocks noGrp="1"/>
          </p:cNvSpPr>
          <p:nvPr>
            <p:ph type="sldNum" sz="quarter" idx="12"/>
          </p:nvPr>
        </p:nvSpPr>
        <p:spPr/>
        <p:txBody>
          <a:bodyPr/>
          <a:lstStyle/>
          <a:p>
            <a:pPr>
              <a:defRPr/>
            </a:pPr>
            <a:fld id="{65DB3D8D-6A95-4434-A329-525065A38899}" type="slidenum">
              <a:rPr lang="en-US" altLang="en-US" smtClean="0"/>
              <a:pPr>
                <a:defRPr/>
              </a:pPr>
              <a:t>7</a:t>
            </a:fld>
            <a:endParaRPr lang="en-US" altLang="en-US" dirty="0"/>
          </a:p>
        </p:txBody>
      </p:sp>
      <p:sp>
        <p:nvSpPr>
          <p:cNvPr id="6" name="Footer Placeholder 2"/>
          <p:cNvSpPr txBox="1">
            <a:spLocks/>
          </p:cNvSpPr>
          <p:nvPr/>
        </p:nvSpPr>
        <p:spPr>
          <a:xfrm>
            <a:off x="2756547"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accent6"/>
                </a:solidFill>
              </a:rPr>
              <a:t>                   </a:t>
            </a:r>
            <a:r>
              <a:rPr lang="en-US" sz="1000" dirty="0" smtClean="0">
                <a:solidFill>
                  <a:schemeClr val="tx1">
                    <a:lumMod val="50000"/>
                  </a:schemeClr>
                </a:solidFill>
                <a:latin typeface="Times" panose="02020603050405020304" pitchFamily="18" charset="0"/>
                <a:cs typeface="Times" panose="02020603050405020304" pitchFamily="18" charset="0"/>
              </a:rPr>
              <a:t>7</a:t>
            </a:r>
            <a:r>
              <a:rPr lang="en-US" sz="1000" dirty="0" smtClean="0">
                <a:solidFill>
                  <a:schemeClr val="tx2"/>
                </a:solidFill>
                <a:latin typeface="Times" panose="02020603050405020304" pitchFamily="18" charset="0"/>
                <a:cs typeface="Times" panose="02020603050405020304" pitchFamily="18" charset="0"/>
              </a:rPr>
              <a:t>1</a:t>
            </a:r>
            <a:r>
              <a:rPr lang="en-US" sz="1000" dirty="0" smtClean="0">
                <a:solidFill>
                  <a:schemeClr val="tx2"/>
                </a:solidFill>
                <a:latin typeface="Times New Roman" panose="02020603050405020304" pitchFamily="18" charset="0"/>
                <a:cs typeface="Times New Roman" panose="02020603050405020304" pitchFamily="18" charset="0"/>
              </a:rPr>
              <a:t>5</a:t>
            </a:r>
            <a:endParaRPr lang="en-US" sz="1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20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70892" y="0"/>
            <a:ext cx="7633251" cy="1143000"/>
          </a:xfrm>
        </p:spPr>
        <p:txBody>
          <a:bodyPr/>
          <a:lstStyle/>
          <a:p>
            <a:r>
              <a:rPr lang="en-US" altLang="en-US" sz="2800" dirty="0">
                <a:cs typeface="Times" panose="02020603050405020304" pitchFamily="18" charset="0"/>
              </a:rPr>
              <a:t>Health Insurance Premium Rate Review for Plan Year 2017</a:t>
            </a:r>
            <a:endParaRPr lang="en-US" altLang="en-US" sz="2800" dirty="0">
              <a:solidFill>
                <a:srgbClr val="FF0000"/>
              </a:solidFill>
              <a:cs typeface="Times" panose="02020603050405020304" pitchFamily="18" charset="0"/>
            </a:endParaRPr>
          </a:p>
        </p:txBody>
      </p:sp>
      <p:sp>
        <p:nvSpPr>
          <p:cNvPr id="25603" name="Content Placeholder 2"/>
          <p:cNvSpPr>
            <a:spLocks noGrp="1"/>
          </p:cNvSpPr>
          <p:nvPr>
            <p:ph idx="1"/>
          </p:nvPr>
        </p:nvSpPr>
        <p:spPr>
          <a:xfrm>
            <a:off x="746308" y="1465265"/>
            <a:ext cx="7633251" cy="4824411"/>
          </a:xfrm>
        </p:spPr>
        <p:txBody>
          <a:bodyPr>
            <a:normAutofit fontScale="92500"/>
          </a:bodyPr>
          <a:lstStyle/>
          <a:p>
            <a:pPr marL="285750" indent="-285750">
              <a:buFont typeface="Arial" panose="020B0604020202020204" pitchFamily="34" charset="0"/>
              <a:buChar char="•"/>
            </a:pPr>
            <a:r>
              <a:rPr lang="en-US" altLang="en-US" dirty="0">
                <a:latin typeface="Arial" panose="020B0604020202020204" pitchFamily="34" charset="0"/>
                <a:cs typeface="Arial" panose="020B0604020202020204" pitchFamily="34" charset="0"/>
              </a:rPr>
              <a:t>The DOI approves/disapproves all health insurance rates following a comprehensive review of all Issuer filings, including requests for rate increase.</a:t>
            </a:r>
          </a:p>
          <a:p>
            <a:pPr marL="285750" indent="-285750">
              <a:buFont typeface="Arial" panose="020B0604020202020204" pitchFamily="34" charset="0"/>
              <a:buChar char="•"/>
            </a:pPr>
            <a:r>
              <a:rPr lang="en-US" altLang="en-US" b="1" dirty="0">
                <a:solidFill>
                  <a:srgbClr val="002060"/>
                </a:solidFill>
                <a:latin typeface="Arial" panose="020B0604020202020204" pitchFamily="34" charset="0"/>
                <a:cs typeface="Arial" panose="020B0604020202020204" pitchFamily="34" charset="0"/>
              </a:rPr>
              <a:t>Reminder</a:t>
            </a:r>
            <a:r>
              <a:rPr lang="en-US" altLang="en-US" dirty="0">
                <a:latin typeface="Arial" panose="020B0604020202020204" pitchFamily="34" charset="0"/>
                <a:cs typeface="Arial" panose="020B0604020202020204" pitchFamily="34" charset="0"/>
              </a:rPr>
              <a:t>:  </a:t>
            </a:r>
          </a:p>
          <a:p>
            <a:pPr marL="754063" lvl="1">
              <a:buFont typeface="Wingdings" panose="05000000000000000000" pitchFamily="2" charset="2"/>
              <a:buChar char="Ø"/>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rate</a:t>
            </a:r>
            <a:r>
              <a:rPr lang="en-US" altLang="en-US" dirty="0">
                <a:latin typeface="Arial" panose="020B0604020202020204" pitchFamily="34" charset="0"/>
                <a:cs typeface="Arial" panose="020B0604020202020204" pitchFamily="34" charset="0"/>
              </a:rPr>
              <a:t> is the </a:t>
            </a:r>
            <a:r>
              <a:rPr lang="en-US" altLang="en-US" u="sng" dirty="0">
                <a:latin typeface="Arial" panose="020B0604020202020204" pitchFamily="34" charset="0"/>
                <a:cs typeface="Arial" panose="020B0604020202020204" pitchFamily="34" charset="0"/>
              </a:rPr>
              <a:t>base</a:t>
            </a:r>
            <a:r>
              <a:rPr lang="en-US" altLang="en-US" dirty="0">
                <a:latin typeface="Arial" panose="020B0604020202020204" pitchFamily="34" charset="0"/>
                <a:cs typeface="Arial" panose="020B0604020202020204" pitchFamily="34" charset="0"/>
              </a:rPr>
              <a:t> amount filed by the carrier. </a:t>
            </a:r>
            <a:r>
              <a:rPr lang="en-US" altLang="en-US" b="1" dirty="0">
                <a:latin typeface="Arial" panose="020B0604020202020204" pitchFamily="34" charset="0"/>
                <a:cs typeface="Arial" panose="020B0604020202020204" pitchFamily="34" charset="0"/>
              </a:rPr>
              <a:t>Premiums</a:t>
            </a:r>
            <a:r>
              <a:rPr lang="en-US" altLang="en-US" dirty="0">
                <a:latin typeface="Arial" panose="020B0604020202020204" pitchFamily="34" charset="0"/>
                <a:cs typeface="Arial" panose="020B0604020202020204" pitchFamily="34" charset="0"/>
              </a:rPr>
              <a:t> paid by an individual include the base rate </a:t>
            </a:r>
            <a:r>
              <a:rPr lang="en-US" altLang="en-US" i="1" u="sng" dirty="0">
                <a:latin typeface="Arial" panose="020B0604020202020204" pitchFamily="34" charset="0"/>
                <a:cs typeface="Arial" panose="020B0604020202020204" pitchFamily="34" charset="0"/>
              </a:rPr>
              <a:t>plus</a:t>
            </a:r>
            <a:r>
              <a:rPr lang="en-US" altLang="en-US" dirty="0">
                <a:latin typeface="Arial" panose="020B0604020202020204" pitchFamily="34" charset="0"/>
                <a:cs typeface="Arial" panose="020B0604020202020204" pitchFamily="34" charset="0"/>
              </a:rPr>
              <a:t> whatever adjustments are permitted under the law -- Age, Family Size and Tobacco Use</a:t>
            </a:r>
          </a:p>
          <a:p>
            <a:pPr marL="285750" indent="-285750">
              <a:buFont typeface="Arial" panose="020B0604020202020204" pitchFamily="34" charset="0"/>
              <a:buChar char="•"/>
            </a:pPr>
            <a:r>
              <a:rPr lang="en-US" altLang="en-US" dirty="0">
                <a:latin typeface="Arial" panose="020B0604020202020204" pitchFamily="34" charset="0"/>
                <a:cs typeface="Arial" panose="020B0604020202020204" pitchFamily="34" charset="0"/>
              </a:rPr>
              <a:t>Information on proposed health insurance rates for Plan Year 2017 is located on the DOI’s website:  </a:t>
            </a:r>
            <a:r>
              <a:rPr lang="en-US" altLang="en-US" dirty="0">
                <a:solidFill>
                  <a:schemeClr val="accent1">
                    <a:lumMod val="50000"/>
                  </a:schemeClr>
                </a:solidFill>
                <a:latin typeface="Arial" panose="020B0604020202020204" pitchFamily="34" charset="0"/>
                <a:cs typeface="Arial" panose="020B0604020202020204" pitchFamily="34" charset="0"/>
              </a:rPr>
              <a:t>delawareinsurance.gov</a:t>
            </a:r>
          </a:p>
          <a:p>
            <a:pPr marL="902970" lvl="1" indent="-342900">
              <a:buFont typeface="Wingdings" panose="05000000000000000000" pitchFamily="2" charset="2"/>
              <a:buChar char="Ø"/>
            </a:pPr>
            <a:r>
              <a:rPr lang="en-US" altLang="en-US" dirty="0">
                <a:latin typeface="Arial" panose="020B0604020202020204" pitchFamily="34" charset="0"/>
                <a:cs typeface="Arial" panose="020B0604020202020204" pitchFamily="34" charset="0"/>
              </a:rPr>
              <a:t>These are the initial requests from Issuers and </a:t>
            </a:r>
            <a:r>
              <a:rPr lang="en-US" altLang="en-US" b="1"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the approved rates. </a:t>
            </a:r>
          </a:p>
        </p:txBody>
      </p:sp>
      <p:sp>
        <p:nvSpPr>
          <p:cNvPr id="4" name="Footer Placeholder 2"/>
          <p:cNvSpPr txBox="1">
            <a:spLocks/>
          </p:cNvSpPr>
          <p:nvPr/>
        </p:nvSpPr>
        <p:spPr>
          <a:xfrm>
            <a:off x="2756547" y="6356350"/>
            <a:ext cx="28956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accent6"/>
                </a:solidFill>
              </a:rPr>
              <a:t>                  </a:t>
            </a:r>
            <a:r>
              <a:rPr lang="en-US" sz="1000" dirty="0" smtClean="0">
                <a:solidFill>
                  <a:schemeClr val="accent6">
                    <a:lumMod val="50000"/>
                    <a:lumOff val="50000"/>
                  </a:schemeClr>
                </a:solidFill>
                <a:latin typeface="Times" panose="02020603050405020304" pitchFamily="18" charset="0"/>
                <a:cs typeface="Times" panose="02020603050405020304" pitchFamily="18" charset="0"/>
              </a:rPr>
              <a:t>8</a:t>
            </a:r>
            <a:r>
              <a:rPr lang="en-US" sz="1000" dirty="0" smtClean="0">
                <a:solidFill>
                  <a:schemeClr val="tx2"/>
                </a:solidFill>
                <a:latin typeface="Times New Roman" panose="02020603050405020304" pitchFamily="18" charset="0"/>
                <a:cs typeface="Times New Roman" panose="02020603050405020304" pitchFamily="18" charset="0"/>
              </a:rPr>
              <a:t>8</a:t>
            </a:r>
            <a:endParaRPr lang="en-US" sz="1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75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98989" y="23813"/>
            <a:ext cx="7049844" cy="1143000"/>
          </a:xfrm>
        </p:spPr>
        <p:txBody>
          <a:bodyPr>
            <a:normAutofit/>
          </a:bodyPr>
          <a:lstStyle/>
          <a:p>
            <a:r>
              <a:rPr lang="en-US" altLang="en-US" sz="2800" dirty="0">
                <a:cs typeface="Times" panose="02020603050405020304" pitchFamily="18" charset="0"/>
              </a:rPr>
              <a:t>QHP Review for Plan Year </a:t>
            </a:r>
            <a:r>
              <a:rPr lang="en-US" altLang="en-US" sz="2800" dirty="0" smtClean="0">
                <a:cs typeface="Times" panose="02020603050405020304" pitchFamily="18" charset="0"/>
              </a:rPr>
              <a:t>2017</a:t>
            </a:r>
            <a:endParaRPr lang="en-US" altLang="en-US" sz="2800" dirty="0">
              <a:cs typeface="Times" panose="02020603050405020304" pitchFamily="18" charset="0"/>
            </a:endParaRPr>
          </a:p>
        </p:txBody>
      </p:sp>
      <p:sp>
        <p:nvSpPr>
          <p:cNvPr id="29699" name="Content Placeholder 2"/>
          <p:cNvSpPr>
            <a:spLocks noGrp="1"/>
          </p:cNvSpPr>
          <p:nvPr>
            <p:ph idx="1"/>
          </p:nvPr>
        </p:nvSpPr>
        <p:spPr>
          <a:xfrm>
            <a:off x="667083" y="1328130"/>
            <a:ext cx="7839565" cy="1858129"/>
          </a:xfrm>
        </p:spPr>
        <p:txBody>
          <a:bodyPr>
            <a:noAutofit/>
          </a:bodyPr>
          <a:lstStyle/>
          <a:p>
            <a:pPr marL="285750" indent="-285750">
              <a:defRPr/>
            </a:pPr>
            <a:r>
              <a:rPr lang="en-US" sz="1800" dirty="0" smtClean="0">
                <a:solidFill>
                  <a:schemeClr val="bg1">
                    <a:lumMod val="50000"/>
                  </a:schemeClr>
                </a:solidFill>
              </a:rPr>
              <a:t>DOI is reviewing Issuers’ </a:t>
            </a:r>
            <a:r>
              <a:rPr lang="en-US" sz="1800" dirty="0">
                <a:solidFill>
                  <a:schemeClr val="bg1">
                    <a:lumMod val="50000"/>
                  </a:schemeClr>
                </a:solidFill>
              </a:rPr>
              <a:t>QHP </a:t>
            </a:r>
            <a:r>
              <a:rPr lang="en-US" sz="1800" dirty="0" smtClean="0">
                <a:solidFill>
                  <a:schemeClr val="bg1">
                    <a:lumMod val="50000"/>
                  </a:schemeClr>
                </a:solidFill>
              </a:rPr>
              <a:t>plans for compliance with federal and state laws and standards, and will submit the plans to CMS for final review in late August.</a:t>
            </a:r>
          </a:p>
          <a:p>
            <a:pPr marL="285750" indent="-285750">
              <a:defRPr/>
            </a:pPr>
            <a:r>
              <a:rPr lang="en-US" sz="1800" dirty="0" smtClean="0">
                <a:solidFill>
                  <a:schemeClr val="bg1">
                    <a:lumMod val="50000"/>
                  </a:schemeClr>
                </a:solidFill>
              </a:rPr>
              <a:t>CMS will release a list of certified QHPs for Plan Year 2017 in early October.</a:t>
            </a:r>
          </a:p>
          <a:p>
            <a:pPr marL="285750" indent="-285750">
              <a:defRPr/>
            </a:pPr>
            <a:r>
              <a:rPr lang="en-US" sz="1800" dirty="0" smtClean="0">
                <a:solidFill>
                  <a:schemeClr val="bg1">
                    <a:lumMod val="50000"/>
                  </a:schemeClr>
                </a:solidFill>
              </a:rPr>
              <a:t>Open enrollment runs from Nov. 1 to Jan. 31, 2017.</a:t>
            </a:r>
          </a:p>
        </p:txBody>
      </p:sp>
      <p:graphicFrame>
        <p:nvGraphicFramePr>
          <p:cNvPr id="2" name="Table 1"/>
          <p:cNvGraphicFramePr>
            <a:graphicFrameLocks noGrp="1"/>
          </p:cNvGraphicFramePr>
          <p:nvPr>
            <p:extLst>
              <p:ext uri="{D42A27DB-BD31-4B8C-83A1-F6EECF244321}">
                <p14:modId xmlns:p14="http://schemas.microsoft.com/office/powerpoint/2010/main" val="1858058890"/>
              </p:ext>
            </p:extLst>
          </p:nvPr>
        </p:nvGraphicFramePr>
        <p:xfrm>
          <a:off x="658048" y="3340111"/>
          <a:ext cx="7848600" cy="3302735"/>
        </p:xfrm>
        <a:graphic>
          <a:graphicData uri="http://schemas.openxmlformats.org/drawingml/2006/table">
            <a:tbl>
              <a:tblPr firstRow="1" bandRow="1">
                <a:tableStyleId>{5C22544A-7EE6-4342-B048-85BDC9FD1C3A}</a:tableStyleId>
              </a:tblPr>
              <a:tblGrid>
                <a:gridCol w="1874223">
                  <a:extLst>
                    <a:ext uri="{9D8B030D-6E8A-4147-A177-3AD203B41FA5}">
                      <a16:colId xmlns:a16="http://schemas.microsoft.com/office/drawing/2014/main" xmlns="" val="20000"/>
                    </a:ext>
                  </a:extLst>
                </a:gridCol>
                <a:gridCol w="5974377">
                  <a:extLst>
                    <a:ext uri="{9D8B030D-6E8A-4147-A177-3AD203B41FA5}">
                      <a16:colId xmlns:a16="http://schemas.microsoft.com/office/drawing/2014/main" xmlns="" val="20001"/>
                    </a:ext>
                  </a:extLst>
                </a:gridCol>
              </a:tblGrid>
              <a:tr h="552953">
                <a:tc>
                  <a:txBody>
                    <a:bodyPr/>
                    <a:lstStyle/>
                    <a:p>
                      <a:pPr algn="l"/>
                      <a:r>
                        <a:rPr lang="en-US" sz="1800" dirty="0"/>
                        <a:t>Proposed</a:t>
                      </a:r>
                      <a:r>
                        <a:rPr lang="en-US" sz="1800" baseline="0" dirty="0"/>
                        <a:t> Timeline</a:t>
                      </a:r>
                      <a:endParaRPr lang="en-US" sz="1800" dirty="0"/>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r>
                        <a:rPr lang="en-US" sz="1800" dirty="0"/>
                        <a:t>QHP Review Activities</a:t>
                      </a: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796363">
                <a:tc>
                  <a:txBody>
                    <a:bodyPr/>
                    <a:lstStyle/>
                    <a:p>
                      <a:pPr lvl="0" algn="l"/>
                      <a:r>
                        <a:rPr lang="en-US" sz="1600" dirty="0">
                          <a:solidFill>
                            <a:srgbClr val="002060"/>
                          </a:solidFill>
                        </a:rPr>
                        <a:t>May - September 2016</a:t>
                      </a:r>
                    </a:p>
                    <a:p>
                      <a:pPr algn="l"/>
                      <a:endParaRPr lang="en-US" sz="1600" dirty="0">
                        <a:solidFill>
                          <a:srgbClr val="002060"/>
                        </a:solidFill>
                      </a:endParaRP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285750" lvl="0" indent="-285750">
                        <a:buFont typeface="Arial" panose="020B0604020202020204" pitchFamily="34" charset="0"/>
                        <a:buChar char="•"/>
                      </a:pPr>
                      <a:r>
                        <a:rPr lang="en-US" sz="1600" b="0" dirty="0">
                          <a:solidFill>
                            <a:srgbClr val="002060"/>
                          </a:solidFill>
                        </a:rPr>
                        <a:t>DOI reviews plans for compliance with federal and state laws and standards</a:t>
                      </a:r>
                      <a:endParaRPr lang="en-US" sz="1600" dirty="0">
                        <a:solidFill>
                          <a:srgbClr val="002060"/>
                        </a:solidFill>
                      </a:endParaRPr>
                    </a:p>
                    <a:p>
                      <a:pPr marL="285750" lvl="0" indent="-285750">
                        <a:buFont typeface="Arial" panose="020B0604020202020204" pitchFamily="34" charset="0"/>
                        <a:buChar char="•"/>
                      </a:pPr>
                      <a:r>
                        <a:rPr lang="en-US" sz="1600" b="0" dirty="0">
                          <a:solidFill>
                            <a:srgbClr val="002060"/>
                          </a:solidFill>
                        </a:rPr>
                        <a:t>Areas for review include </a:t>
                      </a:r>
                      <a:r>
                        <a:rPr lang="en-US" sz="1600" b="0" i="1" dirty="0">
                          <a:solidFill>
                            <a:srgbClr val="002060"/>
                          </a:solidFill>
                        </a:rPr>
                        <a:t>rates, actuarial value, benefit design, cost-sharing, network adequacy, among others</a:t>
                      </a:r>
                      <a:endParaRPr lang="en-US" sz="1600" dirty="0">
                        <a:solidFill>
                          <a:srgbClr val="002060"/>
                        </a:solidFill>
                      </a:endParaRP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796363">
                <a:tc>
                  <a:txBody>
                    <a:bodyPr/>
                    <a:lstStyle/>
                    <a:p>
                      <a:pPr lvl="0" algn="l"/>
                      <a:r>
                        <a:rPr lang="en-US" sz="1600" dirty="0">
                          <a:solidFill>
                            <a:srgbClr val="002060"/>
                          </a:solidFill>
                        </a:rPr>
                        <a:t>September 2016</a:t>
                      </a:r>
                    </a:p>
                    <a:p>
                      <a:pPr algn="l"/>
                      <a:endParaRPr lang="en-US" sz="1600" dirty="0">
                        <a:solidFill>
                          <a:srgbClr val="002060"/>
                        </a:solidFill>
                      </a:endParaRP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600" dirty="0">
                          <a:solidFill>
                            <a:srgbClr val="002060"/>
                          </a:solidFill>
                        </a:rPr>
                        <a:t>Federal government conducts final QHP reviews and certifies state-recommended plans</a:t>
                      </a:r>
                    </a:p>
                    <a:p>
                      <a:pPr marL="285750" lvl="0" indent="-285750">
                        <a:buFont typeface="Arial" panose="020B0604020202020204" pitchFamily="34" charset="0"/>
                        <a:buChar char="•"/>
                      </a:pPr>
                      <a:r>
                        <a:rPr lang="en-US" sz="1600" dirty="0">
                          <a:solidFill>
                            <a:srgbClr val="002060"/>
                          </a:solidFill>
                        </a:rPr>
                        <a:t>DOI releases Premium Rate information </a:t>
                      </a: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72619">
                <a:tc>
                  <a:txBody>
                    <a:bodyPr/>
                    <a:lstStyle/>
                    <a:p>
                      <a:pPr lvl="0" algn="l"/>
                      <a:r>
                        <a:rPr lang="en-US" sz="1600" dirty="0">
                          <a:solidFill>
                            <a:srgbClr val="002060"/>
                          </a:solidFill>
                        </a:rPr>
                        <a:t>October 2016</a:t>
                      </a: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285750" lvl="0" indent="-285750">
                        <a:buFont typeface="Arial" panose="020B0604020202020204" pitchFamily="34" charset="0"/>
                        <a:buChar char="•"/>
                      </a:pPr>
                      <a:r>
                        <a:rPr lang="en-US" sz="1600" dirty="0">
                          <a:solidFill>
                            <a:srgbClr val="002060"/>
                          </a:solidFill>
                        </a:rPr>
                        <a:t>Federal government releases list of certified QHPs for Plan Year </a:t>
                      </a:r>
                      <a:r>
                        <a:rPr lang="en-US" sz="1600" dirty="0" smtClean="0">
                          <a:solidFill>
                            <a:srgbClr val="002060"/>
                          </a:solidFill>
                        </a:rPr>
                        <a:t>2017</a:t>
                      </a:r>
                      <a:endParaRPr lang="en-US" sz="1600" dirty="0">
                        <a:solidFill>
                          <a:srgbClr val="002060"/>
                        </a:solidFill>
                      </a:endParaRPr>
                    </a:p>
                  </a:txBody>
                  <a:tcPr marL="68589" marR="68589"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bl>
          </a:graphicData>
        </a:graphic>
      </p:graphicFrame>
      <p:sp>
        <p:nvSpPr>
          <p:cNvPr id="5" name="Footer Placeholder 2"/>
          <p:cNvSpPr txBox="1">
            <a:spLocks/>
          </p:cNvSpPr>
          <p:nvPr/>
        </p:nvSpPr>
        <p:spPr>
          <a:xfrm>
            <a:off x="2681131" y="6667442"/>
            <a:ext cx="2895600" cy="182562"/>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000" dirty="0">
                <a:solidFill>
                  <a:schemeClr val="accent6"/>
                </a:solidFill>
              </a:rPr>
              <a:t>                     </a:t>
            </a:r>
            <a:r>
              <a:rPr lang="en-US" sz="1000" dirty="0">
                <a:solidFill>
                  <a:schemeClr val="accent6"/>
                </a:solidFill>
                <a:latin typeface="Times" panose="02020603050405020304" pitchFamily="18" charset="0"/>
                <a:cs typeface="Times" panose="02020603050405020304" pitchFamily="18" charset="0"/>
              </a:rPr>
              <a:t>9</a:t>
            </a:r>
            <a:r>
              <a:rPr lang="en-US" sz="1000" dirty="0" smtClean="0">
                <a:solidFill>
                  <a:schemeClr val="tx2"/>
                </a:solidFill>
                <a:latin typeface="+mn-lt"/>
                <a:cs typeface="Times New Roman" panose="02020603050405020304" pitchFamily="18" charset="0"/>
              </a:rPr>
              <a:t>9</a:t>
            </a:r>
            <a:endParaRPr lang="en-US" sz="1000" dirty="0">
              <a:solidFill>
                <a:schemeClr val="tx2"/>
              </a:solidFill>
              <a:latin typeface="+mn-lt"/>
              <a:cs typeface="Times New Roman" panose="02020603050405020304" pitchFamily="18" charset="0"/>
            </a:endParaRPr>
          </a:p>
        </p:txBody>
      </p:sp>
    </p:spTree>
    <p:extLst>
      <p:ext uri="{BB962C8B-B14F-4D97-AF65-F5344CB8AC3E}">
        <p14:creationId xmlns:p14="http://schemas.microsoft.com/office/powerpoint/2010/main" val="2914964403"/>
      </p:ext>
    </p:extLst>
  </p:cSld>
  <p:clrMapOvr>
    <a:masterClrMapping/>
  </p:clrMapOvr>
</p:sld>
</file>

<file path=ppt/theme/theme1.xml><?xml version="1.0" encoding="utf-8"?>
<a:theme xmlns:a="http://schemas.openxmlformats.org/drawingml/2006/main" name="1_Office Theme">
  <a:themeElements>
    <a:clrScheme name="Health Insurance Marketplac">
      <a:dk1>
        <a:srgbClr val="FFFFFF"/>
      </a:dk1>
      <a:lt1>
        <a:sysClr val="window" lastClr="FFFFFF"/>
      </a:lt1>
      <a:dk2>
        <a:srgbClr val="FFFFFF"/>
      </a:dk2>
      <a:lt2>
        <a:srgbClr val="EEECE1"/>
      </a:lt2>
      <a:accent1>
        <a:srgbClr val="007ED9"/>
      </a:accent1>
      <a:accent2>
        <a:srgbClr val="00A590"/>
      </a:accent2>
      <a:accent3>
        <a:srgbClr val="808180"/>
      </a:accent3>
      <a:accent4>
        <a:srgbClr val="AEA79F"/>
      </a:accent4>
      <a:accent5>
        <a:srgbClr val="F0B842"/>
      </a:accent5>
      <a:accent6>
        <a:srgbClr val="000000"/>
      </a:accent6>
      <a:hlink>
        <a:srgbClr val="0083D9"/>
      </a:hlink>
      <a:folHlink>
        <a:srgbClr val="DE38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Milestone_Colors.thmx</Template>
  <TotalTime>31200</TotalTime>
  <Words>1369</Words>
  <Application>Microsoft Office PowerPoint</Application>
  <PresentationFormat>On-screen Show (4:3)</PresentationFormat>
  <Paragraphs>138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MS PGothic</vt:lpstr>
      <vt:lpstr>Arial</vt:lpstr>
      <vt:lpstr>Calibri</vt:lpstr>
      <vt:lpstr>Times</vt:lpstr>
      <vt:lpstr>Times New Roman</vt:lpstr>
      <vt:lpstr>Wingdings</vt:lpstr>
      <vt:lpstr>1_Office Theme</vt:lpstr>
      <vt:lpstr>Delaware’s Health Insurance Marketplace: Update on Activity</vt:lpstr>
      <vt:lpstr>National Updates</vt:lpstr>
      <vt:lpstr>Individual Plan Premium Rate Growth </vt:lpstr>
      <vt:lpstr>The State of Millennials </vt:lpstr>
      <vt:lpstr>Plan Management Updates</vt:lpstr>
      <vt:lpstr>Requested Rates Increases for 2017 QHP Issuers Announced</vt:lpstr>
      <vt:lpstr>Public Comment </vt:lpstr>
      <vt:lpstr>Health Insurance Premium Rate Review for Plan Year 2017</vt:lpstr>
      <vt:lpstr>QHP Review for Plan Year 2017</vt:lpstr>
      <vt:lpstr>Key Dates</vt:lpstr>
    </vt:vector>
  </TitlesOfParts>
  <Company>AB&amp;C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Howard, Laura (DHSS)</cp:lastModifiedBy>
  <cp:revision>1074</cp:revision>
  <cp:lastPrinted>2016-08-03T13:11:49Z</cp:lastPrinted>
  <dcterms:created xsi:type="dcterms:W3CDTF">2011-04-08T20:26:11Z</dcterms:created>
  <dcterms:modified xsi:type="dcterms:W3CDTF">2016-08-03T13:11:50Z</dcterms:modified>
</cp:coreProperties>
</file>