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handoutMasterIdLst>
    <p:handoutMasterId r:id="rId28"/>
  </p:handoutMasterIdLst>
  <p:sldIdLst>
    <p:sldId id="256" r:id="rId5"/>
    <p:sldId id="258" r:id="rId6"/>
    <p:sldId id="541" r:id="rId7"/>
    <p:sldId id="526" r:id="rId8"/>
    <p:sldId id="527" r:id="rId9"/>
    <p:sldId id="502" r:id="rId10"/>
    <p:sldId id="543" r:id="rId11"/>
    <p:sldId id="548" r:id="rId12"/>
    <p:sldId id="552" r:id="rId13"/>
    <p:sldId id="553" r:id="rId14"/>
    <p:sldId id="551" r:id="rId15"/>
    <p:sldId id="549" r:id="rId16"/>
    <p:sldId id="550" r:id="rId17"/>
    <p:sldId id="554" r:id="rId18"/>
    <p:sldId id="544" r:id="rId19"/>
    <p:sldId id="545" r:id="rId20"/>
    <p:sldId id="546" r:id="rId21"/>
    <p:sldId id="547" r:id="rId22"/>
    <p:sldId id="516" r:id="rId23"/>
    <p:sldId id="531" r:id="rId24"/>
    <p:sldId id="532" r:id="rId25"/>
    <p:sldId id="555" r:id="rId2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0" userDrawn="1">
          <p15:clr>
            <a:srgbClr val="A4A3A4"/>
          </p15:clr>
        </p15:guide>
        <p15:guide id="2" pos="2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Burns" initials="MB" lastIdx="80" clrIdx="0">
    <p:extLst/>
  </p:cmAuthor>
  <p:cmAuthor id="2" name="Michael Bailit" initials="MB" lastIdx="51" clrIdx="1">
    <p:extLst/>
  </p:cmAuthor>
  <p:cmAuthor id="3" name="Mandernack, Kate" initials="MK" lastIdx="11" clrIdx="2"/>
  <p:cmAuthor id="4" name="Amy Barnett" initials="AB" lastIdx="1" clrIdx="3"/>
  <p:cmAuthor id="5" name="Erin Taylor" initials="ET" lastIdx="16" clrIdx="4">
    <p:extLst/>
  </p:cmAuthor>
  <p:cmAuthor id="6" name="Xavior Robinson" initials="XR"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974C"/>
    <a:srgbClr val="757575"/>
    <a:srgbClr val="63875E"/>
    <a:srgbClr val="FF9300"/>
    <a:srgbClr val="304976"/>
    <a:srgbClr val="D5CCCD"/>
    <a:srgbClr val="6F1F2E"/>
    <a:srgbClr val="6C0000"/>
    <a:srgbClr val="EAEC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41" autoAdjust="0"/>
    <p:restoredTop sz="70302" autoAdjust="0"/>
  </p:normalViewPr>
  <p:slideViewPr>
    <p:cSldViewPr snapToGrid="0">
      <p:cViewPr varScale="1">
        <p:scale>
          <a:sx n="28" d="100"/>
          <a:sy n="28" d="100"/>
        </p:scale>
        <p:origin x="1483" y="43"/>
      </p:cViewPr>
      <p:guideLst>
        <p:guide orient="horz" pos="2520"/>
        <p:guide pos="288"/>
      </p:guideLst>
    </p:cSldViewPr>
  </p:slideViewPr>
  <p:notesTextViewPr>
    <p:cViewPr>
      <p:scale>
        <a:sx n="1" d="1"/>
        <a:sy n="1" d="1"/>
      </p:scale>
      <p:origin x="0" y="0"/>
    </p:cViewPr>
  </p:notesTextViewPr>
  <p:sorterViewPr>
    <p:cViewPr>
      <p:scale>
        <a:sx n="70" d="100"/>
        <a:sy n="70" d="100"/>
      </p:scale>
      <p:origin x="0" y="0"/>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8DC58FD-AE52-463A-8EB0-5ED68687978F}"/>
              </a:ext>
            </a:extLst>
          </p:cNvPr>
          <p:cNvSpPr>
            <a:spLocks noGrp="1"/>
          </p:cNvSpPr>
          <p:nvPr>
            <p:ph type="hdr" sz="quarter"/>
          </p:nvPr>
        </p:nvSpPr>
        <p:spPr>
          <a:xfrm>
            <a:off x="0" y="2"/>
            <a:ext cx="3078383" cy="471347"/>
          </a:xfrm>
          <a:prstGeom prst="rect">
            <a:avLst/>
          </a:prstGeom>
        </p:spPr>
        <p:txBody>
          <a:bodyPr vert="horz" lIns="92466" tIns="46234" rIns="92466" bIns="46234" rtlCol="0"/>
          <a:lstStyle>
            <a:lvl1pPr algn="l">
              <a:defRPr sz="1300"/>
            </a:lvl1pPr>
          </a:lstStyle>
          <a:p>
            <a:endParaRPr lang="en-US" dirty="0"/>
          </a:p>
        </p:txBody>
      </p:sp>
      <p:sp>
        <p:nvSpPr>
          <p:cNvPr id="3" name="Date Placeholder 2">
            <a:extLst>
              <a:ext uri="{FF2B5EF4-FFF2-40B4-BE49-F238E27FC236}">
                <a16:creationId xmlns:a16="http://schemas.microsoft.com/office/drawing/2014/main" id="{928156AB-BACD-4919-BA41-AB47FDE428BF}"/>
              </a:ext>
            </a:extLst>
          </p:cNvPr>
          <p:cNvSpPr>
            <a:spLocks noGrp="1"/>
          </p:cNvSpPr>
          <p:nvPr>
            <p:ph type="dt" sz="quarter" idx="1"/>
          </p:nvPr>
        </p:nvSpPr>
        <p:spPr>
          <a:xfrm>
            <a:off x="4022486" y="2"/>
            <a:ext cx="3078383" cy="471347"/>
          </a:xfrm>
          <a:prstGeom prst="rect">
            <a:avLst/>
          </a:prstGeom>
        </p:spPr>
        <p:txBody>
          <a:bodyPr vert="horz" lIns="92466" tIns="46234" rIns="92466" bIns="46234" rtlCol="0"/>
          <a:lstStyle>
            <a:lvl1pPr algn="r">
              <a:defRPr sz="1300"/>
            </a:lvl1pPr>
          </a:lstStyle>
          <a:p>
            <a:fld id="{BB0AF9E0-CE97-49AD-A3F2-60F1D2665A16}" type="datetimeFigureOut">
              <a:rPr lang="en-US" smtClean="0"/>
              <a:t>10/8/2018</a:t>
            </a:fld>
            <a:endParaRPr lang="en-US" dirty="0"/>
          </a:p>
        </p:txBody>
      </p:sp>
      <p:sp>
        <p:nvSpPr>
          <p:cNvPr id="4" name="Footer Placeholder 3">
            <a:extLst>
              <a:ext uri="{FF2B5EF4-FFF2-40B4-BE49-F238E27FC236}">
                <a16:creationId xmlns:a16="http://schemas.microsoft.com/office/drawing/2014/main" id="{C4E2BB9D-D840-4A17-AD2B-762B76CE110D}"/>
              </a:ext>
            </a:extLst>
          </p:cNvPr>
          <p:cNvSpPr>
            <a:spLocks noGrp="1"/>
          </p:cNvSpPr>
          <p:nvPr>
            <p:ph type="ftr" sz="quarter" idx="2"/>
          </p:nvPr>
        </p:nvSpPr>
        <p:spPr>
          <a:xfrm>
            <a:off x="0" y="8917128"/>
            <a:ext cx="3078383" cy="471347"/>
          </a:xfrm>
          <a:prstGeom prst="rect">
            <a:avLst/>
          </a:prstGeom>
        </p:spPr>
        <p:txBody>
          <a:bodyPr vert="horz" lIns="92466" tIns="46234" rIns="92466" bIns="46234"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179AD762-547C-4C21-9250-E9525CFC9A3A}"/>
              </a:ext>
            </a:extLst>
          </p:cNvPr>
          <p:cNvSpPr>
            <a:spLocks noGrp="1"/>
          </p:cNvSpPr>
          <p:nvPr>
            <p:ph type="sldNum" sz="quarter" idx="3"/>
          </p:nvPr>
        </p:nvSpPr>
        <p:spPr>
          <a:xfrm>
            <a:off x="4022486" y="8917128"/>
            <a:ext cx="3078383" cy="471347"/>
          </a:xfrm>
          <a:prstGeom prst="rect">
            <a:avLst/>
          </a:prstGeom>
        </p:spPr>
        <p:txBody>
          <a:bodyPr vert="horz" lIns="92466" tIns="46234" rIns="92466" bIns="46234" rtlCol="0" anchor="b"/>
          <a:lstStyle>
            <a:lvl1pPr algn="r">
              <a:defRPr sz="1300"/>
            </a:lvl1pPr>
          </a:lstStyle>
          <a:p>
            <a:fld id="{010CF0F0-2827-4839-8930-9F231BA2A366}" type="slidenum">
              <a:rPr lang="en-US" smtClean="0"/>
              <a:t>‹#›</a:t>
            </a:fld>
            <a:endParaRPr lang="en-US" dirty="0"/>
          </a:p>
        </p:txBody>
      </p:sp>
    </p:spTree>
    <p:extLst>
      <p:ext uri="{BB962C8B-B14F-4D97-AF65-F5344CB8AC3E}">
        <p14:creationId xmlns:p14="http://schemas.microsoft.com/office/powerpoint/2010/main" val="4017111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2" tIns="47112" rIns="94222" bIns="47112" rtlCol="0"/>
          <a:lstStyle>
            <a:lvl1pPr algn="l">
              <a:defRPr sz="1300"/>
            </a:lvl1pPr>
          </a:lstStyle>
          <a:p>
            <a:endParaRPr lang="en-US" dirty="0"/>
          </a:p>
        </p:txBody>
      </p:sp>
      <p:sp>
        <p:nvSpPr>
          <p:cNvPr id="3" name="Date Placeholder 2"/>
          <p:cNvSpPr>
            <a:spLocks noGrp="1"/>
          </p:cNvSpPr>
          <p:nvPr>
            <p:ph type="dt" idx="1"/>
          </p:nvPr>
        </p:nvSpPr>
        <p:spPr>
          <a:xfrm>
            <a:off x="4023093" y="0"/>
            <a:ext cx="3077739" cy="471054"/>
          </a:xfrm>
          <a:prstGeom prst="rect">
            <a:avLst/>
          </a:prstGeom>
        </p:spPr>
        <p:txBody>
          <a:bodyPr vert="horz" lIns="94222" tIns="47112" rIns="94222" bIns="47112" rtlCol="0"/>
          <a:lstStyle>
            <a:lvl1pPr algn="r">
              <a:defRPr sz="1300"/>
            </a:lvl1pPr>
          </a:lstStyle>
          <a:p>
            <a:fld id="{432EB05E-95A1-4CC6-8B4C-984E8F09064C}" type="datetimeFigureOut">
              <a:rPr lang="en-US" smtClean="0"/>
              <a:t>10/8/2018</a:t>
            </a:fld>
            <a:endParaRPr lang="en-US" dirty="0"/>
          </a:p>
        </p:txBody>
      </p:sp>
      <p:sp>
        <p:nvSpPr>
          <p:cNvPr id="4" name="Slide Image Placeholder 3"/>
          <p:cNvSpPr>
            <a:spLocks noGrp="1" noRot="1" noChangeAspect="1"/>
          </p:cNvSpPr>
          <p:nvPr>
            <p:ph type="sldImg" idx="2"/>
          </p:nvPr>
        </p:nvSpPr>
        <p:spPr>
          <a:xfrm>
            <a:off x="1439863" y="1173163"/>
            <a:ext cx="4222750" cy="3167062"/>
          </a:xfrm>
          <a:prstGeom prst="rect">
            <a:avLst/>
          </a:prstGeom>
          <a:noFill/>
          <a:ln w="12700">
            <a:solidFill>
              <a:prstClr val="black"/>
            </a:solidFill>
          </a:ln>
        </p:spPr>
        <p:txBody>
          <a:bodyPr vert="horz" lIns="94222" tIns="47112" rIns="94222" bIns="47112" rtlCol="0" anchor="ctr"/>
          <a:lstStyle/>
          <a:p>
            <a:endParaRPr lang="en-US" dirty="0"/>
          </a:p>
        </p:txBody>
      </p:sp>
      <p:sp>
        <p:nvSpPr>
          <p:cNvPr id="5" name="Notes Placeholder 4"/>
          <p:cNvSpPr>
            <a:spLocks noGrp="1"/>
          </p:cNvSpPr>
          <p:nvPr>
            <p:ph type="body" sz="quarter" idx="3"/>
          </p:nvPr>
        </p:nvSpPr>
        <p:spPr>
          <a:xfrm>
            <a:off x="710248" y="4518204"/>
            <a:ext cx="5681980" cy="3696713"/>
          </a:xfrm>
          <a:prstGeom prst="rect">
            <a:avLst/>
          </a:prstGeom>
        </p:spPr>
        <p:txBody>
          <a:bodyPr vert="horz" lIns="94222" tIns="47112" rIns="94222" bIns="4711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2" tIns="47112" rIns="94222" bIns="47112"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3093" y="8917422"/>
            <a:ext cx="3077739" cy="471053"/>
          </a:xfrm>
          <a:prstGeom prst="rect">
            <a:avLst/>
          </a:prstGeom>
        </p:spPr>
        <p:txBody>
          <a:bodyPr vert="horz" lIns="94222" tIns="47112" rIns="94222" bIns="47112" rtlCol="0" anchor="b"/>
          <a:lstStyle>
            <a:lvl1pPr algn="r">
              <a:defRPr sz="1300"/>
            </a:lvl1pPr>
          </a:lstStyle>
          <a:p>
            <a:fld id="{134C7F6A-D1D0-4775-BD53-F98ACC5877CF}" type="slidenum">
              <a:rPr lang="en-US" smtClean="0"/>
              <a:t>‹#›</a:t>
            </a:fld>
            <a:endParaRPr lang="en-US" dirty="0"/>
          </a:p>
        </p:txBody>
      </p:sp>
    </p:spTree>
    <p:extLst>
      <p:ext uri="{BB962C8B-B14F-4D97-AF65-F5344CB8AC3E}">
        <p14:creationId xmlns:p14="http://schemas.microsoft.com/office/powerpoint/2010/main" val="2215485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drugabuse.gov/publications/research-reports/relationship-between-prescription-drug-abuse-heroin-use/introduction" TargetMode="External"/><Relationship Id="rId3" Type="http://schemas.openxmlformats.org/officeDocument/2006/relationships/hyperlink" Target="https://www.drugabuse.gov/drugs-abuse/opioids/opioid-overdose-crisis#one" TargetMode="External"/><Relationship Id="rId7" Type="http://schemas.openxmlformats.org/officeDocument/2006/relationships/hyperlink" Target="https://www.drugabuse.gov/drugs-abuse/opioids/opioid-overdose-crisis#two"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drugabuse.gov/drugs-abuse/fentanyl" TargetMode="External"/><Relationship Id="rId5" Type="http://schemas.openxmlformats.org/officeDocument/2006/relationships/hyperlink" Target="https://www.drugabuse.gov/drugs-abuse/heroin" TargetMode="External"/><Relationship Id="rId4" Type="http://schemas.openxmlformats.org/officeDocument/2006/relationships/hyperlink" Target="https://www.drugabuse.gov/publications/research-reports/misuse-prescription-drugs/which-classes-prescription-drugs-are-commonly-misused"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67" indent="-174667" defTabSz="924663">
              <a:buFont typeface="Arial" panose="020B0604020202020204" pitchFamily="34" charset="0"/>
              <a:buChar char="•"/>
              <a:defRPr/>
            </a:pPr>
            <a:r>
              <a:rPr lang="en-US" sz="1700" dirty="0"/>
              <a:t>THANK YOU </a:t>
            </a:r>
          </a:p>
          <a:p>
            <a:pPr marL="620345" lvl="1" indent="-174667" defTabSz="924663">
              <a:buFont typeface="Arial" panose="020B0604020202020204" pitchFamily="34" charset="0"/>
              <a:buChar char="•"/>
              <a:defRPr/>
            </a:pPr>
            <a:r>
              <a:rPr lang="en-US" sz="1700" dirty="0"/>
              <a:t>DSAMH team including </a:t>
            </a:r>
          </a:p>
          <a:p>
            <a:pPr marL="620345" lvl="1" indent="-174667" defTabSz="924663">
              <a:buFont typeface="Arial" panose="020B0604020202020204" pitchFamily="34" charset="0"/>
              <a:buChar char="•"/>
              <a:defRPr/>
            </a:pPr>
            <a:endParaRPr lang="en-US" sz="1700" dirty="0"/>
          </a:p>
          <a:p>
            <a:pPr marL="174667" indent="-174667" defTabSz="924663">
              <a:buFont typeface="Arial" panose="020B0604020202020204" pitchFamily="34" charset="0"/>
              <a:buChar char="•"/>
              <a:defRPr/>
            </a:pPr>
            <a:r>
              <a:rPr lang="en-US" sz="1700" dirty="0"/>
              <a:t>Hello Everyone, I want to take a few minutes to highlight a few important updates as it relates to DSAMH’s ongoing efforts to partner with providers, payers, and public health stakeholders throughout the state. </a:t>
            </a:r>
          </a:p>
          <a:p>
            <a:pPr marL="174667" indent="-174667" defTabSz="924663">
              <a:buFont typeface="Arial" panose="020B0604020202020204" pitchFamily="34" charset="0"/>
              <a:buChar char="•"/>
              <a:defRPr/>
            </a:pPr>
            <a:endParaRPr lang="en-US" sz="1700" dirty="0"/>
          </a:p>
          <a:p>
            <a:pPr marL="174667" indent="-174667" defTabSz="924663">
              <a:buFont typeface="Arial" panose="020B0604020202020204" pitchFamily="34" charset="0"/>
              <a:buChar char="•"/>
              <a:defRPr/>
            </a:pPr>
            <a:r>
              <a:rPr lang="en-US" sz="1700" dirty="0"/>
              <a:t>As you’ve heard today, our </a:t>
            </a:r>
            <a:r>
              <a:rPr lang="en-US" sz="2000" b="1" dirty="0"/>
              <a:t>S</a:t>
            </a:r>
            <a:r>
              <a:rPr lang="en-US" sz="1700" dirty="0"/>
              <a:t>ubstance Use </a:t>
            </a:r>
            <a:r>
              <a:rPr lang="en-US" sz="2800" b="1" dirty="0"/>
              <a:t>T</a:t>
            </a:r>
            <a:r>
              <a:rPr lang="en-US" sz="1700" dirty="0"/>
              <a:t>reatment and </a:t>
            </a:r>
            <a:r>
              <a:rPr lang="en-US" sz="2800" b="1" dirty="0"/>
              <a:t>R</a:t>
            </a:r>
            <a:r>
              <a:rPr lang="en-US" sz="1700" dirty="0"/>
              <a:t>ecovery </a:t>
            </a:r>
            <a:r>
              <a:rPr lang="en-US" sz="2800" b="1" dirty="0"/>
              <a:t>T</a:t>
            </a:r>
            <a:r>
              <a:rPr lang="en-US" sz="1700" dirty="0"/>
              <a:t>ransformation </a:t>
            </a:r>
            <a:r>
              <a:rPr lang="en-US" sz="2400" b="1" dirty="0"/>
              <a:t>C</a:t>
            </a:r>
            <a:r>
              <a:rPr lang="en-US" sz="1700" dirty="0"/>
              <a:t>enters and </a:t>
            </a:r>
            <a:r>
              <a:rPr lang="en-US" sz="2800" b="1" dirty="0"/>
              <a:t>S</a:t>
            </a:r>
            <a:r>
              <a:rPr lang="en-US" sz="1700" dirty="0"/>
              <a:t>ystem or START centers are both catalyst for- and participants in a more connected, accountable, and compassionate SUD treatment service continuum</a:t>
            </a:r>
          </a:p>
        </p:txBody>
      </p:sp>
      <p:sp>
        <p:nvSpPr>
          <p:cNvPr id="4" name="Slide Number Placeholder 3"/>
          <p:cNvSpPr>
            <a:spLocks noGrp="1"/>
          </p:cNvSpPr>
          <p:nvPr>
            <p:ph type="sldNum" sz="quarter" idx="10"/>
          </p:nvPr>
        </p:nvSpPr>
        <p:spPr/>
        <p:txBody>
          <a:bodyPr/>
          <a:lstStyle/>
          <a:p>
            <a:fld id="{134C7F6A-D1D0-4775-BD53-F98ACC5877CF}" type="slidenum">
              <a:rPr lang="en-US" smtClean="0"/>
              <a:t>1</a:t>
            </a:fld>
            <a:endParaRPr lang="en-US" dirty="0"/>
          </a:p>
        </p:txBody>
      </p:sp>
    </p:spTree>
    <p:extLst>
      <p:ext uri="{BB962C8B-B14F-4D97-AF65-F5344CB8AC3E}">
        <p14:creationId xmlns:p14="http://schemas.microsoft.com/office/powerpoint/2010/main" val="2469257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437c0026c5_0_41: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437c0026c5_0_41:notes"/>
          <p:cNvSpPr txBox="1">
            <a:spLocks noGrp="1"/>
          </p:cNvSpPr>
          <p:nvPr>
            <p:ph type="body" idx="1"/>
          </p:nvPr>
        </p:nvSpPr>
        <p:spPr>
          <a:xfrm>
            <a:off x="685800" y="4415790"/>
            <a:ext cx="54864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rgbClr val="FF0000"/>
              </a:solidFill>
              <a:latin typeface="Cambria"/>
              <a:ea typeface="Cambria"/>
              <a:cs typeface="Cambria"/>
              <a:sym typeface="Cambria"/>
            </a:endParaRPr>
          </a:p>
        </p:txBody>
      </p:sp>
      <p:sp>
        <p:nvSpPr>
          <p:cNvPr id="413" name="Google Shape;413;g437c0026c5_0_41:notes"/>
          <p:cNvSpPr txBox="1">
            <a:spLocks noGrp="1"/>
          </p:cNvSpPr>
          <p:nvPr>
            <p:ph type="sldNum" idx="12"/>
          </p:nvPr>
        </p:nvSpPr>
        <p:spPr>
          <a:xfrm>
            <a:off x="3884613" y="8829967"/>
            <a:ext cx="2971800" cy="464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CA"/>
              <a:t>12</a:t>
            </a:fld>
            <a:endParaRPr/>
          </a:p>
        </p:txBody>
      </p:sp>
    </p:spTree>
    <p:extLst>
      <p:ext uri="{BB962C8B-B14F-4D97-AF65-F5344CB8AC3E}">
        <p14:creationId xmlns:p14="http://schemas.microsoft.com/office/powerpoint/2010/main" val="3781522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437c0026c5_0_48: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437c0026c5_0_48:notes"/>
          <p:cNvSpPr txBox="1">
            <a:spLocks noGrp="1"/>
          </p:cNvSpPr>
          <p:nvPr>
            <p:ph type="body" idx="1"/>
          </p:nvPr>
        </p:nvSpPr>
        <p:spPr>
          <a:xfrm>
            <a:off x="685800" y="4415790"/>
            <a:ext cx="54864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dirty="0">
              <a:solidFill>
                <a:srgbClr val="FF0000"/>
              </a:solidFill>
              <a:latin typeface="Cambria"/>
              <a:ea typeface="Cambria"/>
              <a:cs typeface="Cambria"/>
              <a:sym typeface="Cambria"/>
            </a:endParaRPr>
          </a:p>
        </p:txBody>
      </p:sp>
      <p:sp>
        <p:nvSpPr>
          <p:cNvPr id="421" name="Google Shape;421;g437c0026c5_0_48:notes"/>
          <p:cNvSpPr txBox="1">
            <a:spLocks noGrp="1"/>
          </p:cNvSpPr>
          <p:nvPr>
            <p:ph type="sldNum" idx="12"/>
          </p:nvPr>
        </p:nvSpPr>
        <p:spPr>
          <a:xfrm>
            <a:off x="3884613" y="8829967"/>
            <a:ext cx="2971800" cy="464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CA"/>
              <a:t>13</a:t>
            </a:fld>
            <a:endParaRPr/>
          </a:p>
        </p:txBody>
      </p:sp>
    </p:spTree>
    <p:extLst>
      <p:ext uri="{BB962C8B-B14F-4D97-AF65-F5344CB8AC3E}">
        <p14:creationId xmlns:p14="http://schemas.microsoft.com/office/powerpoint/2010/main" val="2995263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63">
              <a:defRPr/>
            </a:pPr>
            <a:r>
              <a:rPr lang="en-US" dirty="0"/>
              <a:t>You have all heard </a:t>
            </a:r>
            <a:r>
              <a:rPr lang="en-US" baseline="0" dirty="0"/>
              <a:t>the ongoing conversations about the need for change in Delaware. We spend more on health care and get less. To get better results, we have to improve health care quality and reduce the cost. </a:t>
            </a:r>
            <a:r>
              <a:rPr lang="en-US" dirty="0"/>
              <a:t>The benchmark</a:t>
            </a:r>
            <a:r>
              <a:rPr lang="en-US" baseline="0" dirty="0"/>
              <a:t> is intended to drive change to put Delaware on the Road to Value.</a:t>
            </a:r>
            <a:endParaRPr lang="en-US" dirty="0"/>
          </a:p>
          <a:p>
            <a:endParaRPr lang="en-US" dirty="0"/>
          </a:p>
        </p:txBody>
      </p:sp>
      <p:sp>
        <p:nvSpPr>
          <p:cNvPr id="4" name="Slide Number Placeholder 3"/>
          <p:cNvSpPr>
            <a:spLocks noGrp="1"/>
          </p:cNvSpPr>
          <p:nvPr>
            <p:ph type="sldNum" sz="quarter" idx="10"/>
          </p:nvPr>
        </p:nvSpPr>
        <p:spPr/>
        <p:txBody>
          <a:bodyPr/>
          <a:lstStyle/>
          <a:p>
            <a:fld id="{134C7F6A-D1D0-4775-BD53-F98ACC5877CF}" type="slidenum">
              <a:rPr lang="en-US" smtClean="0"/>
              <a:t>14</a:t>
            </a:fld>
            <a:endParaRPr lang="en-US" dirty="0"/>
          </a:p>
        </p:txBody>
      </p:sp>
    </p:spTree>
    <p:extLst>
      <p:ext uri="{BB962C8B-B14F-4D97-AF65-F5344CB8AC3E}">
        <p14:creationId xmlns:p14="http://schemas.microsoft.com/office/powerpoint/2010/main" val="1289842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4C7F6A-D1D0-4775-BD53-F98ACC5877CF}" type="slidenum">
              <a:rPr lang="en-US" smtClean="0"/>
              <a:t>19</a:t>
            </a:fld>
            <a:endParaRPr lang="en-US" dirty="0"/>
          </a:p>
        </p:txBody>
      </p:sp>
    </p:spTree>
    <p:extLst>
      <p:ext uri="{BB962C8B-B14F-4D97-AF65-F5344CB8AC3E}">
        <p14:creationId xmlns:p14="http://schemas.microsoft.com/office/powerpoint/2010/main" val="336932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67" indent="-174667">
              <a:buFont typeface="Arial" panose="020B0604020202020204" pitchFamily="34" charset="0"/>
              <a:buChar char="•"/>
            </a:pPr>
            <a:r>
              <a:rPr lang="en-US" sz="1700" dirty="0"/>
              <a:t>Performance measure helps to ensure that we’re all moving toward the same outcomes. The START initiative’s performance measures are divided in to two categories:</a:t>
            </a:r>
          </a:p>
          <a:p>
            <a:pPr marL="232889" indent="-232889">
              <a:buFont typeface="+mj-lt"/>
              <a:buAutoNum type="arabicPeriod"/>
            </a:pPr>
            <a:r>
              <a:rPr lang="en-US" sz="1700" dirty="0"/>
              <a:t>Those which can be ascertained from Medicaid claims data</a:t>
            </a:r>
          </a:p>
          <a:p>
            <a:pPr marL="232889" indent="-232889">
              <a:buFont typeface="+mj-lt"/>
              <a:buAutoNum type="arabicPeriod"/>
            </a:pPr>
            <a:r>
              <a:rPr lang="en-US" sz="1700" dirty="0"/>
              <a:t>Those which are acquired directly from providers</a:t>
            </a:r>
          </a:p>
          <a:p>
            <a:pPr marL="232889" indent="-232889">
              <a:buFont typeface="+mj-lt"/>
              <a:buAutoNum type="arabicPeriod"/>
            </a:pPr>
            <a:endParaRPr lang="en-US" sz="1700" dirty="0"/>
          </a:p>
          <a:p>
            <a:r>
              <a:rPr lang="en-US" sz="1700" dirty="0"/>
              <a:t>Claims data based measures include:</a:t>
            </a:r>
          </a:p>
          <a:p>
            <a:pPr marL="291111" indent="-291111" fontAlgn="t">
              <a:buFont typeface="Arial" panose="020B0604020202020204" pitchFamily="34" charset="0"/>
              <a:buChar char="•"/>
            </a:pPr>
            <a:r>
              <a:rPr lang="en-US" sz="1700" dirty="0"/>
              <a:t>% or patients with OUD on MAT</a:t>
            </a:r>
          </a:p>
          <a:p>
            <a:pPr marL="291111" indent="-291111" fontAlgn="t">
              <a:buFont typeface="Arial" panose="020B0604020202020204" pitchFamily="34" charset="0"/>
              <a:buChar char="•"/>
            </a:pPr>
            <a:r>
              <a:rPr lang="en-US" sz="1700" dirty="0"/>
              <a:t>% of patients with follow up in 14 days</a:t>
            </a:r>
          </a:p>
          <a:p>
            <a:pPr marL="291111" indent="-291111" fontAlgn="t">
              <a:buFont typeface="Arial" panose="020B0604020202020204" pitchFamily="34" charset="0"/>
              <a:buChar char="•"/>
            </a:pPr>
            <a:r>
              <a:rPr lang="en-US" sz="1700" dirty="0"/>
              <a:t>Length of time on MAT</a:t>
            </a:r>
          </a:p>
          <a:p>
            <a:pPr marL="291111" indent="-291111" fontAlgn="t">
              <a:buFont typeface="Arial" panose="020B0604020202020204" pitchFamily="34" charset="0"/>
              <a:buChar char="•"/>
            </a:pPr>
            <a:r>
              <a:rPr lang="en-US" sz="1700" dirty="0"/>
              <a:t>All Cause Readmission</a:t>
            </a:r>
          </a:p>
          <a:p>
            <a:pPr marL="291111" indent="-291111" fontAlgn="t">
              <a:buFont typeface="Arial" panose="020B0604020202020204" pitchFamily="34" charset="0"/>
              <a:buChar char="•"/>
            </a:pPr>
            <a:r>
              <a:rPr lang="en-US" sz="1700" dirty="0"/>
              <a:t>ED or Hospital visit for OD</a:t>
            </a:r>
          </a:p>
          <a:p>
            <a:endParaRPr lang="en-US" dirty="0"/>
          </a:p>
        </p:txBody>
      </p:sp>
      <p:sp>
        <p:nvSpPr>
          <p:cNvPr id="4" name="Slide Number Placeholder 3"/>
          <p:cNvSpPr>
            <a:spLocks noGrp="1"/>
          </p:cNvSpPr>
          <p:nvPr>
            <p:ph type="sldNum" sz="quarter" idx="10"/>
          </p:nvPr>
        </p:nvSpPr>
        <p:spPr/>
        <p:txBody>
          <a:bodyPr/>
          <a:lstStyle/>
          <a:p>
            <a:fld id="{134C7F6A-D1D0-4775-BD53-F98ACC5877CF}" type="slidenum">
              <a:rPr lang="en-US" smtClean="0"/>
              <a:t>20</a:t>
            </a:fld>
            <a:endParaRPr lang="en-US" dirty="0"/>
          </a:p>
        </p:txBody>
      </p:sp>
    </p:spTree>
    <p:extLst>
      <p:ext uri="{BB962C8B-B14F-4D97-AF65-F5344CB8AC3E}">
        <p14:creationId xmlns:p14="http://schemas.microsoft.com/office/powerpoint/2010/main" val="3808058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700" dirty="0"/>
              <a:t> Survey based measures include:</a:t>
            </a:r>
          </a:p>
          <a:p>
            <a:pPr marL="174667" indent="-174667" fontAlgn="t">
              <a:buFont typeface="Arial" panose="020B0604020202020204" pitchFamily="34" charset="0"/>
              <a:buChar char="•"/>
            </a:pPr>
            <a:r>
              <a:rPr lang="en-US" sz="1700" dirty="0"/>
              <a:t>Ability to provide MAT</a:t>
            </a:r>
          </a:p>
          <a:p>
            <a:pPr marL="174667" indent="-174667" fontAlgn="t">
              <a:buFont typeface="Arial" panose="020B0604020202020204" pitchFamily="34" charset="0"/>
              <a:buChar char="•"/>
            </a:pPr>
            <a:r>
              <a:rPr lang="en-US" sz="1700" dirty="0"/>
              <a:t>Ability to prescribe naloxone</a:t>
            </a:r>
          </a:p>
          <a:p>
            <a:pPr marL="174667" indent="-174667" fontAlgn="t">
              <a:buFont typeface="Arial" panose="020B0604020202020204" pitchFamily="34" charset="0"/>
              <a:buChar char="•"/>
            </a:pPr>
            <a:r>
              <a:rPr lang="en-US" sz="1700" dirty="0"/>
              <a:t>Provider has HER</a:t>
            </a:r>
          </a:p>
          <a:p>
            <a:pPr marL="174667" indent="-174667" fontAlgn="t">
              <a:buFont typeface="Arial" panose="020B0604020202020204" pitchFamily="34" charset="0"/>
              <a:buChar char="•"/>
            </a:pPr>
            <a:r>
              <a:rPr lang="en-US" sz="1700" dirty="0"/>
              <a:t>Wait time after referral for treatment</a:t>
            </a:r>
          </a:p>
          <a:p>
            <a:pPr marL="174667" indent="-174667" fontAlgn="t">
              <a:buFont typeface="Arial" panose="020B0604020202020204" pitchFamily="34" charset="0"/>
              <a:buChar char="•"/>
            </a:pPr>
            <a:r>
              <a:rPr lang="en-US" sz="1700" dirty="0"/>
              <a:t>Ability to test for HIV, Hep C and STIs </a:t>
            </a:r>
          </a:p>
          <a:p>
            <a:endParaRPr lang="en-US" dirty="0"/>
          </a:p>
        </p:txBody>
      </p:sp>
      <p:sp>
        <p:nvSpPr>
          <p:cNvPr id="4" name="Slide Number Placeholder 3"/>
          <p:cNvSpPr>
            <a:spLocks noGrp="1"/>
          </p:cNvSpPr>
          <p:nvPr>
            <p:ph type="sldNum" sz="quarter" idx="10"/>
          </p:nvPr>
        </p:nvSpPr>
        <p:spPr/>
        <p:txBody>
          <a:bodyPr/>
          <a:lstStyle/>
          <a:p>
            <a:fld id="{134C7F6A-D1D0-4775-BD53-F98ACC5877CF}" type="slidenum">
              <a:rPr lang="en-US" smtClean="0"/>
              <a:t>21</a:t>
            </a:fld>
            <a:endParaRPr lang="en-US" dirty="0"/>
          </a:p>
        </p:txBody>
      </p:sp>
    </p:spTree>
    <p:extLst>
      <p:ext uri="{BB962C8B-B14F-4D97-AF65-F5344CB8AC3E}">
        <p14:creationId xmlns:p14="http://schemas.microsoft.com/office/powerpoint/2010/main" val="861339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63">
              <a:defRPr/>
            </a:pPr>
            <a:r>
              <a:rPr lang="en-US" dirty="0"/>
              <a:t>You have all heard </a:t>
            </a:r>
            <a:r>
              <a:rPr lang="en-US" baseline="0" dirty="0"/>
              <a:t>the ongoing conversations about the need for change in Delaware. We spend more on health care and get less. To get better results, we have to improve health care quality and reduce the cost. </a:t>
            </a:r>
            <a:r>
              <a:rPr lang="en-US" dirty="0"/>
              <a:t>The benchmark</a:t>
            </a:r>
            <a:r>
              <a:rPr lang="en-US" baseline="0" dirty="0"/>
              <a:t> is intended to drive change to put Delaware on the Road to Value.</a:t>
            </a:r>
            <a:endParaRPr lang="en-US" dirty="0"/>
          </a:p>
          <a:p>
            <a:endParaRPr lang="en-US" dirty="0"/>
          </a:p>
        </p:txBody>
      </p:sp>
      <p:sp>
        <p:nvSpPr>
          <p:cNvPr id="4" name="Slide Number Placeholder 3"/>
          <p:cNvSpPr>
            <a:spLocks noGrp="1"/>
          </p:cNvSpPr>
          <p:nvPr>
            <p:ph type="sldNum" sz="quarter" idx="10"/>
          </p:nvPr>
        </p:nvSpPr>
        <p:spPr/>
        <p:txBody>
          <a:bodyPr/>
          <a:lstStyle/>
          <a:p>
            <a:fld id="{134C7F6A-D1D0-4775-BD53-F98ACC5877CF}" type="slidenum">
              <a:rPr lang="en-US" smtClean="0"/>
              <a:t>22</a:t>
            </a:fld>
            <a:endParaRPr lang="en-US" dirty="0"/>
          </a:p>
        </p:txBody>
      </p:sp>
    </p:spTree>
    <p:extLst>
      <p:ext uri="{BB962C8B-B14F-4D97-AF65-F5344CB8AC3E}">
        <p14:creationId xmlns:p14="http://schemas.microsoft.com/office/powerpoint/2010/main" val="1415369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67" indent="-174667">
              <a:buFont typeface="Arial" panose="020B0604020202020204" pitchFamily="34" charset="0"/>
              <a:buChar char="•"/>
            </a:pPr>
            <a:r>
              <a:rPr lang="en-US" sz="1700" dirty="0"/>
              <a:t>As you all know, the statistics on this slide compel the need for targeted investment in treatment capacity and wraparound services.</a:t>
            </a:r>
          </a:p>
          <a:p>
            <a:endParaRPr lang="en-US" sz="1700" dirty="0"/>
          </a:p>
          <a:p>
            <a:endParaRPr lang="en-US" sz="1700" dirty="0"/>
          </a:p>
          <a:p>
            <a:r>
              <a:rPr lang="en-US" sz="1700" dirty="0"/>
              <a:t>National NIDA Statistics:</a:t>
            </a:r>
          </a:p>
          <a:p>
            <a:pPr marL="174667" indent="-174667">
              <a:buFont typeface="Arial" panose="020B0604020202020204" pitchFamily="34" charset="0"/>
              <a:buChar char="•"/>
            </a:pPr>
            <a:endParaRPr lang="en-US" sz="1700" dirty="0"/>
          </a:p>
          <a:p>
            <a:r>
              <a:rPr lang="en-US" sz="1700" dirty="0"/>
              <a:t>Every day, more than 115 people in the United States die after overdosing on opioids.</a:t>
            </a:r>
            <a:r>
              <a:rPr lang="en-US" sz="1700" baseline="30000" dirty="0">
                <a:hlinkClick r:id="rId3"/>
              </a:rPr>
              <a:t>1</a:t>
            </a:r>
            <a:r>
              <a:rPr lang="en-US" sz="1700" dirty="0"/>
              <a:t> The misuse of and addiction to opioids—including </a:t>
            </a:r>
            <a:r>
              <a:rPr lang="en-US" sz="1700" dirty="0">
                <a:hlinkClick r:id="rId4"/>
              </a:rPr>
              <a:t>prescription pain relievers</a:t>
            </a:r>
            <a:r>
              <a:rPr lang="en-US" sz="1700" dirty="0"/>
              <a:t>, </a:t>
            </a:r>
            <a:r>
              <a:rPr lang="en-US" sz="1700" dirty="0">
                <a:hlinkClick r:id="rId5"/>
              </a:rPr>
              <a:t>heroin</a:t>
            </a:r>
            <a:r>
              <a:rPr lang="en-US" sz="1700" dirty="0"/>
              <a:t>, and synthetic opioids such as </a:t>
            </a:r>
            <a:r>
              <a:rPr lang="en-US" sz="1700" dirty="0">
                <a:hlinkClick r:id="rId6"/>
              </a:rPr>
              <a:t>fentanyl</a:t>
            </a:r>
            <a:r>
              <a:rPr lang="en-US" sz="1700" dirty="0"/>
              <a:t>—is a serious national crisis that affects public health as well as social and economic welfare. The Centers for Disease Control and Prevention estimates that the total "economic burden" of prescription opioid misuse alone in the United States is $78.5 billion a year, including the costs of healthcare, lost productivity, addiction treatment, and criminal justice involvement.</a:t>
            </a:r>
            <a:r>
              <a:rPr lang="en-US" sz="1700" baseline="30000" dirty="0">
                <a:hlinkClick r:id="rId7"/>
              </a:rPr>
              <a:t>2</a:t>
            </a:r>
            <a:endParaRPr lang="en-US" sz="1700" dirty="0"/>
          </a:p>
          <a:p>
            <a:pPr marL="640446" lvl="1" indent="-174667" fontAlgn="base">
              <a:buFont typeface="Arial" panose="020B0604020202020204" pitchFamily="34" charset="0"/>
              <a:buChar char="•"/>
            </a:pPr>
            <a:r>
              <a:rPr lang="en-US" sz="1700" dirty="0"/>
              <a:t>Roughly 21 to 29 percent of patients prescribed opioids for chronic pain misuse them.</a:t>
            </a:r>
            <a:endParaRPr lang="en-US" sz="1700" baseline="30000" dirty="0"/>
          </a:p>
          <a:p>
            <a:pPr marL="640446" lvl="1" indent="-174667" fontAlgn="base">
              <a:buFont typeface="Arial" panose="020B0604020202020204" pitchFamily="34" charset="0"/>
              <a:buChar char="•"/>
            </a:pPr>
            <a:r>
              <a:rPr lang="en-US" sz="1700" dirty="0"/>
              <a:t>Between 8 and 12 percent develop an opioid use disorder.</a:t>
            </a:r>
          </a:p>
          <a:p>
            <a:pPr marL="640446" lvl="1" indent="-174667" fontAlgn="base">
              <a:buFont typeface="Arial" panose="020B0604020202020204" pitchFamily="34" charset="0"/>
              <a:buChar char="•"/>
            </a:pPr>
            <a:r>
              <a:rPr lang="en-US" sz="1700" dirty="0"/>
              <a:t>An estimated 4 to 6 percent who misuse prescription opioids transition to </a:t>
            </a:r>
            <a:r>
              <a:rPr lang="en-US" sz="1700" dirty="0">
                <a:hlinkClick r:id="rId8"/>
              </a:rPr>
              <a:t>heroin</a:t>
            </a:r>
            <a:r>
              <a:rPr lang="en-US" sz="1700" dirty="0"/>
              <a:t>.</a:t>
            </a:r>
          </a:p>
          <a:p>
            <a:pPr marL="640446" lvl="1" indent="-174667" fontAlgn="base">
              <a:buFont typeface="Arial" panose="020B0604020202020204" pitchFamily="34" charset="0"/>
              <a:buChar char="•"/>
            </a:pPr>
            <a:r>
              <a:rPr lang="en-US" sz="1700" dirty="0"/>
              <a:t>About 80 percent of people who use heroin first misused prescription opioids.</a:t>
            </a:r>
            <a:endParaRPr lang="en-US" sz="1700" baseline="30000" dirty="0"/>
          </a:p>
          <a:p>
            <a:pPr marL="640446" lvl="1" indent="-174667" fontAlgn="base">
              <a:buFont typeface="Arial" panose="020B0604020202020204" pitchFamily="34" charset="0"/>
              <a:buChar char="•"/>
            </a:pPr>
            <a:r>
              <a:rPr lang="en-US" sz="1700" dirty="0"/>
              <a:t>Opioid overdoses increased 30 percent from July 2016 through September 2017 in 52 areas in 45 states.</a:t>
            </a:r>
            <a:endParaRPr lang="en-US" sz="1700" baseline="30000" dirty="0"/>
          </a:p>
          <a:p>
            <a:pPr marL="640446" lvl="1" indent="-174667" fontAlgn="base">
              <a:buFont typeface="Arial" panose="020B0604020202020204" pitchFamily="34" charset="0"/>
              <a:buChar char="•"/>
            </a:pPr>
            <a:r>
              <a:rPr lang="en-US" sz="1700" dirty="0"/>
              <a:t>The Midwestern region saw opioid overdoses increase 70 percent from July 2016 through September 2017.</a:t>
            </a:r>
            <a:endParaRPr lang="en-US" sz="1700" baseline="30000" dirty="0"/>
          </a:p>
          <a:p>
            <a:pPr marL="640446" lvl="1" indent="-174667" fontAlgn="base">
              <a:buFont typeface="Arial" panose="020B0604020202020204" pitchFamily="34" charset="0"/>
              <a:buChar char="•"/>
            </a:pPr>
            <a:r>
              <a:rPr lang="en-US" sz="1700" dirty="0"/>
              <a:t>Opioid overdoses in large cities increase by 54 percent in 16 states.</a:t>
            </a:r>
          </a:p>
          <a:p>
            <a:pPr marL="174667" indent="-174667">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134C7F6A-D1D0-4775-BD53-F98ACC5877CF}" type="slidenum">
              <a:rPr lang="en-US" smtClean="0"/>
              <a:t>2</a:t>
            </a:fld>
            <a:endParaRPr lang="en-US" dirty="0"/>
          </a:p>
        </p:txBody>
      </p:sp>
    </p:spTree>
    <p:extLst>
      <p:ext uri="{BB962C8B-B14F-4D97-AF65-F5344CB8AC3E}">
        <p14:creationId xmlns:p14="http://schemas.microsoft.com/office/powerpoint/2010/main" val="1424299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67" indent="-174667" defTabSz="931557">
              <a:buFont typeface="Arial" panose="020B0604020202020204" pitchFamily="34" charset="0"/>
              <a:buChar char="•"/>
            </a:pPr>
            <a:r>
              <a:rPr lang="en-US" sz="1700" dirty="0"/>
              <a:t>One statistic that is less know is that the National Survey of Drug User health (NSDUH)</a:t>
            </a:r>
            <a:r>
              <a:rPr lang="en-US" sz="1700" dirty="0">
                <a:cs typeface="Calibri" panose="020F0502020204030204" pitchFamily="34" charset="0"/>
              </a:rPr>
              <a:t> estimates that for every overdose there are close to 240 people that need treatment for abuse, misuse and/or OUD</a:t>
            </a:r>
          </a:p>
          <a:p>
            <a:pPr marL="174667" indent="-174667">
              <a:buFont typeface="Arial" panose="020B0604020202020204" pitchFamily="34" charset="0"/>
              <a:buChar char="•"/>
            </a:pPr>
            <a:r>
              <a:rPr lang="en-US" sz="1700" dirty="0"/>
              <a:t>In Delaware, this means that 82,800 people may be in need of treatment.</a:t>
            </a:r>
          </a:p>
          <a:p>
            <a:pPr marL="174667" indent="-174667">
              <a:buFont typeface="Arial" panose="020B0604020202020204" pitchFamily="34" charset="0"/>
              <a:buChar char="•"/>
            </a:pPr>
            <a:r>
              <a:rPr lang="en-US" sz="1700" dirty="0"/>
              <a:t>Our job is to create access points for quality evidence-based treatment intervention across the traditional health system and beyond</a:t>
            </a:r>
          </a:p>
          <a:p>
            <a:pPr marL="174667" indent="-174667">
              <a:buFont typeface="Arial" panose="020B0604020202020204" pitchFamily="34" charset="0"/>
              <a:buChar char="•"/>
            </a:pPr>
            <a:endParaRPr lang="en-US" sz="1700" dirty="0"/>
          </a:p>
          <a:p>
            <a:pPr marL="174667" indent="-174667">
              <a:buFont typeface="Arial" panose="020B0604020202020204" pitchFamily="34" charset="0"/>
              <a:buChar char="•"/>
            </a:pPr>
            <a:r>
              <a:rPr lang="en-US" sz="1700" dirty="0"/>
              <a:t>5 days ago, the CDC </a:t>
            </a:r>
            <a:r>
              <a:rPr lang="en-US" sz="1700"/>
              <a:t>estimate was a </a:t>
            </a:r>
            <a:r>
              <a:rPr lang="en-US" sz="1700" dirty="0"/>
              <a:t>higher estimate of 300 overdose which is 103,500.</a:t>
            </a:r>
          </a:p>
          <a:p>
            <a:pPr marL="174667" indent="-17466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34C7F6A-D1D0-4775-BD53-F98ACC5877CF}" type="slidenum">
              <a:rPr lang="en-US" smtClean="0"/>
              <a:t>3</a:t>
            </a:fld>
            <a:endParaRPr lang="en-US" dirty="0"/>
          </a:p>
        </p:txBody>
      </p:sp>
    </p:spTree>
    <p:extLst>
      <p:ext uri="{BB962C8B-B14F-4D97-AF65-F5344CB8AC3E}">
        <p14:creationId xmlns:p14="http://schemas.microsoft.com/office/powerpoint/2010/main" val="1851724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data from CMS’ Adult Core Set for the Medicaid population we see that Delaware exceeds the national average for treatment initiation across all SUD. This measure reports the percentage of adults ages 18 and older with a newly diagnosed episode of alcohol and other drug (AOD) dependence who initiated timely treatment within 14 days of diagnosis. </a:t>
            </a:r>
          </a:p>
        </p:txBody>
      </p:sp>
      <p:sp>
        <p:nvSpPr>
          <p:cNvPr id="4" name="Slide Number Placeholder 3"/>
          <p:cNvSpPr>
            <a:spLocks noGrp="1"/>
          </p:cNvSpPr>
          <p:nvPr>
            <p:ph type="sldNum" sz="quarter" idx="10"/>
          </p:nvPr>
        </p:nvSpPr>
        <p:spPr/>
        <p:txBody>
          <a:bodyPr/>
          <a:lstStyle/>
          <a:p>
            <a:fld id="{134C7F6A-D1D0-4775-BD53-F98ACC5877CF}" type="slidenum">
              <a:rPr lang="en-US" smtClean="0"/>
              <a:t>4</a:t>
            </a:fld>
            <a:endParaRPr lang="en-US" dirty="0"/>
          </a:p>
        </p:txBody>
      </p:sp>
    </p:spTree>
    <p:extLst>
      <p:ext uri="{BB962C8B-B14F-4D97-AF65-F5344CB8AC3E}">
        <p14:creationId xmlns:p14="http://schemas.microsoft.com/office/powerpoint/2010/main" val="722504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take a look at engagement, we see rates going down yet our performance still exceeds the national average. This measure reports the percentage of adults ages 18 and older with a newly diagnosed episode of alcohol and other drug (AOD) dependence who initiated timely treatment within 14 days of diagnosis and continued treatment with two or more treatment services within 30 days of the initial visit. Higher rates are better.</a:t>
            </a:r>
          </a:p>
          <a:p>
            <a:endParaRPr lang="en-US" dirty="0"/>
          </a:p>
          <a:p>
            <a:r>
              <a:rPr lang="en-US" dirty="0"/>
              <a:t>This statistic represents a significant opportunity for growth to increase rate of engagement and adherence to treatment.</a:t>
            </a:r>
          </a:p>
        </p:txBody>
      </p:sp>
      <p:sp>
        <p:nvSpPr>
          <p:cNvPr id="4" name="Slide Number Placeholder 3"/>
          <p:cNvSpPr>
            <a:spLocks noGrp="1"/>
          </p:cNvSpPr>
          <p:nvPr>
            <p:ph type="sldNum" sz="quarter" idx="10"/>
          </p:nvPr>
        </p:nvSpPr>
        <p:spPr/>
        <p:txBody>
          <a:bodyPr/>
          <a:lstStyle/>
          <a:p>
            <a:fld id="{134C7F6A-D1D0-4775-BD53-F98ACC5877CF}" type="slidenum">
              <a:rPr lang="en-US" smtClean="0"/>
              <a:t>5</a:t>
            </a:fld>
            <a:endParaRPr lang="en-US" dirty="0"/>
          </a:p>
        </p:txBody>
      </p:sp>
    </p:spTree>
    <p:extLst>
      <p:ext uri="{BB962C8B-B14F-4D97-AF65-F5344CB8AC3E}">
        <p14:creationId xmlns:p14="http://schemas.microsoft.com/office/powerpoint/2010/main" val="532185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1800" dirty="0" smtClean="0"/>
              <a:t>Our vision to meet this challenges is based on engaging people immediately with a peer and navigating to high quality treatment options.</a:t>
            </a:r>
          </a:p>
          <a:p>
            <a:pPr marL="278549" indent="-278549">
              <a:buFont typeface="Arial" panose="020B0604020202020204" pitchFamily="34" charset="0"/>
              <a:buChar char="•"/>
            </a:pPr>
            <a:r>
              <a:rPr lang="en-US" altLang="zh-TW" sz="1800" dirty="0" smtClean="0"/>
              <a:t>Build upon efforts underway</a:t>
            </a:r>
          </a:p>
          <a:p>
            <a:pPr marL="278549" indent="-278549" defTabSz="891357">
              <a:buFont typeface="Arial" panose="020B0604020202020204" pitchFamily="34" charset="0"/>
              <a:buChar char="•"/>
              <a:defRPr/>
            </a:pPr>
            <a:r>
              <a:rPr lang="en-US" altLang="zh-TW" sz="1800" dirty="0" smtClean="0"/>
              <a:t>Connect all points from referral to treatment-- Using certified recovery peers to help patients navigate their way through </a:t>
            </a:r>
            <a:br>
              <a:rPr lang="en-US" altLang="zh-TW" sz="1800" dirty="0" smtClean="0"/>
            </a:br>
            <a:r>
              <a:rPr lang="en-US" altLang="zh-TW" sz="1800" dirty="0" smtClean="0"/>
              <a:t>treatment and social-services worlds.</a:t>
            </a:r>
          </a:p>
          <a:p>
            <a:pPr marL="278549" indent="-278549">
              <a:buFont typeface="Arial" panose="020B0604020202020204" pitchFamily="34" charset="0"/>
              <a:buChar char="•"/>
            </a:pPr>
            <a:r>
              <a:rPr lang="en-US" altLang="zh-TW" sz="1800" dirty="0" smtClean="0"/>
              <a:t> Provide care that is high-quality, comprehensive, coordinated, evidence-based, </a:t>
            </a:r>
          </a:p>
          <a:p>
            <a:pPr marL="278549" indent="-278549">
              <a:buFont typeface="Arial" panose="020B0604020202020204" pitchFamily="34" charset="0"/>
              <a:buChar char="•"/>
            </a:pPr>
            <a:r>
              <a:rPr lang="en-US" altLang="zh-TW" sz="1800" dirty="0" smtClean="0"/>
              <a:t>Address the social determinants that affect a patient’s overall health and treatment outcomes.</a:t>
            </a:r>
          </a:p>
          <a:p>
            <a:pPr marL="278549" indent="-278549">
              <a:buFont typeface="Arial" panose="020B0604020202020204" pitchFamily="34" charset="0"/>
              <a:buChar char="•"/>
            </a:pPr>
            <a:r>
              <a:rPr lang="en-US" altLang="zh-TW" sz="1800" dirty="0" smtClean="0"/>
              <a:t>Treat each patient as a whole person.</a:t>
            </a:r>
          </a:p>
          <a:p>
            <a:endParaRPr lang="en-US" sz="1800" dirty="0"/>
          </a:p>
        </p:txBody>
      </p:sp>
      <p:sp>
        <p:nvSpPr>
          <p:cNvPr id="4" name="Slide Number Placeholder 3"/>
          <p:cNvSpPr>
            <a:spLocks noGrp="1"/>
          </p:cNvSpPr>
          <p:nvPr>
            <p:ph type="sldNum" sz="quarter" idx="10"/>
          </p:nvPr>
        </p:nvSpPr>
        <p:spPr/>
        <p:txBody>
          <a:bodyPr/>
          <a:lstStyle/>
          <a:p>
            <a:fld id="{134C7F6A-D1D0-4775-BD53-F98ACC5877CF}" type="slidenum">
              <a:rPr lang="en-US" smtClean="0"/>
              <a:t>6</a:t>
            </a:fld>
            <a:endParaRPr lang="en-US" dirty="0"/>
          </a:p>
        </p:txBody>
      </p:sp>
    </p:spTree>
    <p:extLst>
      <p:ext uri="{BB962C8B-B14F-4D97-AF65-F5344CB8AC3E}">
        <p14:creationId xmlns:p14="http://schemas.microsoft.com/office/powerpoint/2010/main" val="659446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63">
              <a:defRPr/>
            </a:pPr>
            <a:r>
              <a:rPr lang="en-US" dirty="0"/>
              <a:t>You have all heard </a:t>
            </a:r>
            <a:r>
              <a:rPr lang="en-US" baseline="0" dirty="0"/>
              <a:t>the ongoing conversations about the need for change in Delaware. We spend more on health care and get less. To get better results, we have to improve health care quality and reduce the cost. </a:t>
            </a:r>
            <a:r>
              <a:rPr lang="en-US" dirty="0"/>
              <a:t>The benchmark</a:t>
            </a:r>
            <a:r>
              <a:rPr lang="en-US" baseline="0" dirty="0"/>
              <a:t> is intended to drive change to put Delaware on the Road to Value.</a:t>
            </a:r>
            <a:endParaRPr lang="en-US" dirty="0"/>
          </a:p>
          <a:p>
            <a:endParaRPr lang="en-US" dirty="0"/>
          </a:p>
        </p:txBody>
      </p:sp>
      <p:sp>
        <p:nvSpPr>
          <p:cNvPr id="4" name="Slide Number Placeholder 3"/>
          <p:cNvSpPr>
            <a:spLocks noGrp="1"/>
          </p:cNvSpPr>
          <p:nvPr>
            <p:ph type="sldNum" sz="quarter" idx="10"/>
          </p:nvPr>
        </p:nvSpPr>
        <p:spPr/>
        <p:txBody>
          <a:bodyPr/>
          <a:lstStyle/>
          <a:p>
            <a:fld id="{134C7F6A-D1D0-4775-BD53-F98ACC5877CF}" type="slidenum">
              <a:rPr lang="en-US" smtClean="0"/>
              <a:t>7</a:t>
            </a:fld>
            <a:endParaRPr lang="en-US" dirty="0"/>
          </a:p>
        </p:txBody>
      </p:sp>
    </p:spTree>
    <p:extLst>
      <p:ext uri="{BB962C8B-B14F-4D97-AF65-F5344CB8AC3E}">
        <p14:creationId xmlns:p14="http://schemas.microsoft.com/office/powerpoint/2010/main" val="3781900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41d880b6ea_0_0: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41d880b6ea_0_0:notes"/>
          <p:cNvSpPr txBox="1">
            <a:spLocks noGrp="1"/>
          </p:cNvSpPr>
          <p:nvPr>
            <p:ph type="body" idx="1"/>
          </p:nvPr>
        </p:nvSpPr>
        <p:spPr>
          <a:xfrm>
            <a:off x="685800" y="4415790"/>
            <a:ext cx="54864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rgbClr val="FF0000"/>
              </a:solidFill>
              <a:latin typeface="Cambria"/>
              <a:ea typeface="Cambria"/>
              <a:cs typeface="Cambria"/>
              <a:sym typeface="Cambria"/>
            </a:endParaRPr>
          </a:p>
        </p:txBody>
      </p:sp>
      <p:sp>
        <p:nvSpPr>
          <p:cNvPr id="381" name="Google Shape;381;g41d880b6ea_0_0:notes"/>
          <p:cNvSpPr txBox="1">
            <a:spLocks noGrp="1"/>
          </p:cNvSpPr>
          <p:nvPr>
            <p:ph type="sldNum" idx="12"/>
          </p:nvPr>
        </p:nvSpPr>
        <p:spPr>
          <a:xfrm>
            <a:off x="3884613" y="8829967"/>
            <a:ext cx="2971800" cy="464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CA"/>
              <a:t>8</a:t>
            </a:fld>
            <a:endParaRPr/>
          </a:p>
        </p:txBody>
      </p:sp>
    </p:spTree>
    <p:extLst>
      <p:ext uri="{BB962C8B-B14F-4D97-AF65-F5344CB8AC3E}">
        <p14:creationId xmlns:p14="http://schemas.microsoft.com/office/powerpoint/2010/main" val="952226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437c0026c5_0_86: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437c0026c5_0_86:notes"/>
          <p:cNvSpPr txBox="1">
            <a:spLocks noGrp="1"/>
          </p:cNvSpPr>
          <p:nvPr>
            <p:ph type="body" idx="1"/>
          </p:nvPr>
        </p:nvSpPr>
        <p:spPr>
          <a:xfrm>
            <a:off x="685800" y="4415790"/>
            <a:ext cx="54864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rgbClr val="FF0000"/>
              </a:solidFill>
              <a:latin typeface="Cambria"/>
              <a:ea typeface="Cambria"/>
              <a:cs typeface="Cambria"/>
              <a:sym typeface="Cambria"/>
            </a:endParaRPr>
          </a:p>
        </p:txBody>
      </p:sp>
      <p:sp>
        <p:nvSpPr>
          <p:cNvPr id="432" name="Google Shape;432;g437c0026c5_0_86:notes"/>
          <p:cNvSpPr txBox="1">
            <a:spLocks noGrp="1"/>
          </p:cNvSpPr>
          <p:nvPr>
            <p:ph type="sldNum" idx="12"/>
          </p:nvPr>
        </p:nvSpPr>
        <p:spPr>
          <a:xfrm>
            <a:off x="3884613" y="8829967"/>
            <a:ext cx="2971800" cy="464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CA"/>
              <a:t>11</a:t>
            </a:fld>
            <a:endParaRPr/>
          </a:p>
        </p:txBody>
      </p:sp>
    </p:spTree>
    <p:extLst>
      <p:ext uri="{BB962C8B-B14F-4D97-AF65-F5344CB8AC3E}">
        <p14:creationId xmlns:p14="http://schemas.microsoft.com/office/powerpoint/2010/main" val="2370260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3"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4" y="990600"/>
            <a:ext cx="7989752" cy="1504844"/>
          </a:xfrm>
          <a:effectLst/>
        </p:spPr>
        <p:txBody>
          <a:bodyPr anchor="b">
            <a:normAutofit/>
          </a:bodyPr>
          <a:lstStyle>
            <a:lvl1pPr>
              <a:defRPr sz="2025">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8"/>
            <a:ext cx="7989752" cy="590321"/>
          </a:xfrm>
        </p:spPr>
        <p:txBody>
          <a:bodyPr anchor="t">
            <a:normAutofit/>
          </a:bodyPr>
          <a:lstStyle>
            <a:lvl1pPr marL="0" indent="0" algn="l">
              <a:buNone/>
              <a:defRPr sz="900" cap="all">
                <a:solidFill>
                  <a:schemeClr val="accent2"/>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02F64D1D-9706-490C-89A3-8EB219502549}" type="datetime1">
              <a:rPr lang="en-US" smtClean="0"/>
              <a:t>10/8/2018</a:t>
            </a:fld>
            <a:endParaRPr lang="en-US" dirty="0"/>
          </a:p>
        </p:txBody>
      </p:sp>
      <p:sp>
        <p:nvSpPr>
          <p:cNvPr id="5" name="Footer Placeholder 4"/>
          <p:cNvSpPr>
            <a:spLocks noGrp="1"/>
          </p:cNvSpPr>
          <p:nvPr>
            <p:ph type="ftr" sz="quarter" idx="11"/>
          </p:nvPr>
        </p:nvSpPr>
        <p:spPr>
          <a:xfrm>
            <a:off x="581194" y="5951814"/>
            <a:ext cx="4870585" cy="365125"/>
          </a:xfrm>
          <a:prstGeom prst="rect">
            <a:avLst/>
          </a:prstGeom>
        </p:spPr>
        <p:txBody>
          <a:bodyPr/>
          <a:lstStyle>
            <a:lvl1pPr>
              <a:defRPr>
                <a:solidFill>
                  <a:schemeClr val="accent1">
                    <a:lumMod val="75000"/>
                    <a:lumOff val="25000"/>
                  </a:schemeClr>
                </a:solidFill>
              </a:defRPr>
            </a:lvl1pPr>
          </a:lstStyle>
          <a:p>
            <a:r>
              <a:rPr lang="en-US" dirty="0"/>
              <a:t>draft</a:t>
            </a:r>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DD3FF57B-5F25-B54A-A918-FB50C2689073}" type="slidenum">
              <a:rPr lang="en-US" smtClean="0"/>
              <a:pPr/>
              <a:t>‹#›</a:t>
            </a:fld>
            <a:endParaRPr lang="en-US" dirty="0"/>
          </a:p>
        </p:txBody>
      </p:sp>
      <p:pic>
        <p:nvPicPr>
          <p:cNvPr id="8" name="Picture 7" descr="DHSS Logo Red 3D"/>
          <p:cNvPicPr/>
          <p:nvPr/>
        </p:nvPicPr>
        <p:blipFill>
          <a:blip r:embed="rId2">
            <a:extLst>
              <a:ext uri="{28A0092B-C50C-407E-A947-70E740481C1C}">
                <a14:useLocalDpi xmlns:a14="http://schemas.microsoft.com/office/drawing/2010/main" val="0"/>
              </a:ext>
            </a:extLst>
          </a:blip>
          <a:srcRect/>
          <a:stretch>
            <a:fillRect/>
          </a:stretch>
        </p:blipFill>
        <p:spPr bwMode="auto">
          <a:xfrm>
            <a:off x="7467600" y="990600"/>
            <a:ext cx="1013460" cy="1036320"/>
          </a:xfrm>
          <a:prstGeom prst="rect">
            <a:avLst/>
          </a:prstGeom>
          <a:noFill/>
          <a:ln>
            <a:noFill/>
          </a:ln>
        </p:spPr>
      </p:pic>
    </p:spTree>
    <p:extLst>
      <p:ext uri="{BB962C8B-B14F-4D97-AF65-F5344CB8AC3E}">
        <p14:creationId xmlns:p14="http://schemas.microsoft.com/office/powerpoint/2010/main" val="1084133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4" y="599729"/>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AC6825-94B4-4A69-B059-D0B25F23AFAE}" type="datetime1">
              <a:rPr lang="en-US" smtClean="0"/>
              <a:t>10/8/2018</a:t>
            </a:fld>
            <a:endParaRPr lang="en-US" dirty="0"/>
          </a:p>
        </p:txBody>
      </p:sp>
      <p:sp>
        <p:nvSpPr>
          <p:cNvPr id="5" name="Footer Placeholder 4"/>
          <p:cNvSpPr>
            <a:spLocks noGrp="1"/>
          </p:cNvSpPr>
          <p:nvPr>
            <p:ph type="ftr" sz="quarter" idx="11"/>
          </p:nvPr>
        </p:nvSpPr>
        <p:spPr>
          <a:xfrm>
            <a:off x="581194" y="5951814"/>
            <a:ext cx="4870585" cy="365125"/>
          </a:xfrm>
          <a:prstGeom prst="rect">
            <a:avLst/>
          </a:prstGeom>
        </p:spPr>
        <p:txBody>
          <a:bodyPr/>
          <a:lstStyle/>
          <a:p>
            <a:r>
              <a:rPr lang="en-US" dirty="0"/>
              <a:t>draft</a:t>
            </a:r>
          </a:p>
        </p:txBody>
      </p:sp>
      <p:sp>
        <p:nvSpPr>
          <p:cNvPr id="6" name="Slide Number Placeholder 5"/>
          <p:cNvSpPr>
            <a:spLocks noGrp="1"/>
          </p:cNvSpPr>
          <p:nvPr>
            <p:ph type="sldNum" sz="quarter" idx="12"/>
          </p:nvPr>
        </p:nvSpPr>
        <p:spPr/>
        <p:txBody>
          <a:bodyPr/>
          <a:lstStyle/>
          <a:p>
            <a:fld id="{DD3FF57B-5F25-B54A-A918-FB50C2689073}" type="slidenum">
              <a:rPr lang="en-US" smtClean="0"/>
              <a:pPr/>
              <a:t>‹#›</a:t>
            </a:fld>
            <a:endParaRPr lang="en-US" dirty="0"/>
          </a:p>
        </p:txBody>
      </p:sp>
      <p:pic>
        <p:nvPicPr>
          <p:cNvPr id="8" name="Picture 7" descr="DHSS Logo Red 3D"/>
          <p:cNvPicPr/>
          <p:nvPr/>
        </p:nvPicPr>
        <p:blipFill>
          <a:blip r:embed="rId2">
            <a:extLst>
              <a:ext uri="{28A0092B-C50C-407E-A947-70E740481C1C}">
                <a14:useLocalDpi xmlns:a14="http://schemas.microsoft.com/office/drawing/2010/main" val="0"/>
              </a:ext>
            </a:extLst>
          </a:blip>
          <a:srcRect/>
          <a:stretch>
            <a:fillRect/>
          </a:stretch>
        </p:blipFill>
        <p:spPr bwMode="auto">
          <a:xfrm>
            <a:off x="7557484" y="710978"/>
            <a:ext cx="1013460" cy="1036320"/>
          </a:xfrm>
          <a:prstGeom prst="rect">
            <a:avLst/>
          </a:prstGeom>
          <a:noFill/>
          <a:ln>
            <a:noFill/>
          </a:ln>
        </p:spPr>
      </p:pic>
    </p:spTree>
    <p:extLst>
      <p:ext uri="{BB962C8B-B14F-4D97-AF65-F5344CB8AC3E}">
        <p14:creationId xmlns:p14="http://schemas.microsoft.com/office/powerpoint/2010/main" val="1994768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2"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2" y="675729"/>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4" y="675729"/>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40"/>
            <a:ext cx="947672" cy="365125"/>
          </a:xfrm>
        </p:spPr>
        <p:txBody>
          <a:bodyPr/>
          <a:lstStyle>
            <a:lvl1pPr>
              <a:defRPr>
                <a:solidFill>
                  <a:schemeClr val="accent1">
                    <a:lumMod val="75000"/>
                    <a:lumOff val="25000"/>
                  </a:schemeClr>
                </a:solidFill>
              </a:defRPr>
            </a:lvl1pPr>
          </a:lstStyle>
          <a:p>
            <a:fld id="{3DFFBA24-EF0A-4E76-8894-26CF85EA91F7}" type="datetime1">
              <a:rPr lang="en-US" smtClean="0"/>
              <a:t>10/8/2018</a:t>
            </a:fld>
            <a:endParaRPr lang="en-US" dirty="0"/>
          </a:p>
        </p:txBody>
      </p:sp>
      <p:sp>
        <p:nvSpPr>
          <p:cNvPr id="5" name="Footer Placeholder 4"/>
          <p:cNvSpPr>
            <a:spLocks noGrp="1"/>
          </p:cNvSpPr>
          <p:nvPr>
            <p:ph type="ftr" sz="quarter" idx="11"/>
          </p:nvPr>
        </p:nvSpPr>
        <p:spPr>
          <a:xfrm>
            <a:off x="581194" y="5951814"/>
            <a:ext cx="5922209" cy="365125"/>
          </a:xfrm>
          <a:prstGeom prst="rect">
            <a:avLst/>
          </a:prstGeom>
        </p:spPr>
        <p:txBody>
          <a:bodyPr/>
          <a:lstStyle/>
          <a:p>
            <a:r>
              <a:rPr lang="en-US" dirty="0"/>
              <a:t>draft</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D3FF57B-5F25-B54A-A918-FB50C2689073}" type="slidenum">
              <a:rPr lang="en-US" smtClean="0"/>
              <a:pPr/>
              <a:t>‹#›</a:t>
            </a:fld>
            <a:endParaRPr lang="en-US" dirty="0"/>
          </a:p>
        </p:txBody>
      </p:sp>
    </p:spTree>
    <p:extLst>
      <p:ext uri="{BB962C8B-B14F-4D97-AF65-F5344CB8AC3E}">
        <p14:creationId xmlns:p14="http://schemas.microsoft.com/office/powerpoint/2010/main" val="2200981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4"/>
          <p:cNvSpPr>
            <a:spLocks noGrp="1"/>
          </p:cNvSpPr>
          <p:nvPr>
            <p:ph type="body" sz="quarter" idx="10" hasCustomPrompt="1"/>
          </p:nvPr>
        </p:nvSpPr>
        <p:spPr>
          <a:xfrm>
            <a:off x="685800" y="933450"/>
            <a:ext cx="7772400" cy="406400"/>
          </a:xfrm>
        </p:spPr>
        <p:txBody>
          <a:bodyPr>
            <a:normAutofit/>
          </a:bodyPr>
          <a:lstStyle>
            <a:lvl1pPr marL="0" indent="0" algn="ctr">
              <a:lnSpc>
                <a:spcPct val="86000"/>
              </a:lnSpc>
              <a:spcBef>
                <a:spcPts val="0"/>
              </a:spcBef>
              <a:buNone/>
              <a:defRPr sz="570" baseline="0"/>
            </a:lvl1pPr>
          </a:lstStyle>
          <a:p>
            <a:pPr lvl="0"/>
            <a:r>
              <a:rPr lang="en-US" dirty="0"/>
              <a:t>Click here to edit subtitle</a:t>
            </a:r>
          </a:p>
        </p:txBody>
      </p:sp>
    </p:spTree>
    <p:extLst>
      <p:ext uri="{BB962C8B-B14F-4D97-AF65-F5344CB8AC3E}">
        <p14:creationId xmlns:p14="http://schemas.microsoft.com/office/powerpoint/2010/main" val="1992321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7A68BC2-7731-4204-9A7E-7BA0D3CC382B}" type="datetime1">
              <a:rPr lang="en-US" smtClean="0"/>
              <a:t>10/8/2018</a:t>
            </a:fld>
            <a:endParaRPr lang="en-US" dirty="0"/>
          </a:p>
        </p:txBody>
      </p:sp>
      <p:sp>
        <p:nvSpPr>
          <p:cNvPr id="4" name="Footer Placeholder 3"/>
          <p:cNvSpPr>
            <a:spLocks noGrp="1"/>
          </p:cNvSpPr>
          <p:nvPr>
            <p:ph type="ftr" sz="quarter" idx="11"/>
          </p:nvPr>
        </p:nvSpPr>
        <p:spPr>
          <a:xfrm>
            <a:off x="581194" y="5951814"/>
            <a:ext cx="4870585" cy="365125"/>
          </a:xfrm>
          <a:prstGeom prst="rect">
            <a:avLst/>
          </a:prstGeom>
        </p:spPr>
        <p:txBody>
          <a:bodyPr/>
          <a:lstStyle/>
          <a:p>
            <a:r>
              <a:rPr lang="en-US" dirty="0"/>
              <a:t>draft</a:t>
            </a:r>
          </a:p>
        </p:txBody>
      </p:sp>
      <p:sp>
        <p:nvSpPr>
          <p:cNvPr id="5" name="Slide Number Placeholder 4"/>
          <p:cNvSpPr>
            <a:spLocks noGrp="1"/>
          </p:cNvSpPr>
          <p:nvPr>
            <p:ph type="sldNum" sz="quarter" idx="12"/>
          </p:nvPr>
        </p:nvSpPr>
        <p:spPr/>
        <p:txBody>
          <a:bodyPr/>
          <a:lstStyle/>
          <a:p>
            <a:fld id="{5939B1FA-81F2-4940-9AF3-5EAFB5D6669B}" type="slidenum">
              <a:rPr lang="en-US" smtClean="0"/>
              <a:pPr/>
              <a:t>‹#›</a:t>
            </a:fld>
            <a:endParaRPr lang="en-US" dirty="0"/>
          </a:p>
        </p:txBody>
      </p:sp>
      <p:sp>
        <p:nvSpPr>
          <p:cNvPr id="6" name="Title 1"/>
          <p:cNvSpPr>
            <a:spLocks noGrp="1"/>
          </p:cNvSpPr>
          <p:nvPr>
            <p:ph type="title"/>
          </p:nvPr>
        </p:nvSpPr>
        <p:spPr>
          <a:xfrm>
            <a:off x="457200" y="274642"/>
            <a:ext cx="8229600" cy="715961"/>
          </a:xfrm>
        </p:spPr>
        <p:txBody>
          <a:bodyPr>
            <a:normAutofit/>
          </a:bodyPr>
          <a:lstStyle>
            <a:lvl1pPr algn="l">
              <a:defRPr sz="2100">
                <a:solidFill>
                  <a:schemeClr val="bg1">
                    <a:lumMod val="50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457200" y="990600"/>
            <a:ext cx="8229600" cy="508000"/>
          </a:xfrm>
        </p:spPr>
        <p:txBody>
          <a:bodyPr>
            <a:noAutofit/>
          </a:bodyPr>
          <a:lstStyle>
            <a:lvl1pPr marL="0" indent="0">
              <a:buNone/>
              <a:defRPr sz="1050">
                <a:solidFill>
                  <a:schemeClr val="bg1">
                    <a:lumMod val="50000"/>
                  </a:schemeClr>
                </a:solidFill>
              </a:defRPr>
            </a:lvl1pPr>
          </a:lstStyle>
          <a:p>
            <a:pPr lvl="0"/>
            <a:r>
              <a:rPr lang="en-US"/>
              <a:t>Subtitle</a:t>
            </a:r>
          </a:p>
        </p:txBody>
      </p:sp>
    </p:spTree>
    <p:extLst>
      <p:ext uri="{BB962C8B-B14F-4D97-AF65-F5344CB8AC3E}">
        <p14:creationId xmlns:p14="http://schemas.microsoft.com/office/powerpoint/2010/main" val="1900170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4" y="599729"/>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59398" y="2097740"/>
            <a:ext cx="8014447" cy="4157341"/>
          </a:xfrm>
        </p:spPr>
        <p:txBody>
          <a:bodyPr anchor="t">
            <a:normAutofit/>
          </a:bodyPr>
          <a:lstStyle>
            <a:lvl1pPr>
              <a:lnSpc>
                <a:spcPct val="90000"/>
              </a:lnSpc>
              <a:spcBef>
                <a:spcPts val="1200"/>
              </a:spcBef>
              <a:defRPr sz="1700"/>
            </a:lvl1pPr>
            <a:lvl2pPr>
              <a:lnSpc>
                <a:spcPct val="90000"/>
              </a:lnSpc>
              <a:spcBef>
                <a:spcPts val="1000"/>
              </a:spcBef>
              <a:defRPr sz="1700"/>
            </a:lvl2pPr>
            <a:lvl3pPr marL="502920" indent="-173736">
              <a:lnSpc>
                <a:spcPct val="90000"/>
              </a:lnSpc>
              <a:spcBef>
                <a:spcPts val="1000"/>
              </a:spcBef>
              <a:defRPr sz="1700"/>
            </a:lvl3pPr>
            <a:lvl4pPr>
              <a:defRPr sz="1700"/>
            </a:lvl4pPr>
            <a:lvl5pP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9C541C6-75BC-4360-B680-4A647707B817}" type="slidenum">
              <a:rPr lang="en-US" altLang="en-US" smtClean="0"/>
              <a:pPr/>
              <a:t>‹#›</a:t>
            </a:fld>
            <a:endParaRPr lang="en-US" altLang="en-US" dirty="0"/>
          </a:p>
        </p:txBody>
      </p:sp>
    </p:spTree>
    <p:extLst>
      <p:ext uri="{BB962C8B-B14F-4D97-AF65-F5344CB8AC3E}">
        <p14:creationId xmlns:p14="http://schemas.microsoft.com/office/powerpoint/2010/main" val="3326323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8" y="5141977"/>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5" y="3036573"/>
            <a:ext cx="7989751" cy="1504844"/>
          </a:xfrm>
        </p:spPr>
        <p:txBody>
          <a:bodyPr anchor="b">
            <a:normAutofit/>
          </a:bodyPr>
          <a:lstStyle>
            <a:lvl1pPr algn="l">
              <a:defRPr sz="2025"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5" y="4541417"/>
            <a:ext cx="7989751" cy="600556"/>
          </a:xfrm>
        </p:spPr>
        <p:txBody>
          <a:bodyPr anchor="t">
            <a:normAutofit/>
          </a:bodyPr>
          <a:lstStyle>
            <a:lvl1pPr marL="0" indent="0" algn="l">
              <a:buNone/>
              <a:defRPr sz="1013" cap="all">
                <a:solidFill>
                  <a:schemeClr val="accent2"/>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E50A9320-FEAF-4956-BB7E-83315EF6E711}" type="datetime1">
              <a:rPr lang="en-US" smtClean="0"/>
              <a:t>10/8/2018</a:t>
            </a:fld>
            <a:endParaRPr lang="en-US" dirty="0"/>
          </a:p>
        </p:txBody>
      </p:sp>
      <p:sp>
        <p:nvSpPr>
          <p:cNvPr id="5" name="Footer Placeholder 4"/>
          <p:cNvSpPr>
            <a:spLocks noGrp="1"/>
          </p:cNvSpPr>
          <p:nvPr>
            <p:ph type="ftr" sz="quarter" idx="11"/>
          </p:nvPr>
        </p:nvSpPr>
        <p:spPr>
          <a:xfrm>
            <a:off x="581194" y="5951814"/>
            <a:ext cx="4870585" cy="365125"/>
          </a:xfrm>
          <a:prstGeom prst="rect">
            <a:avLst/>
          </a:prstGeom>
        </p:spPr>
        <p:txBody>
          <a:bodyPr/>
          <a:lstStyle>
            <a:lvl1pPr>
              <a:defRPr>
                <a:solidFill>
                  <a:schemeClr val="accent1">
                    <a:lumMod val="75000"/>
                    <a:lumOff val="25000"/>
                  </a:schemeClr>
                </a:solidFill>
              </a:defRPr>
            </a:lvl1pPr>
          </a:lstStyle>
          <a:p>
            <a:r>
              <a:rPr lang="en-US" dirty="0"/>
              <a:t>draft</a:t>
            </a:r>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DD3FF57B-5F25-B54A-A918-FB50C2689073}" type="slidenum">
              <a:rPr lang="en-US" smtClean="0"/>
              <a:pPr/>
              <a:t>‹#›</a:t>
            </a:fld>
            <a:endParaRPr lang="en-US" dirty="0"/>
          </a:p>
        </p:txBody>
      </p:sp>
      <p:pic>
        <p:nvPicPr>
          <p:cNvPr id="9" name="Picture 8" descr="DHSS Logo Red 3D"/>
          <p:cNvPicPr/>
          <p:nvPr/>
        </p:nvPicPr>
        <p:blipFill>
          <a:blip r:embed="rId2">
            <a:extLst>
              <a:ext uri="{28A0092B-C50C-407E-A947-70E740481C1C}">
                <a14:useLocalDpi xmlns:a14="http://schemas.microsoft.com/office/drawing/2010/main" val="0"/>
              </a:ext>
            </a:extLst>
          </a:blip>
          <a:srcRect/>
          <a:stretch>
            <a:fillRect/>
          </a:stretch>
        </p:blipFill>
        <p:spPr bwMode="auto">
          <a:xfrm>
            <a:off x="3757198" y="858393"/>
            <a:ext cx="1802131" cy="1838706"/>
          </a:xfrm>
          <a:prstGeom prst="rect">
            <a:avLst/>
          </a:prstGeom>
          <a:noFill/>
          <a:ln>
            <a:noFill/>
          </a:ln>
        </p:spPr>
      </p:pic>
    </p:spTree>
    <p:extLst>
      <p:ext uri="{BB962C8B-B14F-4D97-AF65-F5344CB8AC3E}">
        <p14:creationId xmlns:p14="http://schemas.microsoft.com/office/powerpoint/2010/main" val="143230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4" y="599729"/>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4" y="2054712"/>
            <a:ext cx="3899527" cy="380634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054712"/>
            <a:ext cx="3907662" cy="380634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2B7163-FAAF-4B00-BBBF-7B76CF93A164}" type="datetime1">
              <a:rPr lang="en-US" smtClean="0"/>
              <a:t>10/8/2018</a:t>
            </a:fld>
            <a:endParaRPr lang="en-US" dirty="0"/>
          </a:p>
        </p:txBody>
      </p:sp>
      <p:sp>
        <p:nvSpPr>
          <p:cNvPr id="6" name="Footer Placeholder 5"/>
          <p:cNvSpPr>
            <a:spLocks noGrp="1"/>
          </p:cNvSpPr>
          <p:nvPr>
            <p:ph type="ftr" sz="quarter" idx="11"/>
          </p:nvPr>
        </p:nvSpPr>
        <p:spPr>
          <a:xfrm>
            <a:off x="581194" y="5951814"/>
            <a:ext cx="4870585" cy="365125"/>
          </a:xfrm>
          <a:prstGeom prst="rect">
            <a:avLst/>
          </a:prstGeom>
        </p:spPr>
        <p:txBody>
          <a:bodyPr/>
          <a:lstStyle/>
          <a:p>
            <a:r>
              <a:rPr lang="en-US" dirty="0"/>
              <a:t>draft</a:t>
            </a:r>
          </a:p>
        </p:txBody>
      </p:sp>
      <p:sp>
        <p:nvSpPr>
          <p:cNvPr id="7" name="Slide Number Placeholder 6"/>
          <p:cNvSpPr>
            <a:spLocks noGrp="1"/>
          </p:cNvSpPr>
          <p:nvPr>
            <p:ph type="sldNum" sz="quarter" idx="12"/>
          </p:nvPr>
        </p:nvSpPr>
        <p:spPr/>
        <p:txBody>
          <a:bodyPr/>
          <a:lstStyle/>
          <a:p>
            <a:fld id="{DD3FF57B-5F25-B54A-A918-FB50C2689073}" type="slidenum">
              <a:rPr lang="en-US" smtClean="0"/>
              <a:pPr/>
              <a:t>‹#›</a:t>
            </a:fld>
            <a:endParaRPr lang="en-US" dirty="0"/>
          </a:p>
        </p:txBody>
      </p:sp>
    </p:spTree>
    <p:extLst>
      <p:ext uri="{BB962C8B-B14F-4D97-AF65-F5344CB8AC3E}">
        <p14:creationId xmlns:p14="http://schemas.microsoft.com/office/powerpoint/2010/main" val="14622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4" y="599729"/>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20" y="2228003"/>
            <a:ext cx="3593500" cy="576262"/>
          </a:xfrm>
        </p:spPr>
        <p:txBody>
          <a:bodyPr anchor="b">
            <a:noAutofit/>
          </a:bodyPr>
          <a:lstStyle>
            <a:lvl1pPr marL="0" indent="0">
              <a:buNone/>
              <a:defRPr sz="1238" b="0">
                <a:solidFill>
                  <a:schemeClr val="accent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581194" y="2926055"/>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9" y="2228003"/>
            <a:ext cx="3601635" cy="576262"/>
          </a:xfrm>
        </p:spPr>
        <p:txBody>
          <a:bodyPr anchor="b">
            <a:noAutofit/>
          </a:bodyPr>
          <a:lstStyle>
            <a:lvl1pPr marL="0" indent="0">
              <a:buNone/>
              <a:defRPr sz="1238" b="0">
                <a:solidFill>
                  <a:schemeClr val="accent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63282" y="2926055"/>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ABE685-2287-453F-9D51-E8315A93B4E8}" type="datetime1">
              <a:rPr lang="en-US" smtClean="0"/>
              <a:t>10/8/2018</a:t>
            </a:fld>
            <a:endParaRPr lang="en-US" dirty="0"/>
          </a:p>
        </p:txBody>
      </p:sp>
      <p:sp>
        <p:nvSpPr>
          <p:cNvPr id="8" name="Footer Placeholder 7"/>
          <p:cNvSpPr>
            <a:spLocks noGrp="1"/>
          </p:cNvSpPr>
          <p:nvPr>
            <p:ph type="ftr" sz="quarter" idx="11"/>
          </p:nvPr>
        </p:nvSpPr>
        <p:spPr>
          <a:xfrm>
            <a:off x="581194" y="5951814"/>
            <a:ext cx="4870585" cy="365125"/>
          </a:xfrm>
          <a:prstGeom prst="rect">
            <a:avLst/>
          </a:prstGeom>
        </p:spPr>
        <p:txBody>
          <a:bodyPr/>
          <a:lstStyle/>
          <a:p>
            <a:r>
              <a:rPr lang="en-US" dirty="0"/>
              <a:t>draft</a:t>
            </a:r>
          </a:p>
        </p:txBody>
      </p:sp>
      <p:sp>
        <p:nvSpPr>
          <p:cNvPr id="9" name="Slide Number Placeholder 8"/>
          <p:cNvSpPr>
            <a:spLocks noGrp="1"/>
          </p:cNvSpPr>
          <p:nvPr>
            <p:ph type="sldNum" sz="quarter" idx="12"/>
          </p:nvPr>
        </p:nvSpPr>
        <p:spPr/>
        <p:txBody>
          <a:bodyPr/>
          <a:lstStyle/>
          <a:p>
            <a:fld id="{DD3FF57B-5F25-B54A-A918-FB50C2689073}" type="slidenum">
              <a:rPr lang="en-US" smtClean="0"/>
              <a:pPr/>
              <a:t>‹#›</a:t>
            </a:fld>
            <a:endParaRPr lang="en-US" dirty="0"/>
          </a:p>
        </p:txBody>
      </p:sp>
    </p:spTree>
    <p:extLst>
      <p:ext uri="{BB962C8B-B14F-4D97-AF65-F5344CB8AC3E}">
        <p14:creationId xmlns:p14="http://schemas.microsoft.com/office/powerpoint/2010/main" val="174638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4" y="599729"/>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A7ABA1-A66B-4139-84A4-482E12292BAC}" type="datetime1">
              <a:rPr lang="en-US" smtClean="0"/>
              <a:t>10/8/2018</a:t>
            </a:fld>
            <a:endParaRPr lang="en-US" dirty="0"/>
          </a:p>
        </p:txBody>
      </p:sp>
      <p:sp>
        <p:nvSpPr>
          <p:cNvPr id="4" name="Footer Placeholder 3"/>
          <p:cNvSpPr>
            <a:spLocks noGrp="1"/>
          </p:cNvSpPr>
          <p:nvPr>
            <p:ph type="ftr" sz="quarter" idx="11"/>
          </p:nvPr>
        </p:nvSpPr>
        <p:spPr>
          <a:xfrm>
            <a:off x="581194" y="5951814"/>
            <a:ext cx="4870585" cy="365125"/>
          </a:xfrm>
          <a:prstGeom prst="rect">
            <a:avLst/>
          </a:prstGeom>
        </p:spPr>
        <p:txBody>
          <a:bodyPr/>
          <a:lstStyle/>
          <a:p>
            <a:r>
              <a:rPr lang="en-US" dirty="0"/>
              <a:t>draft</a:t>
            </a:r>
          </a:p>
        </p:txBody>
      </p:sp>
      <p:sp>
        <p:nvSpPr>
          <p:cNvPr id="5" name="Slide Number Placeholder 4"/>
          <p:cNvSpPr>
            <a:spLocks noGrp="1"/>
          </p:cNvSpPr>
          <p:nvPr>
            <p:ph type="sldNum" sz="quarter" idx="12"/>
          </p:nvPr>
        </p:nvSpPr>
        <p:spPr/>
        <p:txBody>
          <a:bodyPr/>
          <a:lstStyle/>
          <a:p>
            <a:fld id="{DD3FF57B-5F25-B54A-A918-FB50C2689073}" type="slidenum">
              <a:rPr lang="en-US" smtClean="0"/>
              <a:pPr/>
              <a:t>‹#›</a:t>
            </a:fld>
            <a:endParaRPr lang="en-US" dirty="0"/>
          </a:p>
        </p:txBody>
      </p:sp>
    </p:spTree>
    <p:extLst>
      <p:ext uri="{BB962C8B-B14F-4D97-AF65-F5344CB8AC3E}">
        <p14:creationId xmlns:p14="http://schemas.microsoft.com/office/powerpoint/2010/main" val="3071779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0FC8B-6AEE-4398-AA70-F4BDC10BD3F4}" type="datetime1">
              <a:rPr lang="en-US" smtClean="0"/>
              <a:t>10/8/2018</a:t>
            </a:fld>
            <a:endParaRPr lang="en-US" dirty="0"/>
          </a:p>
        </p:txBody>
      </p:sp>
      <p:sp>
        <p:nvSpPr>
          <p:cNvPr id="3" name="Footer Placeholder 2"/>
          <p:cNvSpPr>
            <a:spLocks noGrp="1"/>
          </p:cNvSpPr>
          <p:nvPr>
            <p:ph type="ftr" sz="quarter" idx="11"/>
          </p:nvPr>
        </p:nvSpPr>
        <p:spPr>
          <a:xfrm>
            <a:off x="581194" y="5951814"/>
            <a:ext cx="4870585" cy="365125"/>
          </a:xfrm>
          <a:prstGeom prst="rect">
            <a:avLst/>
          </a:prstGeom>
        </p:spPr>
        <p:txBody>
          <a:bodyPr/>
          <a:lstStyle/>
          <a:p>
            <a:r>
              <a:rPr lang="en-US" dirty="0"/>
              <a:t>draft</a:t>
            </a:r>
          </a:p>
        </p:txBody>
      </p:sp>
      <p:sp>
        <p:nvSpPr>
          <p:cNvPr id="4" name="Slide Number Placeholder 3"/>
          <p:cNvSpPr>
            <a:spLocks noGrp="1"/>
          </p:cNvSpPr>
          <p:nvPr>
            <p:ph type="sldNum" sz="quarter" idx="12"/>
          </p:nvPr>
        </p:nvSpPr>
        <p:spPr/>
        <p:txBody>
          <a:bodyPr/>
          <a:lstStyle/>
          <a:p>
            <a:fld id="{DD3FF57B-5F25-B54A-A918-FB50C2689073}" type="slidenum">
              <a:rPr lang="en-US" smtClean="0"/>
              <a:pPr/>
              <a:t>‹#›</a:t>
            </a:fld>
            <a:endParaRPr lang="en-US" dirty="0"/>
          </a:p>
        </p:txBody>
      </p:sp>
      <p:pic>
        <p:nvPicPr>
          <p:cNvPr id="5" name="Picture 4" descr="DHSS Logo Red 3D"/>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752600"/>
            <a:ext cx="2971800" cy="2865120"/>
          </a:xfrm>
          <a:prstGeom prst="rect">
            <a:avLst/>
          </a:prstGeom>
          <a:noFill/>
          <a:ln>
            <a:noFill/>
          </a:ln>
        </p:spPr>
      </p:pic>
    </p:spTree>
    <p:extLst>
      <p:ext uri="{BB962C8B-B14F-4D97-AF65-F5344CB8AC3E}">
        <p14:creationId xmlns:p14="http://schemas.microsoft.com/office/powerpoint/2010/main" val="1198258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8"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4" y="5262296"/>
            <a:ext cx="3536625" cy="689514"/>
          </a:xfrm>
        </p:spPr>
        <p:txBody>
          <a:bodyPr anchor="ctr"/>
          <a:lstStyle>
            <a:lvl1pPr algn="l">
              <a:defRPr sz="1125"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1125">
                <a:solidFill>
                  <a:schemeClr val="tx2"/>
                </a:solidFill>
              </a:defRPr>
            </a:lvl1pPr>
            <a:lvl2pPr>
              <a:defRPr sz="1013">
                <a:solidFill>
                  <a:schemeClr val="tx2"/>
                </a:solidFill>
              </a:defRPr>
            </a:lvl2pPr>
            <a:lvl3pPr>
              <a:defRPr sz="900">
                <a:solidFill>
                  <a:schemeClr val="tx2"/>
                </a:solidFill>
              </a:defRPr>
            </a:lvl3pPr>
            <a:lvl4pPr>
              <a:defRPr sz="788">
                <a:solidFill>
                  <a:schemeClr val="tx2"/>
                </a:solidFill>
              </a:defRPr>
            </a:lvl4pPr>
            <a:lvl5pPr>
              <a:defRPr sz="788">
                <a:solidFill>
                  <a:schemeClr val="tx2"/>
                </a:solidFill>
              </a:defRPr>
            </a:lvl5pPr>
            <a:lvl6pPr>
              <a:defRPr sz="788">
                <a:solidFill>
                  <a:schemeClr val="tx2"/>
                </a:solidFill>
              </a:defRPr>
            </a:lvl6pPr>
            <a:lvl7pPr>
              <a:defRPr sz="788">
                <a:solidFill>
                  <a:schemeClr val="tx2"/>
                </a:solidFill>
              </a:defRPr>
            </a:lvl7pPr>
            <a:lvl8pPr>
              <a:defRPr sz="788">
                <a:solidFill>
                  <a:schemeClr val="tx2"/>
                </a:solidFill>
              </a:defRPr>
            </a:lvl8pPr>
            <a:lvl9pPr>
              <a:defRPr sz="788">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9" y="5262299"/>
            <a:ext cx="4265327" cy="689515"/>
          </a:xfrm>
        </p:spPr>
        <p:txBody>
          <a:bodyPr anchor="ctr">
            <a:normAutofit/>
          </a:bodyPr>
          <a:lstStyle>
            <a:lvl1pPr marL="0" indent="0" algn="r">
              <a:buNone/>
              <a:defRPr sz="619">
                <a:solidFill>
                  <a:schemeClr val="bg1"/>
                </a:solidFill>
              </a:defRPr>
            </a:lvl1pPr>
            <a:lvl2pPr marL="257175" indent="0">
              <a:buNone/>
              <a:defRPr sz="619"/>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0263491E-D252-4117-B9F0-AEDB586F0759}" type="datetime1">
              <a:rPr lang="en-US" smtClean="0"/>
              <a:t>10/8/2018</a:t>
            </a:fld>
            <a:endParaRPr lang="en-US" dirty="0"/>
          </a:p>
        </p:txBody>
      </p:sp>
      <p:sp>
        <p:nvSpPr>
          <p:cNvPr id="6" name="Footer Placeholder 5"/>
          <p:cNvSpPr>
            <a:spLocks noGrp="1"/>
          </p:cNvSpPr>
          <p:nvPr>
            <p:ph type="ftr" sz="quarter" idx="11"/>
          </p:nvPr>
        </p:nvSpPr>
        <p:spPr>
          <a:xfrm>
            <a:off x="581194" y="5951814"/>
            <a:ext cx="4870585" cy="365125"/>
          </a:xfrm>
          <a:prstGeom prst="rect">
            <a:avLst/>
          </a:prstGeom>
        </p:spPr>
        <p:txBody>
          <a:bodyPr/>
          <a:lstStyle>
            <a:lvl1pPr>
              <a:defRPr>
                <a:solidFill>
                  <a:schemeClr val="accent1">
                    <a:lumMod val="75000"/>
                    <a:lumOff val="25000"/>
                  </a:schemeClr>
                </a:solidFill>
              </a:defRPr>
            </a:lvl1pPr>
          </a:lstStyle>
          <a:p>
            <a:r>
              <a:rPr lang="en-US" dirty="0"/>
              <a:t>draft</a:t>
            </a:r>
          </a:p>
        </p:txBody>
      </p:sp>
      <p:sp>
        <p:nvSpPr>
          <p:cNvPr id="7" name="Slide Number Placeholder 6"/>
          <p:cNvSpPr>
            <a:spLocks noGrp="1"/>
          </p:cNvSpPr>
          <p:nvPr>
            <p:ph type="sldNum" sz="quarter" idx="12"/>
          </p:nvPr>
        </p:nvSpPr>
        <p:spPr/>
        <p:txBody>
          <a:bodyPr/>
          <a:lstStyle>
            <a:lvl1pPr>
              <a:defRPr>
                <a:solidFill>
                  <a:schemeClr val="accent1"/>
                </a:solidFill>
              </a:defRPr>
            </a:lvl1pPr>
          </a:lstStyle>
          <a:p>
            <a:fld id="{DD3FF57B-5F25-B54A-A918-FB50C2689073}" type="slidenum">
              <a:rPr lang="en-US" smtClean="0"/>
              <a:pPr/>
              <a:t>‹#›</a:t>
            </a:fld>
            <a:endParaRPr lang="en-US" dirty="0"/>
          </a:p>
        </p:txBody>
      </p:sp>
    </p:spTree>
    <p:extLst>
      <p:ext uri="{BB962C8B-B14F-4D97-AF65-F5344CB8AC3E}">
        <p14:creationId xmlns:p14="http://schemas.microsoft.com/office/powerpoint/2010/main" val="2636724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4" y="4693389"/>
            <a:ext cx="7989752" cy="566738"/>
          </a:xfrm>
        </p:spPr>
        <p:txBody>
          <a:bodyPr anchor="b">
            <a:normAutofit/>
          </a:bodyPr>
          <a:lstStyle>
            <a:lvl1pPr algn="l">
              <a:defRPr sz="135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5" y="599725"/>
            <a:ext cx="8238706" cy="3557252"/>
          </a:xfrm>
        </p:spPr>
        <p:txBody>
          <a:bodyPr anchor="t">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r>
              <a:rPr lang="en-US" dirty="0"/>
              <a:t>Click icon to add picture</a:t>
            </a:r>
          </a:p>
        </p:txBody>
      </p:sp>
      <p:sp>
        <p:nvSpPr>
          <p:cNvPr id="4" name="Text Placeholder 3"/>
          <p:cNvSpPr>
            <a:spLocks noGrp="1"/>
          </p:cNvSpPr>
          <p:nvPr>
            <p:ph type="body" sz="half" idx="2"/>
          </p:nvPr>
        </p:nvSpPr>
        <p:spPr>
          <a:xfrm>
            <a:off x="581194" y="5260130"/>
            <a:ext cx="7989752" cy="598671"/>
          </a:xfrm>
        </p:spPr>
        <p:txBody>
          <a:bodyPr>
            <a:normAutofit/>
          </a:bodyPr>
          <a:lstStyle>
            <a:lvl1pPr marL="0" indent="0">
              <a:buNone/>
              <a:defRPr sz="675"/>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fld id="{0463D538-BE71-4BE1-BE55-5BA4A709E7E7}" type="datetime1">
              <a:rPr lang="en-US" smtClean="0"/>
              <a:t>10/8/2018</a:t>
            </a:fld>
            <a:endParaRPr lang="en-US" dirty="0"/>
          </a:p>
        </p:txBody>
      </p:sp>
      <p:sp>
        <p:nvSpPr>
          <p:cNvPr id="6" name="Footer Placeholder 5"/>
          <p:cNvSpPr>
            <a:spLocks noGrp="1"/>
          </p:cNvSpPr>
          <p:nvPr>
            <p:ph type="ftr" sz="quarter" idx="11"/>
          </p:nvPr>
        </p:nvSpPr>
        <p:spPr>
          <a:xfrm>
            <a:off x="581194" y="5951814"/>
            <a:ext cx="4870585" cy="365125"/>
          </a:xfrm>
          <a:prstGeom prst="rect">
            <a:avLst/>
          </a:prstGeom>
        </p:spPr>
        <p:txBody>
          <a:bodyPr/>
          <a:lstStyle/>
          <a:p>
            <a:r>
              <a:rPr lang="en-US" dirty="0"/>
              <a:t>draft</a:t>
            </a:r>
          </a:p>
        </p:txBody>
      </p:sp>
      <p:sp>
        <p:nvSpPr>
          <p:cNvPr id="7" name="Slide Number Placeholder 6"/>
          <p:cNvSpPr>
            <a:spLocks noGrp="1"/>
          </p:cNvSpPr>
          <p:nvPr>
            <p:ph type="sldNum" sz="quarter" idx="12"/>
          </p:nvPr>
        </p:nvSpPr>
        <p:spPr/>
        <p:txBody>
          <a:bodyPr/>
          <a:lstStyle/>
          <a:p>
            <a:fld id="{DD3FF57B-5F25-B54A-A918-FB50C2689073}" type="slidenum">
              <a:rPr lang="en-US" smtClean="0"/>
              <a:pPr/>
              <a:t>‹#›</a:t>
            </a:fld>
            <a:endParaRPr lang="en-US" dirty="0"/>
          </a:p>
        </p:txBody>
      </p:sp>
    </p:spTree>
    <p:extLst>
      <p:ext uri="{BB962C8B-B14F-4D97-AF65-F5344CB8AC3E}">
        <p14:creationId xmlns:p14="http://schemas.microsoft.com/office/powerpoint/2010/main" val="2820387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4" y="687478"/>
            <a:ext cx="7989752" cy="108332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4" y="2228003"/>
            <a:ext cx="7989752" cy="3630794"/>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559327" y="5950872"/>
            <a:ext cx="2133600" cy="365125"/>
          </a:xfrm>
          <a:prstGeom prst="rect">
            <a:avLst/>
          </a:prstGeom>
        </p:spPr>
        <p:txBody>
          <a:bodyPr vert="horz" lIns="91440" tIns="45720" rIns="91440" bIns="45720" rtlCol="0" anchor="ctr"/>
          <a:lstStyle>
            <a:lvl1pPr algn="r">
              <a:defRPr sz="506">
                <a:solidFill>
                  <a:schemeClr val="accent2"/>
                </a:solidFill>
              </a:defRPr>
            </a:lvl1pPr>
          </a:lstStyle>
          <a:p>
            <a:fld id="{C60B162F-90E5-4FF3-AE34-1CCD66B6B177}" type="datetime1">
              <a:rPr lang="en-US" smtClean="0"/>
              <a:t>10/8/2018</a:t>
            </a:fld>
            <a:endParaRPr lang="en-US" dirty="0"/>
          </a:p>
        </p:txBody>
      </p:sp>
      <p:sp>
        <p:nvSpPr>
          <p:cNvPr id="6" name="Slide Number Placeholder 5"/>
          <p:cNvSpPr>
            <a:spLocks noGrp="1"/>
          </p:cNvSpPr>
          <p:nvPr>
            <p:ph type="sldNum" sz="quarter" idx="4"/>
          </p:nvPr>
        </p:nvSpPr>
        <p:spPr>
          <a:xfrm>
            <a:off x="8175055" y="6470235"/>
            <a:ext cx="770468" cy="365125"/>
          </a:xfrm>
          <a:prstGeom prst="rect">
            <a:avLst/>
          </a:prstGeom>
        </p:spPr>
        <p:txBody>
          <a:bodyPr vert="horz" lIns="91440" tIns="45720" rIns="91440" bIns="45720" rtlCol="0" anchor="ctr"/>
          <a:lstStyle>
            <a:lvl1pPr algn="r">
              <a:defRPr sz="750">
                <a:solidFill>
                  <a:schemeClr val="accent2"/>
                </a:solidFill>
              </a:defRPr>
            </a:lvl1pPr>
          </a:lstStyle>
          <a:p>
            <a:fld id="{DD3FF57B-5F25-B54A-A918-FB50C2689073}" type="slidenum">
              <a:rPr lang="en-US" smtClean="0"/>
              <a:pPr/>
              <a:t>‹#›</a:t>
            </a:fld>
            <a:endParaRPr lang="en-US" dirty="0"/>
          </a:p>
        </p:txBody>
      </p:sp>
      <p:sp>
        <p:nvSpPr>
          <p:cNvPr id="9" name="Rectangle 8"/>
          <p:cNvSpPr/>
          <p:nvPr/>
        </p:nvSpPr>
        <p:spPr>
          <a:xfrm>
            <a:off x="448093"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38065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257175"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2125" indent="-172125"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2700" kern="1200">
          <a:solidFill>
            <a:schemeClr val="tx2"/>
          </a:solidFill>
          <a:latin typeface="+mn-lt"/>
          <a:ea typeface="+mn-ea"/>
          <a:cs typeface="+mn-cs"/>
        </a:defRPr>
      </a:lvl1pPr>
      <a:lvl2pPr marL="354375" indent="-172125"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2700" kern="1200">
          <a:solidFill>
            <a:schemeClr val="tx2"/>
          </a:solidFill>
          <a:latin typeface="+mn-lt"/>
          <a:ea typeface="+mn-ea"/>
          <a:cs typeface="+mn-cs"/>
        </a:defRPr>
      </a:lvl2pPr>
      <a:lvl3pPr marL="506250" indent="-151875"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2100" kern="1200">
          <a:solidFill>
            <a:schemeClr val="tx2"/>
          </a:solidFill>
          <a:latin typeface="+mn-lt"/>
          <a:ea typeface="+mn-ea"/>
          <a:cs typeface="+mn-cs"/>
        </a:defRPr>
      </a:lvl3pPr>
      <a:lvl4pPr marL="698625" indent="-131625"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1500" kern="1200">
          <a:solidFill>
            <a:schemeClr val="tx2"/>
          </a:solidFill>
          <a:latin typeface="+mn-lt"/>
          <a:ea typeface="+mn-ea"/>
          <a:cs typeface="+mn-cs"/>
        </a:defRPr>
      </a:lvl4pPr>
      <a:lvl5pPr marL="901125" indent="-131625"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1500" kern="1200">
          <a:solidFill>
            <a:schemeClr val="tx2"/>
          </a:solidFill>
          <a:latin typeface="+mn-lt"/>
          <a:ea typeface="+mn-ea"/>
          <a:cs typeface="+mn-cs"/>
        </a:defRPr>
      </a:lvl5pPr>
      <a:lvl6pPr marL="10687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6pPr>
      <a:lvl7pPr marL="12375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7pPr>
      <a:lvl8pPr marL="140625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8pPr>
      <a:lvl9pPr marL="1575000" indent="-128588" algn="l" defTabSz="257175" rtl="0" eaLnBrk="1" latinLnBrk="0" hangingPunct="1">
        <a:spcBef>
          <a:spcPct val="20000"/>
        </a:spcBef>
        <a:spcAft>
          <a:spcPts val="338"/>
        </a:spcAft>
        <a:buClr>
          <a:schemeClr val="accent2"/>
        </a:buClr>
        <a:buSzPct val="92000"/>
        <a:buFont typeface="Wingdings 2" panose="05020102010507070707" pitchFamily="18" charset="2"/>
        <a:buChar char=""/>
        <a:defRPr sz="675" kern="1200">
          <a:solidFill>
            <a:schemeClr val="tx2"/>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6B2F7E6B-4724-4026-A744-1399974C222A}"/>
              </a:ext>
            </a:extLst>
          </p:cNvPr>
          <p:cNvSpPr>
            <a:spLocks noGrp="1"/>
          </p:cNvSpPr>
          <p:nvPr>
            <p:ph type="subTitle" idx="1"/>
          </p:nvPr>
        </p:nvSpPr>
        <p:spPr>
          <a:xfrm>
            <a:off x="581193" y="4738255"/>
            <a:ext cx="7989752" cy="1301729"/>
          </a:xfrm>
        </p:spPr>
        <p:txBody>
          <a:bodyPr>
            <a:normAutofit/>
          </a:bodyPr>
          <a:lstStyle/>
          <a:p>
            <a:endParaRPr lang="en-US" sz="2000" dirty="0">
              <a:solidFill>
                <a:schemeClr val="bg1"/>
              </a:solidFill>
            </a:endParaRPr>
          </a:p>
          <a:p>
            <a:r>
              <a:rPr lang="en-US" sz="2000" dirty="0">
                <a:solidFill>
                  <a:schemeClr val="bg1"/>
                </a:solidFill>
              </a:rPr>
              <a:t>Elizabeth Romero, director</a:t>
            </a:r>
          </a:p>
          <a:p>
            <a:r>
              <a:rPr lang="en-US" sz="2000" dirty="0">
                <a:solidFill>
                  <a:schemeClr val="bg1"/>
                </a:solidFill>
              </a:rPr>
              <a:t>Delaware division of substance abuse and mental health</a:t>
            </a:r>
          </a:p>
        </p:txBody>
      </p:sp>
      <p:sp>
        <p:nvSpPr>
          <p:cNvPr id="5" name="Title 1">
            <a:extLst>
              <a:ext uri="{FF2B5EF4-FFF2-40B4-BE49-F238E27FC236}">
                <a16:creationId xmlns:a16="http://schemas.microsoft.com/office/drawing/2014/main" id="{A8186979-37A8-BC41-BF2C-49D1855C325B}"/>
              </a:ext>
            </a:extLst>
          </p:cNvPr>
          <p:cNvSpPr txBox="1">
            <a:spLocks/>
          </p:cNvSpPr>
          <p:nvPr/>
        </p:nvSpPr>
        <p:spPr>
          <a:xfrm>
            <a:off x="379062" y="442111"/>
            <a:ext cx="7772400" cy="1470025"/>
          </a:xfrm>
          <a:prstGeom prst="rect">
            <a:avLst/>
          </a:prstGeom>
          <a:effectLst/>
        </p:spPr>
        <p:txBody>
          <a:bodyPr vert="horz" lIns="91440" tIns="45720" rIns="91440" bIns="45720" rtlCol="0" anchor="b">
            <a:normAutofit fontScale="97500"/>
          </a:bodyPr>
          <a:lstStyle>
            <a:lvl1pPr algn="l" defTabSz="257175" rtl="0" eaLnBrk="1" latinLnBrk="0" hangingPunct="1">
              <a:spcBef>
                <a:spcPct val="0"/>
              </a:spcBef>
              <a:buNone/>
              <a:defRPr sz="2025"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1200" dirty="0"/>
          </a:p>
        </p:txBody>
      </p:sp>
      <p:sp>
        <p:nvSpPr>
          <p:cNvPr id="6" name="Subtitle 2">
            <a:extLst>
              <a:ext uri="{FF2B5EF4-FFF2-40B4-BE49-F238E27FC236}">
                <a16:creationId xmlns:a16="http://schemas.microsoft.com/office/drawing/2014/main" id="{6FCBBD9B-AA3F-F645-85A1-300D41ED111E}"/>
              </a:ext>
            </a:extLst>
          </p:cNvPr>
          <p:cNvSpPr txBox="1">
            <a:spLocks/>
          </p:cNvSpPr>
          <p:nvPr/>
        </p:nvSpPr>
        <p:spPr>
          <a:xfrm>
            <a:off x="379062" y="1243445"/>
            <a:ext cx="9100840" cy="1752600"/>
          </a:xfrm>
          <a:prstGeom prst="rect">
            <a:avLst/>
          </a:prstGeom>
        </p:spPr>
        <p:txBody>
          <a:bodyPr vert="horz" lIns="91440" tIns="45720" rIns="91440" bIns="45720" rtlCol="0" anchor="t">
            <a:normAutofit/>
          </a:bodyPr>
          <a:lstStyle>
            <a:lvl1pPr marL="0" indent="0" algn="l" defTabSz="257175" rtl="0" eaLnBrk="1" latinLnBrk="0" hangingPunct="1">
              <a:spcBef>
                <a:spcPct val="20000"/>
              </a:spcBef>
              <a:spcAft>
                <a:spcPts val="338"/>
              </a:spcAft>
              <a:buClr>
                <a:schemeClr val="accent2"/>
              </a:buClr>
              <a:buSzPct val="92000"/>
              <a:buFont typeface="Wingdings 2" panose="05020102010507070707" pitchFamily="18" charset="2"/>
              <a:buNone/>
              <a:defRPr sz="900" kern="1200" cap="all">
                <a:solidFill>
                  <a:schemeClr val="accent2"/>
                </a:solidFill>
                <a:latin typeface="+mn-lt"/>
                <a:ea typeface="+mn-ea"/>
                <a:cs typeface="+mn-cs"/>
              </a:defRPr>
            </a:lvl1pPr>
            <a:lvl2pPr marL="257175" indent="0" algn="ctr" defTabSz="257175" rtl="0" eaLnBrk="1" latinLnBrk="0" hangingPunct="1">
              <a:spcBef>
                <a:spcPct val="20000"/>
              </a:spcBef>
              <a:spcAft>
                <a:spcPts val="338"/>
              </a:spcAft>
              <a:buClr>
                <a:schemeClr val="accent2"/>
              </a:buClr>
              <a:buSzPct val="92000"/>
              <a:buFont typeface="Wingdings 2" panose="05020102010507070707" pitchFamily="18" charset="2"/>
              <a:buNone/>
              <a:defRPr sz="2700" kern="1200">
                <a:solidFill>
                  <a:schemeClr val="tx1">
                    <a:tint val="75000"/>
                  </a:schemeClr>
                </a:solidFill>
                <a:latin typeface="+mn-lt"/>
                <a:ea typeface="+mn-ea"/>
                <a:cs typeface="+mn-cs"/>
              </a:defRPr>
            </a:lvl2pPr>
            <a:lvl3pPr marL="514350" indent="0" algn="ctr" defTabSz="257175" rtl="0" eaLnBrk="1" latinLnBrk="0" hangingPunct="1">
              <a:spcBef>
                <a:spcPct val="20000"/>
              </a:spcBef>
              <a:spcAft>
                <a:spcPts val="338"/>
              </a:spcAft>
              <a:buClr>
                <a:schemeClr val="accent2"/>
              </a:buClr>
              <a:buSzPct val="92000"/>
              <a:buFont typeface="Wingdings 2" panose="05020102010507070707" pitchFamily="18" charset="2"/>
              <a:buNone/>
              <a:defRPr sz="2100" kern="1200">
                <a:solidFill>
                  <a:schemeClr val="tx1">
                    <a:tint val="75000"/>
                  </a:schemeClr>
                </a:solidFill>
                <a:latin typeface="+mn-lt"/>
                <a:ea typeface="+mn-ea"/>
                <a:cs typeface="+mn-cs"/>
              </a:defRPr>
            </a:lvl3pPr>
            <a:lvl4pPr marL="771525" indent="0" algn="ctr" defTabSz="257175" rtl="0" eaLnBrk="1" latinLnBrk="0" hangingPunct="1">
              <a:spcBef>
                <a:spcPct val="20000"/>
              </a:spcBef>
              <a:spcAft>
                <a:spcPts val="338"/>
              </a:spcAft>
              <a:buClr>
                <a:schemeClr val="accent2"/>
              </a:buClr>
              <a:buSzPct val="92000"/>
              <a:buFont typeface="Wingdings 2" panose="05020102010507070707" pitchFamily="18" charset="2"/>
              <a:buNone/>
              <a:defRPr sz="1500" kern="1200">
                <a:solidFill>
                  <a:schemeClr val="tx1">
                    <a:tint val="75000"/>
                  </a:schemeClr>
                </a:solidFill>
                <a:latin typeface="+mn-lt"/>
                <a:ea typeface="+mn-ea"/>
                <a:cs typeface="+mn-cs"/>
              </a:defRPr>
            </a:lvl4pPr>
            <a:lvl5pPr marL="1028700" indent="0" algn="ctr" defTabSz="257175" rtl="0" eaLnBrk="1" latinLnBrk="0" hangingPunct="1">
              <a:spcBef>
                <a:spcPct val="20000"/>
              </a:spcBef>
              <a:spcAft>
                <a:spcPts val="338"/>
              </a:spcAft>
              <a:buClr>
                <a:schemeClr val="accent2"/>
              </a:buClr>
              <a:buSzPct val="92000"/>
              <a:buFont typeface="Wingdings 2" panose="05020102010507070707" pitchFamily="18" charset="2"/>
              <a:buNone/>
              <a:defRPr sz="1500" kern="1200">
                <a:solidFill>
                  <a:schemeClr val="tx1">
                    <a:tint val="75000"/>
                  </a:schemeClr>
                </a:solidFill>
                <a:latin typeface="+mn-lt"/>
                <a:ea typeface="+mn-ea"/>
                <a:cs typeface="+mn-cs"/>
              </a:defRPr>
            </a:lvl5pPr>
            <a:lvl6pPr marL="1285875" indent="0" algn="ctr" defTabSz="257175" rtl="0" eaLnBrk="1" latinLnBrk="0" hangingPunct="1">
              <a:spcBef>
                <a:spcPct val="20000"/>
              </a:spcBef>
              <a:spcAft>
                <a:spcPts val="338"/>
              </a:spcAft>
              <a:buClr>
                <a:schemeClr val="accent2"/>
              </a:buClr>
              <a:buSzPct val="92000"/>
              <a:buFont typeface="Wingdings 2" panose="05020102010507070707" pitchFamily="18" charset="2"/>
              <a:buNone/>
              <a:defRPr sz="675" kern="1200">
                <a:solidFill>
                  <a:schemeClr val="tx1">
                    <a:tint val="75000"/>
                  </a:schemeClr>
                </a:solidFill>
                <a:latin typeface="+mn-lt"/>
                <a:ea typeface="+mn-ea"/>
                <a:cs typeface="+mn-cs"/>
              </a:defRPr>
            </a:lvl6pPr>
            <a:lvl7pPr marL="1543050" indent="0" algn="ctr" defTabSz="257175" rtl="0" eaLnBrk="1" latinLnBrk="0" hangingPunct="1">
              <a:spcBef>
                <a:spcPct val="20000"/>
              </a:spcBef>
              <a:spcAft>
                <a:spcPts val="338"/>
              </a:spcAft>
              <a:buClr>
                <a:schemeClr val="accent2"/>
              </a:buClr>
              <a:buSzPct val="92000"/>
              <a:buFont typeface="Wingdings 2" panose="05020102010507070707" pitchFamily="18" charset="2"/>
              <a:buNone/>
              <a:defRPr sz="675" kern="1200">
                <a:solidFill>
                  <a:schemeClr val="tx1">
                    <a:tint val="75000"/>
                  </a:schemeClr>
                </a:solidFill>
                <a:latin typeface="+mn-lt"/>
                <a:ea typeface="+mn-ea"/>
                <a:cs typeface="+mn-cs"/>
              </a:defRPr>
            </a:lvl7pPr>
            <a:lvl8pPr marL="1800225" indent="0" algn="ctr" defTabSz="257175" rtl="0" eaLnBrk="1" latinLnBrk="0" hangingPunct="1">
              <a:spcBef>
                <a:spcPct val="20000"/>
              </a:spcBef>
              <a:spcAft>
                <a:spcPts val="338"/>
              </a:spcAft>
              <a:buClr>
                <a:schemeClr val="accent2"/>
              </a:buClr>
              <a:buSzPct val="92000"/>
              <a:buFont typeface="Wingdings 2" panose="05020102010507070707" pitchFamily="18" charset="2"/>
              <a:buNone/>
              <a:defRPr sz="675" kern="1200">
                <a:solidFill>
                  <a:schemeClr val="tx1">
                    <a:tint val="75000"/>
                  </a:schemeClr>
                </a:solidFill>
                <a:latin typeface="+mn-lt"/>
                <a:ea typeface="+mn-ea"/>
                <a:cs typeface="+mn-cs"/>
              </a:defRPr>
            </a:lvl8pPr>
            <a:lvl9pPr marL="2057400" indent="0" algn="ctr" defTabSz="257175" rtl="0" eaLnBrk="1" latinLnBrk="0" hangingPunct="1">
              <a:spcBef>
                <a:spcPct val="20000"/>
              </a:spcBef>
              <a:spcAft>
                <a:spcPts val="338"/>
              </a:spcAft>
              <a:buClr>
                <a:schemeClr val="accent2"/>
              </a:buClr>
              <a:buSzPct val="92000"/>
              <a:buFont typeface="Wingdings 2" panose="05020102010507070707" pitchFamily="18" charset="2"/>
              <a:buNone/>
              <a:defRPr sz="675" kern="1200">
                <a:solidFill>
                  <a:schemeClr val="tx1">
                    <a:tint val="75000"/>
                  </a:schemeClr>
                </a:solidFill>
                <a:latin typeface="+mn-lt"/>
                <a:ea typeface="+mn-ea"/>
                <a:cs typeface="+mn-cs"/>
              </a:defRPr>
            </a:lvl9pPr>
          </a:lstStyle>
          <a:p>
            <a:r>
              <a:rPr lang="en-US" sz="3000" dirty="0"/>
              <a:t>THE </a:t>
            </a:r>
            <a:r>
              <a:rPr lang="en-US" sz="3000" dirty="0" smtClean="0"/>
              <a:t>START </a:t>
            </a:r>
            <a:r>
              <a:rPr lang="en-US" sz="3000" dirty="0"/>
              <a:t>Initiative</a:t>
            </a:r>
          </a:p>
          <a:p>
            <a:r>
              <a:rPr lang="en-US" sz="3000" dirty="0"/>
              <a:t>A catalyst for SUD TREATMENT Transformation</a:t>
            </a:r>
          </a:p>
        </p:txBody>
      </p:sp>
    </p:spTree>
    <p:extLst>
      <p:ext uri="{BB962C8B-B14F-4D97-AF65-F5344CB8AC3E}">
        <p14:creationId xmlns:p14="http://schemas.microsoft.com/office/powerpoint/2010/main" val="3981714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C24FF3-E289-4C03-882B-59FC76A334CA}"/>
              </a:ext>
            </a:extLst>
          </p:cNvPr>
          <p:cNvPicPr>
            <a:picLocks noChangeAspect="1"/>
          </p:cNvPicPr>
          <p:nvPr/>
        </p:nvPicPr>
        <p:blipFill rotWithShape="1">
          <a:blip r:embed="rId2"/>
          <a:srcRect/>
          <a:stretch/>
        </p:blipFill>
        <p:spPr>
          <a:xfrm>
            <a:off x="20" y="10"/>
            <a:ext cx="9143980" cy="6857990"/>
          </a:xfrm>
          <a:prstGeom prst="rect">
            <a:avLst/>
          </a:prstGeom>
        </p:spPr>
      </p:pic>
    </p:spTree>
    <p:extLst>
      <p:ext uri="{BB962C8B-B14F-4D97-AF65-F5344CB8AC3E}">
        <p14:creationId xmlns:p14="http://schemas.microsoft.com/office/powerpoint/2010/main" val="3071758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61"/>
          <p:cNvSpPr txBox="1">
            <a:spLocks noGrp="1"/>
          </p:cNvSpPr>
          <p:nvPr>
            <p:ph type="title"/>
          </p:nvPr>
        </p:nvSpPr>
        <p:spPr>
          <a:xfrm>
            <a:off x="273011" y="1084564"/>
            <a:ext cx="8229600" cy="669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CA" sz="3600" dirty="0" smtClean="0">
                <a:latin typeface="Calibri"/>
                <a:ea typeface="Calibri"/>
                <a:cs typeface="Calibri"/>
                <a:sym typeface="Calibri"/>
              </a:rPr>
              <a:t>Five days: </a:t>
            </a:r>
            <a:r>
              <a:rPr lang="en-CA" sz="3600" dirty="0">
                <a:latin typeface="Calibri"/>
                <a:ea typeface="Calibri"/>
                <a:cs typeface="Calibri"/>
                <a:sym typeface="Calibri"/>
              </a:rPr>
              <a:t>Referral Overview</a:t>
            </a:r>
            <a:endParaRPr sz="3600" b="0" i="0" u="none" strike="noStrike" cap="none" dirty="0">
              <a:latin typeface="Calibri"/>
              <a:ea typeface="Calibri"/>
              <a:cs typeface="Calibri"/>
              <a:sym typeface="Calibri"/>
            </a:endParaRPr>
          </a:p>
        </p:txBody>
      </p:sp>
      <p:cxnSp>
        <p:nvCxnSpPr>
          <p:cNvPr id="435" name="Google Shape;435;p61"/>
          <p:cNvCxnSpPr/>
          <p:nvPr/>
        </p:nvCxnSpPr>
        <p:spPr>
          <a:xfrm>
            <a:off x="321750" y="906550"/>
            <a:ext cx="8500500" cy="0"/>
          </a:xfrm>
          <a:prstGeom prst="straightConnector1">
            <a:avLst/>
          </a:prstGeom>
          <a:noFill/>
          <a:ln w="19050" cap="flat" cmpd="sng">
            <a:solidFill>
              <a:srgbClr val="FFFFFF"/>
            </a:solidFill>
            <a:prstDash val="solid"/>
            <a:round/>
            <a:headEnd type="none" w="sm" len="sm"/>
            <a:tailEnd type="none" w="sm" len="sm"/>
          </a:ln>
        </p:spPr>
      </p:cxnSp>
      <p:sp>
        <p:nvSpPr>
          <p:cNvPr id="436" name="Google Shape;436;p61"/>
          <p:cNvSpPr txBox="1"/>
          <p:nvPr/>
        </p:nvSpPr>
        <p:spPr>
          <a:xfrm>
            <a:off x="1409481" y="1931577"/>
            <a:ext cx="6734058" cy="2747999"/>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CA" sz="3000" dirty="0">
                <a:solidFill>
                  <a:srgbClr val="0070C0"/>
                </a:solidFill>
              </a:rPr>
              <a:t>Total Number of Requests     	= 95</a:t>
            </a:r>
            <a:endParaRPr sz="3000" dirty="0">
              <a:solidFill>
                <a:srgbClr val="0070C0"/>
              </a:solidFill>
            </a:endParaRPr>
          </a:p>
          <a:p>
            <a:pPr marL="0" lvl="0" indent="0" algn="l" rtl="0">
              <a:lnSpc>
                <a:spcPct val="115000"/>
              </a:lnSpc>
              <a:spcBef>
                <a:spcPts val="0"/>
              </a:spcBef>
              <a:spcAft>
                <a:spcPts val="0"/>
              </a:spcAft>
              <a:buClr>
                <a:schemeClr val="dk1"/>
              </a:buClr>
              <a:buSzPts val="1100"/>
              <a:buFont typeface="Arial"/>
              <a:buNone/>
            </a:pPr>
            <a:r>
              <a:rPr lang="en-CA" sz="3000" dirty="0">
                <a:solidFill>
                  <a:srgbClr val="0070C0"/>
                </a:solidFill>
              </a:rPr>
              <a:t>Accepted and Closed            	= 72</a:t>
            </a:r>
            <a:endParaRPr sz="3000" dirty="0">
              <a:solidFill>
                <a:srgbClr val="0070C0"/>
              </a:solidFill>
            </a:endParaRPr>
          </a:p>
          <a:p>
            <a:pPr marL="0" lvl="0" indent="0" algn="l" rtl="0">
              <a:lnSpc>
                <a:spcPct val="115000"/>
              </a:lnSpc>
              <a:spcBef>
                <a:spcPts val="0"/>
              </a:spcBef>
              <a:spcAft>
                <a:spcPts val="0"/>
              </a:spcAft>
              <a:buClr>
                <a:schemeClr val="dk1"/>
              </a:buClr>
              <a:buSzPts val="1100"/>
              <a:buFont typeface="Arial"/>
              <a:buNone/>
            </a:pPr>
            <a:r>
              <a:rPr lang="en-CA" sz="3000" dirty="0">
                <a:solidFill>
                  <a:srgbClr val="0070C0"/>
                </a:solidFill>
              </a:rPr>
              <a:t>Declined and Closed             	= 06</a:t>
            </a:r>
            <a:endParaRPr sz="3000" dirty="0">
              <a:solidFill>
                <a:srgbClr val="0070C0"/>
              </a:solidFill>
            </a:endParaRPr>
          </a:p>
          <a:p>
            <a:pPr marL="0" lvl="0" indent="0" algn="l" rtl="0">
              <a:lnSpc>
                <a:spcPct val="115000"/>
              </a:lnSpc>
              <a:spcBef>
                <a:spcPts val="0"/>
              </a:spcBef>
              <a:spcAft>
                <a:spcPts val="0"/>
              </a:spcAft>
              <a:buClr>
                <a:schemeClr val="dk1"/>
              </a:buClr>
              <a:buSzPts val="1100"/>
              <a:buFont typeface="Arial"/>
              <a:buNone/>
            </a:pPr>
            <a:r>
              <a:rPr lang="en-CA" sz="3000" dirty="0">
                <a:solidFill>
                  <a:srgbClr val="0070C0"/>
                </a:solidFill>
              </a:rPr>
              <a:t>Remained Opened                	= 17</a:t>
            </a:r>
          </a:p>
          <a:p>
            <a:pPr marL="0" lvl="0" indent="0" algn="l" rtl="0">
              <a:lnSpc>
                <a:spcPct val="115000"/>
              </a:lnSpc>
              <a:spcBef>
                <a:spcPts val="0"/>
              </a:spcBef>
              <a:spcAft>
                <a:spcPts val="0"/>
              </a:spcAft>
              <a:buClr>
                <a:schemeClr val="dk1"/>
              </a:buClr>
              <a:buSzPts val="1100"/>
              <a:buFont typeface="Arial"/>
              <a:buNone/>
            </a:pPr>
            <a:r>
              <a:rPr lang="en-CA" sz="3000" dirty="0">
                <a:solidFill>
                  <a:srgbClr val="0070C0"/>
                </a:solidFill>
              </a:rPr>
              <a:t>Peer Recovery 				=  0</a:t>
            </a:r>
            <a:r>
              <a:rPr lang="en-US" sz="3200" dirty="0"/>
              <a:t/>
            </a:r>
            <a:br>
              <a:rPr lang="en-US" sz="3200" dirty="0"/>
            </a:br>
            <a:endParaRPr sz="3000" dirty="0">
              <a:solidFill>
                <a:srgbClr val="0070C0"/>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269921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9"/>
          <p:cNvSpPr txBox="1">
            <a:spLocks noGrp="1"/>
          </p:cNvSpPr>
          <p:nvPr>
            <p:ph type="title"/>
          </p:nvPr>
        </p:nvSpPr>
        <p:spPr>
          <a:xfrm>
            <a:off x="457199" y="906550"/>
            <a:ext cx="8229600" cy="669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CA" sz="3600" dirty="0">
                <a:latin typeface="Calibri"/>
                <a:ea typeface="Calibri"/>
                <a:cs typeface="Calibri"/>
                <a:sym typeface="Calibri"/>
              </a:rPr>
              <a:t>Week 1: Daily Average Availability</a:t>
            </a:r>
            <a:endParaRPr sz="3600" b="0" i="0" u="none" strike="noStrike" cap="none" dirty="0">
              <a:latin typeface="Calibri"/>
              <a:ea typeface="Calibri"/>
              <a:cs typeface="Calibri"/>
              <a:sym typeface="Calibri"/>
            </a:endParaRPr>
          </a:p>
        </p:txBody>
      </p:sp>
      <p:cxnSp>
        <p:nvCxnSpPr>
          <p:cNvPr id="416" name="Google Shape;416;p59"/>
          <p:cNvCxnSpPr/>
          <p:nvPr/>
        </p:nvCxnSpPr>
        <p:spPr>
          <a:xfrm>
            <a:off x="321750" y="906550"/>
            <a:ext cx="8500500" cy="0"/>
          </a:xfrm>
          <a:prstGeom prst="straightConnector1">
            <a:avLst/>
          </a:prstGeom>
          <a:noFill/>
          <a:ln w="19050" cap="flat" cmpd="sng">
            <a:solidFill>
              <a:srgbClr val="FFFFFF"/>
            </a:solidFill>
            <a:prstDash val="solid"/>
            <a:round/>
            <a:headEnd type="none" w="sm" len="sm"/>
            <a:tailEnd type="none" w="sm" len="sm"/>
          </a:ln>
        </p:spPr>
      </p:cxnSp>
      <p:graphicFrame>
        <p:nvGraphicFramePr>
          <p:cNvPr id="417" name="Google Shape;417;p59"/>
          <p:cNvGraphicFramePr/>
          <p:nvPr>
            <p:extLst>
              <p:ext uri="{D42A27DB-BD31-4B8C-83A1-F6EECF244321}">
                <p14:modId xmlns:p14="http://schemas.microsoft.com/office/powerpoint/2010/main" val="2149121775"/>
              </p:ext>
            </p:extLst>
          </p:nvPr>
        </p:nvGraphicFramePr>
        <p:xfrm>
          <a:off x="1755787" y="1924325"/>
          <a:ext cx="5632425" cy="4933675"/>
        </p:xfrm>
        <a:graphic>
          <a:graphicData uri="http://schemas.openxmlformats.org/drawingml/2006/table">
            <a:tbl>
              <a:tblPr>
                <a:noFill/>
              </a:tblPr>
              <a:tblGrid>
                <a:gridCol w="1534525">
                  <a:extLst>
                    <a:ext uri="{9D8B030D-6E8A-4147-A177-3AD203B41FA5}">
                      <a16:colId xmlns:a16="http://schemas.microsoft.com/office/drawing/2014/main" val="20000"/>
                    </a:ext>
                  </a:extLst>
                </a:gridCol>
                <a:gridCol w="837025">
                  <a:extLst>
                    <a:ext uri="{9D8B030D-6E8A-4147-A177-3AD203B41FA5}">
                      <a16:colId xmlns:a16="http://schemas.microsoft.com/office/drawing/2014/main" val="20001"/>
                    </a:ext>
                  </a:extLst>
                </a:gridCol>
                <a:gridCol w="784700">
                  <a:extLst>
                    <a:ext uri="{9D8B030D-6E8A-4147-A177-3AD203B41FA5}">
                      <a16:colId xmlns:a16="http://schemas.microsoft.com/office/drawing/2014/main" val="20002"/>
                    </a:ext>
                  </a:extLst>
                </a:gridCol>
                <a:gridCol w="802150">
                  <a:extLst>
                    <a:ext uri="{9D8B030D-6E8A-4147-A177-3AD203B41FA5}">
                      <a16:colId xmlns:a16="http://schemas.microsoft.com/office/drawing/2014/main" val="20003"/>
                    </a:ext>
                  </a:extLst>
                </a:gridCol>
                <a:gridCol w="802150">
                  <a:extLst>
                    <a:ext uri="{9D8B030D-6E8A-4147-A177-3AD203B41FA5}">
                      <a16:colId xmlns:a16="http://schemas.microsoft.com/office/drawing/2014/main" val="20004"/>
                    </a:ext>
                  </a:extLst>
                </a:gridCol>
                <a:gridCol w="871875">
                  <a:extLst>
                    <a:ext uri="{9D8B030D-6E8A-4147-A177-3AD203B41FA5}">
                      <a16:colId xmlns:a16="http://schemas.microsoft.com/office/drawing/2014/main" val="20005"/>
                    </a:ext>
                  </a:extLst>
                </a:gridCol>
              </a:tblGrid>
              <a:tr h="788100">
                <a:tc>
                  <a:txBody>
                    <a:bodyPr/>
                    <a:lstStyle/>
                    <a:p>
                      <a:pPr marL="0" lvl="0" indent="0" algn="l" rtl="0">
                        <a:spcBef>
                          <a:spcPts val="0"/>
                        </a:spcBef>
                        <a:spcAft>
                          <a:spcPts val="0"/>
                        </a:spcAft>
                        <a:buNone/>
                      </a:pPr>
                      <a:r>
                        <a:rPr lang="en-CA" sz="1100">
                          <a:solidFill>
                            <a:srgbClr val="0070C0"/>
                          </a:solidFill>
                        </a:rPr>
                        <a:t>Treatment Facilities  </a:t>
                      </a:r>
                      <a:endParaRPr sz="1100">
                        <a:solidFill>
                          <a:srgbClr val="0070C0"/>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E1F2"/>
                    </a:solidFill>
                  </a:tcPr>
                </a:tc>
                <a:tc>
                  <a:txBody>
                    <a:bodyPr/>
                    <a:lstStyle/>
                    <a:p>
                      <a:pPr marL="0" lvl="0" indent="0" algn="l" rtl="0">
                        <a:spcBef>
                          <a:spcPts val="0"/>
                        </a:spcBef>
                        <a:spcAft>
                          <a:spcPts val="0"/>
                        </a:spcAft>
                        <a:buNone/>
                      </a:pPr>
                      <a:r>
                        <a:rPr lang="en-CA"/>
                        <a:t>Total (71)</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E1F2"/>
                    </a:solidFill>
                  </a:tcPr>
                </a:tc>
                <a:tc>
                  <a:txBody>
                    <a:bodyPr/>
                    <a:lstStyle/>
                    <a:p>
                      <a:pPr marL="0" lvl="0" indent="0" algn="l" rtl="0">
                        <a:spcBef>
                          <a:spcPts val="0"/>
                        </a:spcBef>
                        <a:spcAft>
                          <a:spcPts val="0"/>
                        </a:spcAft>
                        <a:buNone/>
                      </a:pPr>
                      <a:r>
                        <a:rPr lang="en-CA"/>
                        <a:t>CS (3)</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E1F2"/>
                    </a:solidFill>
                  </a:tcPr>
                </a:tc>
                <a:tc>
                  <a:txBody>
                    <a:bodyPr/>
                    <a:lstStyle/>
                    <a:p>
                      <a:pPr marL="0" lvl="0" indent="0" algn="l" rtl="0">
                        <a:spcBef>
                          <a:spcPts val="0"/>
                        </a:spcBef>
                        <a:spcAft>
                          <a:spcPts val="0"/>
                        </a:spcAft>
                        <a:buNone/>
                      </a:pPr>
                      <a:r>
                        <a:rPr lang="en-CA"/>
                        <a:t>RST (6)</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E1F2"/>
                    </a:solidFill>
                  </a:tcPr>
                </a:tc>
                <a:tc>
                  <a:txBody>
                    <a:bodyPr/>
                    <a:lstStyle/>
                    <a:p>
                      <a:pPr marL="0" lvl="0" indent="0" algn="l" rtl="0">
                        <a:spcBef>
                          <a:spcPts val="0"/>
                        </a:spcBef>
                        <a:spcAft>
                          <a:spcPts val="0"/>
                        </a:spcAft>
                        <a:buNone/>
                      </a:pPr>
                      <a:r>
                        <a:rPr lang="en-CA"/>
                        <a:t>PI (6)</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E1F2"/>
                    </a:solidFill>
                  </a:tcPr>
                </a:tc>
                <a:tc>
                  <a:txBody>
                    <a:bodyPr/>
                    <a:lstStyle/>
                    <a:p>
                      <a:pPr marL="0" lvl="0" indent="0" algn="l" rtl="0">
                        <a:spcBef>
                          <a:spcPts val="0"/>
                        </a:spcBef>
                        <a:spcAft>
                          <a:spcPts val="0"/>
                        </a:spcAft>
                        <a:buNone/>
                      </a:pPr>
                      <a:r>
                        <a:rPr lang="en-CA"/>
                        <a:t>IWM (7)</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E1F2"/>
                    </a:solidFill>
                  </a:tcPr>
                </a:tc>
                <a:extLst>
                  <a:ext uri="{0D108BD9-81ED-4DB2-BD59-A6C34878D82A}">
                    <a16:rowId xmlns:a16="http://schemas.microsoft.com/office/drawing/2014/main" val="10000"/>
                  </a:ext>
                </a:extLst>
              </a:tr>
              <a:tr h="899075">
                <a:tc>
                  <a:txBody>
                    <a:bodyPr/>
                    <a:lstStyle/>
                    <a:p>
                      <a:pPr marL="0" lvl="0" indent="0" algn="l" rtl="0">
                        <a:spcBef>
                          <a:spcPts val="0"/>
                        </a:spcBef>
                        <a:spcAft>
                          <a:spcPts val="0"/>
                        </a:spcAft>
                        <a:buNone/>
                      </a:pPr>
                      <a:r>
                        <a:rPr lang="en-CA"/>
                        <a:t>Adult Male</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CA"/>
                        <a:t>23.8</a:t>
                      </a:r>
                      <a:endParaRPr/>
                    </a:p>
                    <a:p>
                      <a:pPr marL="0" lvl="0" indent="0" algn="l" rtl="0">
                        <a:lnSpc>
                          <a:spcPct val="115000"/>
                        </a:lnSpc>
                        <a:spcBef>
                          <a:spcPts val="0"/>
                        </a:spcBef>
                        <a:spcAft>
                          <a:spcPts val="0"/>
                        </a:spcAft>
                        <a:buNone/>
                      </a:pPr>
                      <a:r>
                        <a:rPr lang="en-CA"/>
                        <a:t> </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CA"/>
                        <a:t>1.5</a:t>
                      </a:r>
                      <a:endParaRPr/>
                    </a:p>
                    <a:p>
                      <a:pPr marL="0" lvl="0" indent="0" algn="ctr" rtl="0">
                        <a:lnSpc>
                          <a:spcPct val="115000"/>
                        </a:lnSpc>
                        <a:spcBef>
                          <a:spcPts val="0"/>
                        </a:spcBef>
                        <a:spcAft>
                          <a:spcPts val="0"/>
                        </a:spcAft>
                        <a:buNone/>
                      </a:pPr>
                      <a:r>
                        <a:rPr lang="en-CA"/>
                        <a:t> </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CA"/>
                        <a:t>0.5</a:t>
                      </a:r>
                      <a:endParaRPr/>
                    </a:p>
                    <a:p>
                      <a:pPr marL="0" lvl="0" indent="0" algn="ctr" rtl="0">
                        <a:lnSpc>
                          <a:spcPct val="115000"/>
                        </a:lnSpc>
                        <a:spcBef>
                          <a:spcPts val="0"/>
                        </a:spcBef>
                        <a:spcAft>
                          <a:spcPts val="0"/>
                        </a:spcAft>
                        <a:buNone/>
                      </a:pPr>
                      <a:r>
                        <a:rPr lang="en-CA"/>
                        <a:t> </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CA"/>
                        <a:t>6.8</a:t>
                      </a:r>
                      <a:endParaRPr/>
                    </a:p>
                    <a:p>
                      <a:pPr marL="0" lvl="0" indent="0" algn="ctr" rtl="0">
                        <a:lnSpc>
                          <a:spcPct val="115000"/>
                        </a:lnSpc>
                        <a:spcBef>
                          <a:spcPts val="0"/>
                        </a:spcBef>
                        <a:spcAft>
                          <a:spcPts val="0"/>
                        </a:spcAft>
                        <a:buNone/>
                      </a:pPr>
                      <a:r>
                        <a:rPr lang="en-CA"/>
                        <a:t> </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CA"/>
                        <a:t>15.1</a:t>
                      </a:r>
                      <a:endParaRPr/>
                    </a:p>
                    <a:p>
                      <a:pPr marL="0" lvl="0" indent="0" algn="ctr" rtl="0">
                        <a:lnSpc>
                          <a:spcPct val="115000"/>
                        </a:lnSpc>
                        <a:spcBef>
                          <a:spcPts val="0"/>
                        </a:spcBef>
                        <a:spcAft>
                          <a:spcPts val="0"/>
                        </a:spcAft>
                        <a:buNone/>
                      </a:pPr>
                      <a:r>
                        <a:rPr lang="en-CA"/>
                        <a:t> </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99075">
                <a:tc>
                  <a:txBody>
                    <a:bodyPr/>
                    <a:lstStyle/>
                    <a:p>
                      <a:pPr marL="0" lvl="0" indent="0" algn="l" rtl="0">
                        <a:spcBef>
                          <a:spcPts val="0"/>
                        </a:spcBef>
                        <a:spcAft>
                          <a:spcPts val="0"/>
                        </a:spcAft>
                        <a:buNone/>
                      </a:pPr>
                      <a:r>
                        <a:rPr lang="en-CA"/>
                        <a:t>Adult Female</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CA"/>
                        <a:t>35.7</a:t>
                      </a:r>
                      <a:endParaRPr/>
                    </a:p>
                    <a:p>
                      <a:pPr marL="0" lvl="0" indent="0" algn="ctr" rtl="0">
                        <a:lnSpc>
                          <a:spcPct val="115000"/>
                        </a:lnSpc>
                        <a:spcBef>
                          <a:spcPts val="0"/>
                        </a:spcBef>
                        <a:spcAft>
                          <a:spcPts val="0"/>
                        </a:spcAft>
                        <a:buNone/>
                      </a:pPr>
                      <a:r>
                        <a:rPr lang="en-CA"/>
                        <a:t> </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CA"/>
                        <a:t>1.5</a:t>
                      </a:r>
                      <a:endParaRPr/>
                    </a:p>
                    <a:p>
                      <a:pPr marL="0" lvl="0" indent="0" algn="ctr" rtl="0">
                        <a:lnSpc>
                          <a:spcPct val="115000"/>
                        </a:lnSpc>
                        <a:spcBef>
                          <a:spcPts val="0"/>
                        </a:spcBef>
                        <a:spcAft>
                          <a:spcPts val="0"/>
                        </a:spcAft>
                        <a:buNone/>
                      </a:pPr>
                      <a:r>
                        <a:rPr lang="en-CA"/>
                        <a:t> </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CA"/>
                        <a:t>15.7</a:t>
                      </a:r>
                      <a:endParaRPr/>
                    </a:p>
                    <a:p>
                      <a:pPr marL="0" lvl="0" indent="0" algn="ctr" rtl="0">
                        <a:lnSpc>
                          <a:spcPct val="115000"/>
                        </a:lnSpc>
                        <a:spcBef>
                          <a:spcPts val="0"/>
                        </a:spcBef>
                        <a:spcAft>
                          <a:spcPts val="0"/>
                        </a:spcAft>
                        <a:buNone/>
                      </a:pPr>
                      <a:r>
                        <a:rPr lang="en-CA"/>
                        <a:t> </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CA"/>
                        <a:t>7.4</a:t>
                      </a:r>
                      <a:endParaRPr/>
                    </a:p>
                    <a:p>
                      <a:pPr marL="0" lvl="0" indent="0" algn="ctr" rtl="0">
                        <a:lnSpc>
                          <a:spcPct val="115000"/>
                        </a:lnSpc>
                        <a:spcBef>
                          <a:spcPts val="0"/>
                        </a:spcBef>
                        <a:spcAft>
                          <a:spcPts val="0"/>
                        </a:spcAft>
                        <a:buNone/>
                      </a:pPr>
                      <a:r>
                        <a:rPr lang="en-CA"/>
                        <a:t> </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CA"/>
                        <a:t>11.1</a:t>
                      </a:r>
                      <a:endParaRPr/>
                    </a:p>
                    <a:p>
                      <a:pPr marL="0" lvl="0" indent="0" algn="ctr" rtl="0">
                        <a:lnSpc>
                          <a:spcPct val="115000"/>
                        </a:lnSpc>
                        <a:spcBef>
                          <a:spcPts val="0"/>
                        </a:spcBef>
                        <a:spcAft>
                          <a:spcPts val="0"/>
                        </a:spcAft>
                        <a:buNone/>
                      </a:pPr>
                      <a:r>
                        <a:rPr lang="en-CA"/>
                        <a:t> </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60250">
                <a:tc>
                  <a:txBody>
                    <a:bodyPr/>
                    <a:lstStyle/>
                    <a:p>
                      <a:pPr marL="0" lvl="0" indent="0" algn="l" rtl="0">
                        <a:spcBef>
                          <a:spcPts val="0"/>
                        </a:spcBef>
                        <a:spcAft>
                          <a:spcPts val="0"/>
                        </a:spcAft>
                        <a:buNone/>
                      </a:pPr>
                      <a:r>
                        <a:rPr lang="en-CA"/>
                        <a:t>Adolescent Male</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CA"/>
                        <a:t>2.5</a:t>
                      </a:r>
                      <a:endParaRPr/>
                    </a:p>
                    <a:p>
                      <a:pPr marL="0" lvl="0" indent="0" algn="ctr" rtl="0">
                        <a:lnSpc>
                          <a:spcPct val="115000"/>
                        </a:lnSpc>
                        <a:spcBef>
                          <a:spcPts val="0"/>
                        </a:spcBef>
                        <a:spcAft>
                          <a:spcPts val="0"/>
                        </a:spcAft>
                        <a:buNone/>
                      </a:pPr>
                      <a:r>
                        <a:rPr lang="en-CA"/>
                        <a:t> </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CA"/>
                        <a:t>0</a:t>
                      </a:r>
                      <a:endParaRPr/>
                    </a:p>
                    <a:p>
                      <a:pPr marL="0" lvl="0" indent="0" algn="ctr" rtl="0">
                        <a:lnSpc>
                          <a:spcPct val="115000"/>
                        </a:lnSpc>
                        <a:spcBef>
                          <a:spcPts val="0"/>
                        </a:spcBef>
                        <a:spcAft>
                          <a:spcPts val="0"/>
                        </a:spcAft>
                        <a:buNone/>
                      </a:pPr>
                      <a:r>
                        <a:rPr lang="en-CA"/>
                        <a:t> </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CA"/>
                        <a:t>0</a:t>
                      </a:r>
                      <a:endParaRPr/>
                    </a:p>
                    <a:p>
                      <a:pPr marL="0" lvl="0" indent="0" algn="ctr" rtl="0">
                        <a:lnSpc>
                          <a:spcPct val="115000"/>
                        </a:lnSpc>
                        <a:spcBef>
                          <a:spcPts val="0"/>
                        </a:spcBef>
                        <a:spcAft>
                          <a:spcPts val="0"/>
                        </a:spcAft>
                        <a:buNone/>
                      </a:pPr>
                      <a:r>
                        <a:rPr lang="en-CA"/>
                        <a:t> </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CA"/>
                        <a:t>2.6</a:t>
                      </a:r>
                      <a:endParaRPr/>
                    </a:p>
                    <a:p>
                      <a:pPr marL="0" lvl="0" indent="0" algn="ctr" rtl="0">
                        <a:lnSpc>
                          <a:spcPct val="115000"/>
                        </a:lnSpc>
                        <a:spcBef>
                          <a:spcPts val="0"/>
                        </a:spcBef>
                        <a:spcAft>
                          <a:spcPts val="0"/>
                        </a:spcAft>
                        <a:buNone/>
                      </a:pPr>
                      <a:r>
                        <a:rPr lang="en-CA"/>
                        <a:t> </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CA"/>
                        <a:t>0</a:t>
                      </a:r>
                      <a:endParaRPr/>
                    </a:p>
                    <a:p>
                      <a:pPr marL="0" lvl="0" indent="0" algn="ctr" rtl="0">
                        <a:lnSpc>
                          <a:spcPct val="115000"/>
                        </a:lnSpc>
                        <a:spcBef>
                          <a:spcPts val="0"/>
                        </a:spcBef>
                        <a:spcAft>
                          <a:spcPts val="0"/>
                        </a:spcAft>
                        <a:buNone/>
                      </a:pPr>
                      <a:r>
                        <a:rPr lang="en-CA"/>
                        <a:t> </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88100">
                <a:tc>
                  <a:txBody>
                    <a:bodyPr/>
                    <a:lstStyle/>
                    <a:p>
                      <a:pPr marL="0" lvl="0" indent="0" algn="l" rtl="0">
                        <a:spcBef>
                          <a:spcPts val="0"/>
                        </a:spcBef>
                        <a:spcAft>
                          <a:spcPts val="0"/>
                        </a:spcAft>
                        <a:buNone/>
                      </a:pPr>
                      <a:r>
                        <a:rPr lang="en-CA"/>
                        <a:t>Adolescent Female</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CA"/>
                        <a:t>1.6</a:t>
                      </a:r>
                      <a:endParaRPr/>
                    </a:p>
                    <a:p>
                      <a:pPr marL="0" lvl="0" indent="0" algn="ctr" rtl="0">
                        <a:lnSpc>
                          <a:spcPct val="115000"/>
                        </a:lnSpc>
                        <a:spcBef>
                          <a:spcPts val="0"/>
                        </a:spcBef>
                        <a:spcAft>
                          <a:spcPts val="0"/>
                        </a:spcAft>
                        <a:buNone/>
                      </a:pPr>
                      <a:r>
                        <a:rPr lang="en-CA"/>
                        <a:t> </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CA"/>
                        <a:t>0</a:t>
                      </a:r>
                      <a:endParaRPr/>
                    </a:p>
                    <a:p>
                      <a:pPr marL="0" lvl="0" indent="0" algn="ctr" rtl="0">
                        <a:lnSpc>
                          <a:spcPct val="115000"/>
                        </a:lnSpc>
                        <a:spcBef>
                          <a:spcPts val="0"/>
                        </a:spcBef>
                        <a:spcAft>
                          <a:spcPts val="0"/>
                        </a:spcAft>
                        <a:buNone/>
                      </a:pPr>
                      <a:r>
                        <a:rPr lang="en-CA"/>
                        <a:t> </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CA"/>
                        <a:t>0</a:t>
                      </a:r>
                      <a:endParaRPr/>
                    </a:p>
                    <a:p>
                      <a:pPr marL="0" lvl="0" indent="0" algn="ctr" rtl="0">
                        <a:lnSpc>
                          <a:spcPct val="115000"/>
                        </a:lnSpc>
                        <a:spcBef>
                          <a:spcPts val="0"/>
                        </a:spcBef>
                        <a:spcAft>
                          <a:spcPts val="0"/>
                        </a:spcAft>
                        <a:buNone/>
                      </a:pPr>
                      <a:r>
                        <a:rPr lang="en-CA"/>
                        <a:t> </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CA"/>
                        <a:t>1.6</a:t>
                      </a:r>
                      <a:endParaRPr/>
                    </a:p>
                    <a:p>
                      <a:pPr marL="0" lvl="0" indent="0" algn="ctr" rtl="0">
                        <a:lnSpc>
                          <a:spcPct val="115000"/>
                        </a:lnSpc>
                        <a:spcBef>
                          <a:spcPts val="0"/>
                        </a:spcBef>
                        <a:spcAft>
                          <a:spcPts val="0"/>
                        </a:spcAft>
                        <a:buNone/>
                      </a:pPr>
                      <a:r>
                        <a:rPr lang="en-CA"/>
                        <a:t> </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CA"/>
                        <a:t>0</a:t>
                      </a:r>
                      <a:endParaRPr/>
                    </a:p>
                    <a:p>
                      <a:pPr marL="0" lvl="0" indent="0" algn="ctr" rtl="0">
                        <a:lnSpc>
                          <a:spcPct val="115000"/>
                        </a:lnSpc>
                        <a:spcBef>
                          <a:spcPts val="0"/>
                        </a:spcBef>
                        <a:spcAft>
                          <a:spcPts val="0"/>
                        </a:spcAft>
                        <a:buNone/>
                      </a:pPr>
                      <a:r>
                        <a:rPr lang="en-CA"/>
                        <a:t> </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899075">
                <a:tc>
                  <a:txBody>
                    <a:bodyPr/>
                    <a:lstStyle/>
                    <a:p>
                      <a:pPr marL="0" lvl="0" indent="0" algn="r" rtl="0">
                        <a:lnSpc>
                          <a:spcPct val="115000"/>
                        </a:lnSpc>
                        <a:spcBef>
                          <a:spcPts val="0"/>
                        </a:spcBef>
                        <a:spcAft>
                          <a:spcPts val="0"/>
                        </a:spcAft>
                        <a:buNone/>
                      </a:pPr>
                      <a:r>
                        <a:rPr lang="en-CA" sz="1100">
                          <a:solidFill>
                            <a:srgbClr val="0070C0"/>
                          </a:solidFill>
                        </a:rPr>
                        <a:t>All</a:t>
                      </a:r>
                      <a:endParaRPr sz="1100">
                        <a:solidFill>
                          <a:srgbClr val="0070C0"/>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E1F2"/>
                    </a:solidFill>
                  </a:tcPr>
                </a:tc>
                <a:tc>
                  <a:txBody>
                    <a:bodyPr/>
                    <a:lstStyle/>
                    <a:p>
                      <a:pPr marL="0" lvl="0" indent="0" algn="ctr" rtl="0">
                        <a:lnSpc>
                          <a:spcPct val="115000"/>
                        </a:lnSpc>
                        <a:spcBef>
                          <a:spcPts val="0"/>
                        </a:spcBef>
                        <a:spcAft>
                          <a:spcPts val="0"/>
                        </a:spcAft>
                        <a:buNone/>
                      </a:pPr>
                      <a:r>
                        <a:rPr lang="en-CA"/>
                        <a:t>63.7</a:t>
                      </a:r>
                      <a:endParaRPr/>
                    </a:p>
                    <a:p>
                      <a:pPr marL="0" lvl="0" indent="0" algn="ctr" rtl="0">
                        <a:lnSpc>
                          <a:spcPct val="115000"/>
                        </a:lnSpc>
                        <a:spcBef>
                          <a:spcPts val="0"/>
                        </a:spcBef>
                        <a:spcAft>
                          <a:spcPts val="0"/>
                        </a:spcAft>
                        <a:buNone/>
                      </a:pPr>
                      <a:r>
                        <a:rPr lang="en-CA"/>
                        <a:t> </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E1F2"/>
                    </a:solidFill>
                  </a:tcPr>
                </a:tc>
                <a:tc>
                  <a:txBody>
                    <a:bodyPr/>
                    <a:lstStyle/>
                    <a:p>
                      <a:pPr marL="0" lvl="0" indent="0" algn="ctr" rtl="0">
                        <a:lnSpc>
                          <a:spcPct val="115000"/>
                        </a:lnSpc>
                        <a:spcBef>
                          <a:spcPts val="0"/>
                        </a:spcBef>
                        <a:spcAft>
                          <a:spcPts val="0"/>
                        </a:spcAft>
                        <a:buNone/>
                      </a:pPr>
                      <a:r>
                        <a:rPr lang="en-CA"/>
                        <a:t>2.95</a:t>
                      </a:r>
                      <a:endParaRPr/>
                    </a:p>
                    <a:p>
                      <a:pPr marL="0" lvl="0" indent="0" algn="ctr" rtl="0">
                        <a:lnSpc>
                          <a:spcPct val="115000"/>
                        </a:lnSpc>
                        <a:spcBef>
                          <a:spcPts val="0"/>
                        </a:spcBef>
                        <a:spcAft>
                          <a:spcPts val="0"/>
                        </a:spcAft>
                        <a:buNone/>
                      </a:pPr>
                      <a:r>
                        <a:rPr lang="en-CA"/>
                        <a:t> </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E1F2"/>
                    </a:solidFill>
                  </a:tcPr>
                </a:tc>
                <a:tc>
                  <a:txBody>
                    <a:bodyPr/>
                    <a:lstStyle/>
                    <a:p>
                      <a:pPr marL="0" lvl="0" indent="0" algn="ctr" rtl="0">
                        <a:lnSpc>
                          <a:spcPct val="115000"/>
                        </a:lnSpc>
                        <a:spcBef>
                          <a:spcPts val="0"/>
                        </a:spcBef>
                        <a:spcAft>
                          <a:spcPts val="0"/>
                        </a:spcAft>
                        <a:buNone/>
                      </a:pPr>
                      <a:r>
                        <a:rPr lang="en-CA"/>
                        <a:t>16.2</a:t>
                      </a:r>
                      <a:endParaRPr/>
                    </a:p>
                    <a:p>
                      <a:pPr marL="0" lvl="0" indent="0" algn="ctr" rtl="0">
                        <a:lnSpc>
                          <a:spcPct val="115000"/>
                        </a:lnSpc>
                        <a:spcBef>
                          <a:spcPts val="0"/>
                        </a:spcBef>
                        <a:spcAft>
                          <a:spcPts val="0"/>
                        </a:spcAft>
                        <a:buNone/>
                      </a:pPr>
                      <a:r>
                        <a:rPr lang="en-CA"/>
                        <a:t> </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E1F2"/>
                    </a:solidFill>
                  </a:tcPr>
                </a:tc>
                <a:tc>
                  <a:txBody>
                    <a:bodyPr/>
                    <a:lstStyle/>
                    <a:p>
                      <a:pPr marL="0" lvl="0" indent="0" algn="ctr" rtl="0">
                        <a:lnSpc>
                          <a:spcPct val="115000"/>
                        </a:lnSpc>
                        <a:spcBef>
                          <a:spcPts val="0"/>
                        </a:spcBef>
                        <a:spcAft>
                          <a:spcPts val="0"/>
                        </a:spcAft>
                        <a:buNone/>
                      </a:pPr>
                      <a:r>
                        <a:rPr lang="en-CA"/>
                        <a:t>18.3</a:t>
                      </a:r>
                      <a:endParaRPr/>
                    </a:p>
                    <a:p>
                      <a:pPr marL="0" lvl="0" indent="0" algn="ctr" rtl="0">
                        <a:lnSpc>
                          <a:spcPct val="115000"/>
                        </a:lnSpc>
                        <a:spcBef>
                          <a:spcPts val="0"/>
                        </a:spcBef>
                        <a:spcAft>
                          <a:spcPts val="0"/>
                        </a:spcAft>
                        <a:buNone/>
                      </a:pPr>
                      <a:r>
                        <a:rPr lang="en-CA"/>
                        <a:t> </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E1F2"/>
                    </a:solidFill>
                  </a:tcPr>
                </a:tc>
                <a:tc>
                  <a:txBody>
                    <a:bodyPr/>
                    <a:lstStyle/>
                    <a:p>
                      <a:pPr marL="0" lvl="0" indent="0" algn="ctr" rtl="0">
                        <a:lnSpc>
                          <a:spcPct val="115000"/>
                        </a:lnSpc>
                        <a:spcBef>
                          <a:spcPts val="0"/>
                        </a:spcBef>
                        <a:spcAft>
                          <a:spcPts val="0"/>
                        </a:spcAft>
                        <a:buNone/>
                      </a:pPr>
                      <a:r>
                        <a:rPr lang="en-CA" dirty="0"/>
                        <a:t>26.2</a:t>
                      </a:r>
                      <a:endParaRPr dirty="0"/>
                    </a:p>
                    <a:p>
                      <a:pPr marL="0" lvl="0" indent="0" algn="ctr" rtl="0">
                        <a:lnSpc>
                          <a:spcPct val="115000"/>
                        </a:lnSpc>
                        <a:spcBef>
                          <a:spcPts val="0"/>
                        </a:spcBef>
                        <a:spcAft>
                          <a:spcPts val="0"/>
                        </a:spcAft>
                        <a:buNone/>
                      </a:pPr>
                      <a:r>
                        <a:rPr lang="en-CA" dirty="0"/>
                        <a:t> </a:t>
                      </a:r>
                      <a:endParaRPr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E1F2"/>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44682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60"/>
          <p:cNvSpPr txBox="1">
            <a:spLocks noGrp="1"/>
          </p:cNvSpPr>
          <p:nvPr>
            <p:ph type="title"/>
          </p:nvPr>
        </p:nvSpPr>
        <p:spPr>
          <a:xfrm>
            <a:off x="457200" y="426200"/>
            <a:ext cx="8229600" cy="669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CA" sz="3600" dirty="0">
                <a:latin typeface="Calibri"/>
                <a:ea typeface="Calibri"/>
                <a:cs typeface="Calibri"/>
                <a:sym typeface="Calibri"/>
              </a:rPr>
              <a:t>Week 1: Capacity Data</a:t>
            </a:r>
            <a:endParaRPr sz="3600" b="0" i="0" u="none" strike="noStrike" cap="none" dirty="0">
              <a:latin typeface="Calibri"/>
              <a:ea typeface="Calibri"/>
              <a:cs typeface="Calibri"/>
              <a:sym typeface="Calibri"/>
            </a:endParaRPr>
          </a:p>
        </p:txBody>
      </p:sp>
      <p:cxnSp>
        <p:nvCxnSpPr>
          <p:cNvPr id="424" name="Google Shape;424;p60"/>
          <p:cNvCxnSpPr/>
          <p:nvPr/>
        </p:nvCxnSpPr>
        <p:spPr>
          <a:xfrm flipV="1">
            <a:off x="457200" y="906550"/>
            <a:ext cx="8365050" cy="7850"/>
          </a:xfrm>
          <a:prstGeom prst="straightConnector1">
            <a:avLst/>
          </a:prstGeom>
          <a:noFill/>
          <a:ln w="19050" cap="flat" cmpd="sng">
            <a:solidFill>
              <a:srgbClr val="FFFFFF"/>
            </a:solidFill>
            <a:prstDash val="solid"/>
            <a:round/>
            <a:headEnd type="none" w="sm" len="sm"/>
            <a:tailEnd type="none" w="sm" len="sm"/>
          </a:ln>
        </p:spPr>
      </p:cxnSp>
      <p:pic>
        <p:nvPicPr>
          <p:cNvPr id="425" name="Google Shape;425;p60"/>
          <p:cNvPicPr preferRelativeResize="0"/>
          <p:nvPr/>
        </p:nvPicPr>
        <p:blipFill>
          <a:blip r:embed="rId3">
            <a:alphaModFix/>
          </a:blip>
          <a:stretch>
            <a:fillRect/>
          </a:stretch>
        </p:blipFill>
        <p:spPr>
          <a:xfrm>
            <a:off x="487413" y="1095200"/>
            <a:ext cx="3881650" cy="2338630"/>
          </a:xfrm>
          <a:prstGeom prst="rect">
            <a:avLst/>
          </a:prstGeom>
          <a:noFill/>
          <a:ln>
            <a:noFill/>
          </a:ln>
        </p:spPr>
      </p:pic>
      <p:pic>
        <p:nvPicPr>
          <p:cNvPr id="426" name="Google Shape;426;p60"/>
          <p:cNvPicPr preferRelativeResize="0"/>
          <p:nvPr/>
        </p:nvPicPr>
        <p:blipFill>
          <a:blip r:embed="rId4">
            <a:alphaModFix/>
          </a:blip>
          <a:stretch>
            <a:fillRect/>
          </a:stretch>
        </p:blipFill>
        <p:spPr>
          <a:xfrm>
            <a:off x="4758863" y="1095200"/>
            <a:ext cx="3889633" cy="2338625"/>
          </a:xfrm>
          <a:prstGeom prst="rect">
            <a:avLst/>
          </a:prstGeom>
          <a:noFill/>
          <a:ln>
            <a:noFill/>
          </a:ln>
        </p:spPr>
      </p:pic>
      <p:pic>
        <p:nvPicPr>
          <p:cNvPr id="427" name="Google Shape;427;p60"/>
          <p:cNvPicPr preferRelativeResize="0"/>
          <p:nvPr/>
        </p:nvPicPr>
        <p:blipFill>
          <a:blip r:embed="rId5">
            <a:alphaModFix/>
          </a:blip>
          <a:stretch>
            <a:fillRect/>
          </a:stretch>
        </p:blipFill>
        <p:spPr>
          <a:xfrm>
            <a:off x="487413" y="3560724"/>
            <a:ext cx="3897708" cy="2338625"/>
          </a:xfrm>
          <a:prstGeom prst="rect">
            <a:avLst/>
          </a:prstGeom>
          <a:noFill/>
          <a:ln>
            <a:noFill/>
          </a:ln>
        </p:spPr>
      </p:pic>
      <p:pic>
        <p:nvPicPr>
          <p:cNvPr id="428" name="Google Shape;428;p60"/>
          <p:cNvPicPr preferRelativeResize="0"/>
          <p:nvPr/>
        </p:nvPicPr>
        <p:blipFill>
          <a:blip r:embed="rId6">
            <a:alphaModFix/>
          </a:blip>
          <a:stretch>
            <a:fillRect/>
          </a:stretch>
        </p:blipFill>
        <p:spPr>
          <a:xfrm>
            <a:off x="4758863" y="3560725"/>
            <a:ext cx="3897734" cy="2338625"/>
          </a:xfrm>
          <a:prstGeom prst="rect">
            <a:avLst/>
          </a:prstGeom>
          <a:noFill/>
          <a:ln>
            <a:noFill/>
          </a:ln>
        </p:spPr>
      </p:pic>
    </p:spTree>
    <p:extLst>
      <p:ext uri="{BB962C8B-B14F-4D97-AF65-F5344CB8AC3E}">
        <p14:creationId xmlns:p14="http://schemas.microsoft.com/office/powerpoint/2010/main" val="2516799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639D6B9-906D-EA48-9AA1-7101E72BAD88}"/>
              </a:ext>
            </a:extLst>
          </p:cNvPr>
          <p:cNvSpPr>
            <a:spLocks noGrp="1"/>
          </p:cNvSpPr>
          <p:nvPr>
            <p:ph type="sldNum" sz="quarter" idx="12"/>
          </p:nvPr>
        </p:nvSpPr>
        <p:spPr/>
        <p:txBody>
          <a:bodyPr/>
          <a:lstStyle/>
          <a:p>
            <a:fld id="{DD3FF57B-5F25-B54A-A918-FB50C2689073}" type="slidenum">
              <a:rPr lang="en-US" smtClean="0"/>
              <a:pPr/>
              <a:t>14</a:t>
            </a:fld>
            <a:endParaRPr lang="en-US" dirty="0"/>
          </a:p>
        </p:txBody>
      </p:sp>
      <p:pic>
        <p:nvPicPr>
          <p:cNvPr id="4" name="Picture 3">
            <a:extLst>
              <a:ext uri="{FF2B5EF4-FFF2-40B4-BE49-F238E27FC236}">
                <a16:creationId xmlns:a16="http://schemas.microsoft.com/office/drawing/2014/main" id="{1D7A9476-9321-1040-8D8A-25BF8DCB58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99186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361C5F-53A4-B54B-B360-4184DBA911C4}"/>
              </a:ext>
            </a:extLst>
          </p:cNvPr>
          <p:cNvSpPr>
            <a:spLocks noGrp="1"/>
          </p:cNvSpPr>
          <p:nvPr>
            <p:ph type="sldNum" sz="quarter" idx="12"/>
          </p:nvPr>
        </p:nvSpPr>
        <p:spPr/>
        <p:txBody>
          <a:bodyPr/>
          <a:lstStyle/>
          <a:p>
            <a:fld id="{5939B1FA-81F2-4940-9AF3-5EAFB5D6669B}" type="slidenum">
              <a:rPr lang="en-US" smtClean="0"/>
              <a:pPr/>
              <a:t>15</a:t>
            </a:fld>
            <a:endParaRPr lang="en-US" dirty="0"/>
          </a:p>
        </p:txBody>
      </p:sp>
      <p:pic>
        <p:nvPicPr>
          <p:cNvPr id="6" name="Picture 5">
            <a:extLst>
              <a:ext uri="{FF2B5EF4-FFF2-40B4-BE49-F238E27FC236}">
                <a16:creationId xmlns:a16="http://schemas.microsoft.com/office/drawing/2014/main" id="{F9D1C3F5-001D-4547-A0BB-8110869881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07693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361C5F-53A4-B54B-B360-4184DBA911C4}"/>
              </a:ext>
            </a:extLst>
          </p:cNvPr>
          <p:cNvSpPr>
            <a:spLocks noGrp="1"/>
          </p:cNvSpPr>
          <p:nvPr>
            <p:ph type="sldNum" sz="quarter" idx="12"/>
          </p:nvPr>
        </p:nvSpPr>
        <p:spPr/>
        <p:txBody>
          <a:bodyPr/>
          <a:lstStyle/>
          <a:p>
            <a:fld id="{5939B1FA-81F2-4940-9AF3-5EAFB5D6669B}" type="slidenum">
              <a:rPr lang="en-US" smtClean="0"/>
              <a:pPr/>
              <a:t>16</a:t>
            </a:fld>
            <a:endParaRPr lang="en-US" dirty="0"/>
          </a:p>
        </p:txBody>
      </p:sp>
      <p:pic>
        <p:nvPicPr>
          <p:cNvPr id="4" name="Picture 3">
            <a:extLst>
              <a:ext uri="{FF2B5EF4-FFF2-40B4-BE49-F238E27FC236}">
                <a16:creationId xmlns:a16="http://schemas.microsoft.com/office/drawing/2014/main" id="{93C1A0F7-F501-C046-B85F-71B1D6B4C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4613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361C5F-53A4-B54B-B360-4184DBA911C4}"/>
              </a:ext>
            </a:extLst>
          </p:cNvPr>
          <p:cNvSpPr>
            <a:spLocks noGrp="1"/>
          </p:cNvSpPr>
          <p:nvPr>
            <p:ph type="sldNum" sz="quarter" idx="12"/>
          </p:nvPr>
        </p:nvSpPr>
        <p:spPr/>
        <p:txBody>
          <a:bodyPr/>
          <a:lstStyle/>
          <a:p>
            <a:fld id="{5939B1FA-81F2-4940-9AF3-5EAFB5D6669B}" type="slidenum">
              <a:rPr lang="en-US" smtClean="0"/>
              <a:pPr/>
              <a:t>17</a:t>
            </a:fld>
            <a:endParaRPr lang="en-US" dirty="0"/>
          </a:p>
        </p:txBody>
      </p:sp>
      <p:pic>
        <p:nvPicPr>
          <p:cNvPr id="4" name="Picture 3">
            <a:extLst>
              <a:ext uri="{FF2B5EF4-FFF2-40B4-BE49-F238E27FC236}">
                <a16:creationId xmlns:a16="http://schemas.microsoft.com/office/drawing/2014/main" id="{8874819F-2B0D-8B43-9325-9AADC18527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17"/>
            <a:ext cx="9144000" cy="6858000"/>
          </a:xfrm>
          <a:prstGeom prst="rect">
            <a:avLst/>
          </a:prstGeom>
        </p:spPr>
      </p:pic>
    </p:spTree>
    <p:extLst>
      <p:ext uri="{BB962C8B-B14F-4D97-AF65-F5344CB8AC3E}">
        <p14:creationId xmlns:p14="http://schemas.microsoft.com/office/powerpoint/2010/main" val="4257882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361C5F-53A4-B54B-B360-4184DBA911C4}"/>
              </a:ext>
            </a:extLst>
          </p:cNvPr>
          <p:cNvSpPr>
            <a:spLocks noGrp="1"/>
          </p:cNvSpPr>
          <p:nvPr>
            <p:ph type="sldNum" sz="quarter" idx="12"/>
          </p:nvPr>
        </p:nvSpPr>
        <p:spPr/>
        <p:txBody>
          <a:bodyPr/>
          <a:lstStyle/>
          <a:p>
            <a:fld id="{5939B1FA-81F2-4940-9AF3-5EAFB5D6669B}" type="slidenum">
              <a:rPr lang="en-US" smtClean="0"/>
              <a:pPr/>
              <a:t>18</a:t>
            </a:fld>
            <a:endParaRPr lang="en-US" dirty="0"/>
          </a:p>
        </p:txBody>
      </p:sp>
      <p:pic>
        <p:nvPicPr>
          <p:cNvPr id="4" name="Picture 3">
            <a:extLst>
              <a:ext uri="{FF2B5EF4-FFF2-40B4-BE49-F238E27FC236}">
                <a16:creationId xmlns:a16="http://schemas.microsoft.com/office/drawing/2014/main" id="{CDB70DD2-16B2-A049-8C86-AD104D5C5A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45491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361C5F-53A4-B54B-B360-4184DBA911C4}"/>
              </a:ext>
            </a:extLst>
          </p:cNvPr>
          <p:cNvSpPr>
            <a:spLocks noGrp="1"/>
          </p:cNvSpPr>
          <p:nvPr>
            <p:ph type="sldNum" sz="quarter" idx="12"/>
          </p:nvPr>
        </p:nvSpPr>
        <p:spPr/>
        <p:txBody>
          <a:bodyPr/>
          <a:lstStyle/>
          <a:p>
            <a:fld id="{5939B1FA-81F2-4940-9AF3-5EAFB5D6669B}" type="slidenum">
              <a:rPr lang="en-US" smtClean="0"/>
              <a:pPr/>
              <a:t>19</a:t>
            </a:fld>
            <a:endParaRPr lang="en-US" dirty="0"/>
          </a:p>
        </p:txBody>
      </p:sp>
      <p:pic>
        <p:nvPicPr>
          <p:cNvPr id="4" name="Picture 3">
            <a:extLst>
              <a:ext uri="{FF2B5EF4-FFF2-40B4-BE49-F238E27FC236}">
                <a16:creationId xmlns:a16="http://schemas.microsoft.com/office/drawing/2014/main" id="{0762CBF3-08BE-0144-B962-6D5F62A682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8985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8B3E0-366F-48C8-80B1-A81D3725F864}"/>
              </a:ext>
            </a:extLst>
          </p:cNvPr>
          <p:cNvSpPr>
            <a:spLocks noGrp="1"/>
          </p:cNvSpPr>
          <p:nvPr>
            <p:ph type="title"/>
          </p:nvPr>
        </p:nvSpPr>
        <p:spPr/>
        <p:txBody>
          <a:bodyPr>
            <a:normAutofit/>
          </a:bodyPr>
          <a:lstStyle/>
          <a:p>
            <a:r>
              <a:rPr lang="en-US" sz="3600" dirty="0"/>
              <a:t>Delaware’s Statistics</a:t>
            </a:r>
          </a:p>
        </p:txBody>
      </p:sp>
      <p:sp>
        <p:nvSpPr>
          <p:cNvPr id="6" name="Slide Number Placeholder 5">
            <a:extLst>
              <a:ext uri="{FF2B5EF4-FFF2-40B4-BE49-F238E27FC236}">
                <a16:creationId xmlns:a16="http://schemas.microsoft.com/office/drawing/2014/main" id="{D80CA195-F571-4B02-94ED-77D93A39CB36}"/>
              </a:ext>
            </a:extLst>
          </p:cNvPr>
          <p:cNvSpPr>
            <a:spLocks noGrp="1"/>
          </p:cNvSpPr>
          <p:nvPr>
            <p:ph type="sldNum" sz="quarter" idx="12"/>
          </p:nvPr>
        </p:nvSpPr>
        <p:spPr/>
        <p:txBody>
          <a:bodyPr/>
          <a:lstStyle/>
          <a:p>
            <a:fld id="{C9C541C6-75BC-4360-B680-4A647707B817}" type="slidenum">
              <a:rPr lang="en-US" altLang="en-US" smtClean="0"/>
              <a:pPr/>
              <a:t>2</a:t>
            </a:fld>
            <a:endParaRPr lang="en-US" altLang="en-US" dirty="0"/>
          </a:p>
        </p:txBody>
      </p:sp>
      <p:sp>
        <p:nvSpPr>
          <p:cNvPr id="4" name="TextBox 3">
            <a:extLst>
              <a:ext uri="{FF2B5EF4-FFF2-40B4-BE49-F238E27FC236}">
                <a16:creationId xmlns:a16="http://schemas.microsoft.com/office/drawing/2014/main" id="{A179F62C-271A-D348-8643-2CAA6240416E}"/>
              </a:ext>
            </a:extLst>
          </p:cNvPr>
          <p:cNvSpPr txBox="1"/>
          <p:nvPr/>
        </p:nvSpPr>
        <p:spPr>
          <a:xfrm>
            <a:off x="347736" y="3012248"/>
            <a:ext cx="2643448" cy="1808124"/>
          </a:xfrm>
          <a:prstGeom prst="rect">
            <a:avLst/>
          </a:prstGeom>
          <a:noFill/>
        </p:spPr>
        <p:txBody>
          <a:bodyPr wrap="square" rtlCol="0">
            <a:spAutoFit/>
          </a:bodyPr>
          <a:lstStyle/>
          <a:p>
            <a:pPr>
              <a:lnSpc>
                <a:spcPts val="2160"/>
              </a:lnSpc>
            </a:pPr>
            <a:r>
              <a:rPr lang="en-US" sz="10000" b="1" dirty="0">
                <a:solidFill>
                  <a:schemeClr val="accent3"/>
                </a:solidFill>
                <a:latin typeface="Gill Sans" panose="020B0502020104020203" pitchFamily="34" charset="-79"/>
                <a:cs typeface="Gill Sans" panose="020B0502020104020203" pitchFamily="34" charset="-79"/>
              </a:rPr>
              <a:t>308</a:t>
            </a:r>
            <a:r>
              <a:rPr lang="en-US" dirty="0"/>
              <a:t>    overdose deaths in 2016</a:t>
            </a:r>
          </a:p>
          <a:p>
            <a:pPr>
              <a:lnSpc>
                <a:spcPts val="11400"/>
              </a:lnSpc>
            </a:pPr>
            <a:endParaRPr lang="en-US" dirty="0"/>
          </a:p>
        </p:txBody>
      </p:sp>
      <p:sp>
        <p:nvSpPr>
          <p:cNvPr id="7" name="TextBox 6">
            <a:extLst>
              <a:ext uri="{FF2B5EF4-FFF2-40B4-BE49-F238E27FC236}">
                <a16:creationId xmlns:a16="http://schemas.microsoft.com/office/drawing/2014/main" id="{2BD9FF37-96DB-DB48-ACE4-C1ECF97387F2}"/>
              </a:ext>
            </a:extLst>
          </p:cNvPr>
          <p:cNvSpPr txBox="1"/>
          <p:nvPr/>
        </p:nvSpPr>
        <p:spPr>
          <a:xfrm>
            <a:off x="3451673" y="3287228"/>
            <a:ext cx="2533492" cy="1200329"/>
          </a:xfrm>
          <a:prstGeom prst="rect">
            <a:avLst/>
          </a:prstGeom>
          <a:noFill/>
        </p:spPr>
        <p:txBody>
          <a:bodyPr wrap="square" rtlCol="0">
            <a:spAutoFit/>
          </a:bodyPr>
          <a:lstStyle/>
          <a:p>
            <a:r>
              <a:rPr lang="en-US" dirty="0"/>
              <a:t>overdose deaths in 2017 (double the deaths recorded 5 years earlier)</a:t>
            </a:r>
          </a:p>
          <a:p>
            <a:endParaRPr lang="en-US" dirty="0"/>
          </a:p>
        </p:txBody>
      </p:sp>
      <p:sp>
        <p:nvSpPr>
          <p:cNvPr id="11" name="TextBox 10">
            <a:extLst>
              <a:ext uri="{FF2B5EF4-FFF2-40B4-BE49-F238E27FC236}">
                <a16:creationId xmlns:a16="http://schemas.microsoft.com/office/drawing/2014/main" id="{60A3E6DB-3A71-0840-96BD-EFCC72305284}"/>
              </a:ext>
            </a:extLst>
          </p:cNvPr>
          <p:cNvSpPr txBox="1"/>
          <p:nvPr/>
        </p:nvSpPr>
        <p:spPr>
          <a:xfrm>
            <a:off x="6327887" y="2034624"/>
            <a:ext cx="2525691" cy="1631216"/>
          </a:xfrm>
          <a:prstGeom prst="rect">
            <a:avLst/>
          </a:prstGeom>
          <a:noFill/>
        </p:spPr>
        <p:txBody>
          <a:bodyPr wrap="square" rtlCol="0">
            <a:spAutoFit/>
          </a:bodyPr>
          <a:lstStyle/>
          <a:p>
            <a:r>
              <a:rPr lang="en-US" sz="10000" b="1" dirty="0" smtClean="0">
                <a:solidFill>
                  <a:schemeClr val="accent3"/>
                </a:solidFill>
                <a:latin typeface="Gill Sans" panose="020B0502020104020203" pitchFamily="34" charset="-79"/>
                <a:cs typeface="Gill Sans" panose="020B0502020104020203" pitchFamily="34" charset="-79"/>
              </a:rPr>
              <a:t>213</a:t>
            </a:r>
            <a:endParaRPr lang="en-US" dirty="0">
              <a:solidFill>
                <a:schemeClr val="accent3"/>
              </a:solidFill>
            </a:endParaRPr>
          </a:p>
        </p:txBody>
      </p:sp>
      <p:sp>
        <p:nvSpPr>
          <p:cNvPr id="13" name="TextBox 12">
            <a:extLst>
              <a:ext uri="{FF2B5EF4-FFF2-40B4-BE49-F238E27FC236}">
                <a16:creationId xmlns:a16="http://schemas.microsoft.com/office/drawing/2014/main" id="{1ABFF291-FBB1-5C49-8244-28BDCA882748}"/>
              </a:ext>
            </a:extLst>
          </p:cNvPr>
          <p:cNvSpPr txBox="1"/>
          <p:nvPr/>
        </p:nvSpPr>
        <p:spPr>
          <a:xfrm>
            <a:off x="6591991" y="3275215"/>
            <a:ext cx="2327564" cy="1200329"/>
          </a:xfrm>
          <a:prstGeom prst="rect">
            <a:avLst/>
          </a:prstGeom>
          <a:noFill/>
        </p:spPr>
        <p:txBody>
          <a:bodyPr wrap="square" rtlCol="0">
            <a:spAutoFit/>
          </a:bodyPr>
          <a:lstStyle/>
          <a:p>
            <a:r>
              <a:rPr lang="en-US" dirty="0"/>
              <a:t>suspected overdose deaths in 2018 (as of Sept. </a:t>
            </a:r>
            <a:r>
              <a:rPr lang="en-US" dirty="0" smtClean="0"/>
              <a:t>23)</a:t>
            </a:r>
            <a:endParaRPr lang="en-US" dirty="0"/>
          </a:p>
          <a:p>
            <a:endParaRPr lang="en-US" dirty="0"/>
          </a:p>
        </p:txBody>
      </p:sp>
      <p:sp>
        <p:nvSpPr>
          <p:cNvPr id="14" name="TextBox 13">
            <a:extLst>
              <a:ext uri="{FF2B5EF4-FFF2-40B4-BE49-F238E27FC236}">
                <a16:creationId xmlns:a16="http://schemas.microsoft.com/office/drawing/2014/main" id="{903C433A-D08F-184A-99A7-AEE8C69CC873}"/>
              </a:ext>
            </a:extLst>
          </p:cNvPr>
          <p:cNvSpPr txBox="1"/>
          <p:nvPr/>
        </p:nvSpPr>
        <p:spPr>
          <a:xfrm>
            <a:off x="3362493" y="2012978"/>
            <a:ext cx="2525691" cy="1631216"/>
          </a:xfrm>
          <a:prstGeom prst="rect">
            <a:avLst/>
          </a:prstGeom>
          <a:noFill/>
        </p:spPr>
        <p:txBody>
          <a:bodyPr wrap="square" rtlCol="0">
            <a:spAutoFit/>
          </a:bodyPr>
          <a:lstStyle/>
          <a:p>
            <a:r>
              <a:rPr lang="en-US" sz="10000" b="1" dirty="0">
                <a:solidFill>
                  <a:schemeClr val="accent3"/>
                </a:solidFill>
                <a:latin typeface="Gill Sans" panose="020B0502020104020203" pitchFamily="34" charset="-79"/>
                <a:cs typeface="Gill Sans" panose="020B0502020104020203" pitchFamily="34" charset="-79"/>
              </a:rPr>
              <a:t>345</a:t>
            </a:r>
            <a:endParaRPr lang="en-US" dirty="0">
              <a:solidFill>
                <a:schemeClr val="accent3"/>
              </a:solidFill>
            </a:endParaRPr>
          </a:p>
        </p:txBody>
      </p:sp>
      <p:pic>
        <p:nvPicPr>
          <p:cNvPr id="22" name="Picture 21">
            <a:extLst>
              <a:ext uri="{FF2B5EF4-FFF2-40B4-BE49-F238E27FC236}">
                <a16:creationId xmlns:a16="http://schemas.microsoft.com/office/drawing/2014/main" id="{661CF632-DAFA-D74A-89D4-BBC20C56A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534" y="4311078"/>
            <a:ext cx="6329654" cy="3895508"/>
          </a:xfrm>
          <a:prstGeom prst="rect">
            <a:avLst/>
          </a:prstGeom>
        </p:spPr>
      </p:pic>
      <p:cxnSp>
        <p:nvCxnSpPr>
          <p:cNvPr id="24" name="Straight Connector 23">
            <a:extLst>
              <a:ext uri="{FF2B5EF4-FFF2-40B4-BE49-F238E27FC236}">
                <a16:creationId xmlns:a16="http://schemas.microsoft.com/office/drawing/2014/main" id="{6679990D-2695-694E-9D93-D860A2AB10AD}"/>
              </a:ext>
            </a:extLst>
          </p:cNvPr>
          <p:cNvCxnSpPr/>
          <p:nvPr/>
        </p:nvCxnSpPr>
        <p:spPr>
          <a:xfrm>
            <a:off x="3092334" y="2410691"/>
            <a:ext cx="0" cy="1712422"/>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DC38A21-1BB9-5C41-9F5A-73E4F1720ECB}"/>
              </a:ext>
            </a:extLst>
          </p:cNvPr>
          <p:cNvCxnSpPr/>
          <p:nvPr/>
        </p:nvCxnSpPr>
        <p:spPr>
          <a:xfrm>
            <a:off x="6248400" y="2410691"/>
            <a:ext cx="0" cy="1712422"/>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352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1B365-E2B6-4487-B9DC-75F1B12EE415}"/>
              </a:ext>
            </a:extLst>
          </p:cNvPr>
          <p:cNvSpPr>
            <a:spLocks noGrp="1"/>
          </p:cNvSpPr>
          <p:nvPr>
            <p:ph type="title"/>
          </p:nvPr>
        </p:nvSpPr>
        <p:spPr>
          <a:xfrm>
            <a:off x="397237" y="687478"/>
            <a:ext cx="8746763" cy="1083329"/>
          </a:xfrm>
        </p:spPr>
        <p:txBody>
          <a:bodyPr>
            <a:noAutofit/>
          </a:bodyPr>
          <a:lstStyle/>
          <a:p>
            <a:r>
              <a:rPr lang="en-US" sz="2400" dirty="0"/>
              <a:t>MEASUREMENT-BASED CARE TO ASSESS PATIENT OUTCOMES </a:t>
            </a:r>
            <a:r>
              <a:rPr lang="en-US" sz="2400" dirty="0" smtClean="0"/>
              <a:t>START </a:t>
            </a:r>
            <a:r>
              <a:rPr lang="en-US" sz="2400" dirty="0"/>
              <a:t>System performance measures</a:t>
            </a:r>
          </a:p>
        </p:txBody>
      </p:sp>
      <p:sp>
        <p:nvSpPr>
          <p:cNvPr id="3" name="Slide Number Placeholder 2">
            <a:extLst>
              <a:ext uri="{FF2B5EF4-FFF2-40B4-BE49-F238E27FC236}">
                <a16:creationId xmlns:a16="http://schemas.microsoft.com/office/drawing/2014/main" id="{353548A6-5BAA-43DA-A3ED-4745507151DE}"/>
              </a:ext>
            </a:extLst>
          </p:cNvPr>
          <p:cNvSpPr>
            <a:spLocks noGrp="1"/>
          </p:cNvSpPr>
          <p:nvPr>
            <p:ph type="sldNum" sz="quarter" idx="12"/>
          </p:nvPr>
        </p:nvSpPr>
        <p:spPr/>
        <p:txBody>
          <a:bodyPr/>
          <a:lstStyle/>
          <a:p>
            <a:fld id="{DD3FF57B-5F25-B54A-A918-FB50C2689073}" type="slidenum">
              <a:rPr lang="en-US" smtClean="0"/>
              <a:pPr/>
              <a:t>20</a:t>
            </a:fld>
            <a:endParaRPr lang="en-US" dirty="0"/>
          </a:p>
        </p:txBody>
      </p:sp>
      <p:graphicFrame>
        <p:nvGraphicFramePr>
          <p:cNvPr id="4" name="Table 3">
            <a:extLst>
              <a:ext uri="{FF2B5EF4-FFF2-40B4-BE49-F238E27FC236}">
                <a16:creationId xmlns:a16="http://schemas.microsoft.com/office/drawing/2014/main" id="{725D8181-3A90-419D-AB81-DF59B80C5891}"/>
              </a:ext>
            </a:extLst>
          </p:cNvPr>
          <p:cNvGraphicFramePr>
            <a:graphicFrameLocks noGrp="1"/>
          </p:cNvGraphicFramePr>
          <p:nvPr/>
        </p:nvGraphicFramePr>
        <p:xfrm>
          <a:off x="397237" y="1906131"/>
          <a:ext cx="8261571" cy="4078910"/>
        </p:xfrm>
        <a:graphic>
          <a:graphicData uri="http://schemas.openxmlformats.org/drawingml/2006/table">
            <a:tbl>
              <a:tblPr firstRow="1" firstCol="1" bandRow="1">
                <a:tableStyleId>{5C22544A-7EE6-4342-B048-85BDC9FD1C3A}</a:tableStyleId>
              </a:tblPr>
              <a:tblGrid>
                <a:gridCol w="2850278">
                  <a:extLst>
                    <a:ext uri="{9D8B030D-6E8A-4147-A177-3AD203B41FA5}">
                      <a16:colId xmlns:a16="http://schemas.microsoft.com/office/drawing/2014/main" val="799253621"/>
                    </a:ext>
                  </a:extLst>
                </a:gridCol>
                <a:gridCol w="3001668">
                  <a:extLst>
                    <a:ext uri="{9D8B030D-6E8A-4147-A177-3AD203B41FA5}">
                      <a16:colId xmlns:a16="http://schemas.microsoft.com/office/drawing/2014/main" val="1484840089"/>
                    </a:ext>
                  </a:extLst>
                </a:gridCol>
                <a:gridCol w="2409625">
                  <a:extLst>
                    <a:ext uri="{9D8B030D-6E8A-4147-A177-3AD203B41FA5}">
                      <a16:colId xmlns:a16="http://schemas.microsoft.com/office/drawing/2014/main" val="234002254"/>
                    </a:ext>
                  </a:extLst>
                </a:gridCol>
              </a:tblGrid>
              <a:tr h="401680">
                <a:tc>
                  <a:txBody>
                    <a:bodyPr/>
                    <a:lstStyle/>
                    <a:p>
                      <a:pPr marL="0" marR="0">
                        <a:lnSpc>
                          <a:spcPct val="107000"/>
                        </a:lnSpc>
                        <a:spcBef>
                          <a:spcPts val="0"/>
                        </a:spcBef>
                        <a:spcAft>
                          <a:spcPts val="0"/>
                        </a:spcAft>
                      </a:pPr>
                      <a:r>
                        <a:rPr lang="en-US" sz="1800" dirty="0">
                          <a:effectLst/>
                        </a:rPr>
                        <a:t>Measure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683" marR="60683" marT="0" marB="0">
                    <a:solidFill>
                      <a:schemeClr val="accent6"/>
                    </a:solidFill>
                  </a:tcPr>
                </a:tc>
                <a:tc>
                  <a:txBody>
                    <a:bodyPr/>
                    <a:lstStyle/>
                    <a:p>
                      <a:pPr marL="0" marR="0">
                        <a:lnSpc>
                          <a:spcPct val="107000"/>
                        </a:lnSpc>
                        <a:spcBef>
                          <a:spcPts val="0"/>
                        </a:spcBef>
                        <a:spcAft>
                          <a:spcPts val="0"/>
                        </a:spcAft>
                      </a:pPr>
                      <a:r>
                        <a:rPr lang="en-US" sz="1800" dirty="0">
                          <a:effectLst/>
                        </a:rPr>
                        <a:t>Collection Source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683" marR="60683" marT="0" marB="0">
                    <a:solidFill>
                      <a:schemeClr val="accent6"/>
                    </a:solidFill>
                  </a:tcPr>
                </a:tc>
                <a:tc>
                  <a:txBody>
                    <a:bodyPr/>
                    <a:lstStyle/>
                    <a:p>
                      <a:pPr marL="0" marR="0">
                        <a:lnSpc>
                          <a:spcPct val="107000"/>
                        </a:lnSpc>
                        <a:spcBef>
                          <a:spcPts val="0"/>
                        </a:spcBef>
                        <a:spcAft>
                          <a:spcPts val="0"/>
                        </a:spcAft>
                      </a:pPr>
                      <a:r>
                        <a:rPr lang="en-US" sz="1800" dirty="0">
                          <a:effectLst/>
                        </a:rPr>
                        <a:t>Outcome Improved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683" marR="60683" marT="0" marB="0">
                    <a:solidFill>
                      <a:schemeClr val="accent6"/>
                    </a:solidFill>
                  </a:tcPr>
                </a:tc>
                <a:extLst>
                  <a:ext uri="{0D108BD9-81ED-4DB2-BD59-A6C34878D82A}">
                    <a16:rowId xmlns:a16="http://schemas.microsoft.com/office/drawing/2014/main" val="1241869138"/>
                  </a:ext>
                </a:extLst>
              </a:tr>
              <a:tr h="823912">
                <a:tc>
                  <a:txBody>
                    <a:bodyPr/>
                    <a:lstStyle/>
                    <a:p>
                      <a:pPr marL="0" marR="0">
                        <a:lnSpc>
                          <a:spcPct val="107000"/>
                        </a:lnSpc>
                        <a:spcBef>
                          <a:spcPts val="0"/>
                        </a:spcBef>
                        <a:spcAft>
                          <a:spcPts val="0"/>
                        </a:spcAft>
                      </a:pPr>
                      <a:r>
                        <a:rPr lang="en-US" sz="1600" dirty="0">
                          <a:solidFill>
                            <a:schemeClr val="tx1"/>
                          </a:solidFill>
                          <a:effectLst/>
                        </a:rPr>
                        <a:t>% or patients with OUD on MAT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83" marR="60683" marT="0" marB="0">
                    <a:solidFill>
                      <a:schemeClr val="bg1">
                        <a:lumMod val="75000"/>
                      </a:schemeClr>
                    </a:solidFill>
                  </a:tcPr>
                </a:tc>
                <a:tc>
                  <a:txBody>
                    <a:bodyPr/>
                    <a:lstStyle/>
                    <a:p>
                      <a:pPr marL="0" marR="0">
                        <a:lnSpc>
                          <a:spcPct val="107000"/>
                        </a:lnSpc>
                        <a:spcBef>
                          <a:spcPts val="0"/>
                        </a:spcBef>
                        <a:spcAft>
                          <a:spcPts val="0"/>
                        </a:spcAft>
                      </a:pPr>
                      <a:r>
                        <a:rPr lang="en-US" sz="1600" b="1" dirty="0">
                          <a:effectLst/>
                        </a:rPr>
                        <a:t>Medicaid claims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3" marR="60683" marT="0" marB="0">
                    <a:solidFill>
                      <a:schemeClr val="accent6">
                        <a:lumMod val="20000"/>
                        <a:lumOff val="80000"/>
                      </a:schemeClr>
                    </a:solidFill>
                  </a:tcPr>
                </a:tc>
                <a:tc>
                  <a:txBody>
                    <a:bodyPr/>
                    <a:lstStyle/>
                    <a:p>
                      <a:pPr marL="0" marR="0" algn="just">
                        <a:lnSpc>
                          <a:spcPct val="107000"/>
                        </a:lnSpc>
                        <a:spcBef>
                          <a:spcPts val="0"/>
                        </a:spcBef>
                        <a:spcAft>
                          <a:spcPts val="0"/>
                        </a:spcAft>
                      </a:pPr>
                      <a:r>
                        <a:rPr lang="en-US" sz="1600" b="1" dirty="0">
                          <a:effectLst/>
                        </a:rPr>
                        <a:t>Mortality</a:t>
                      </a:r>
                    </a:p>
                    <a:p>
                      <a:pPr marL="0" marR="0" algn="just">
                        <a:lnSpc>
                          <a:spcPct val="107000"/>
                        </a:lnSpc>
                        <a:spcBef>
                          <a:spcPts val="0"/>
                        </a:spcBef>
                        <a:spcAft>
                          <a:spcPts val="0"/>
                        </a:spcAft>
                      </a:pPr>
                      <a:r>
                        <a:rPr lang="en-US" sz="1600" b="1" dirty="0">
                          <a:effectLst/>
                        </a:rPr>
                        <a:t>Retention in treatment</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3" marR="60683" marT="0" marB="0">
                    <a:solidFill>
                      <a:schemeClr val="accent6">
                        <a:lumMod val="20000"/>
                        <a:lumOff val="80000"/>
                      </a:schemeClr>
                    </a:solidFill>
                  </a:tcPr>
                </a:tc>
                <a:extLst>
                  <a:ext uri="{0D108BD9-81ED-4DB2-BD59-A6C34878D82A}">
                    <a16:rowId xmlns:a16="http://schemas.microsoft.com/office/drawing/2014/main" val="695550995"/>
                  </a:ext>
                </a:extLst>
              </a:tr>
              <a:tr h="823912">
                <a:tc>
                  <a:txBody>
                    <a:bodyPr/>
                    <a:lstStyle/>
                    <a:p>
                      <a:pPr marL="0" marR="0">
                        <a:lnSpc>
                          <a:spcPct val="107000"/>
                        </a:lnSpc>
                        <a:spcBef>
                          <a:spcPts val="0"/>
                        </a:spcBef>
                        <a:spcAft>
                          <a:spcPts val="0"/>
                        </a:spcAft>
                      </a:pPr>
                      <a:r>
                        <a:rPr lang="en-US" sz="1600" dirty="0">
                          <a:solidFill>
                            <a:schemeClr val="tx1"/>
                          </a:solidFill>
                          <a:effectLst/>
                        </a:rPr>
                        <a:t>% of patients with follow up in 14 days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83" marR="60683" marT="0" marB="0">
                    <a:solidFill>
                      <a:schemeClr val="bg1">
                        <a:lumMod val="75000"/>
                      </a:schemeClr>
                    </a:solidFill>
                  </a:tcPr>
                </a:tc>
                <a:tc>
                  <a:txBody>
                    <a:bodyPr/>
                    <a:lstStyle/>
                    <a:p>
                      <a:pPr marL="0" marR="0">
                        <a:lnSpc>
                          <a:spcPct val="107000"/>
                        </a:lnSpc>
                        <a:spcBef>
                          <a:spcPts val="0"/>
                        </a:spcBef>
                        <a:spcAft>
                          <a:spcPts val="0"/>
                        </a:spcAft>
                      </a:pPr>
                      <a:r>
                        <a:rPr lang="en-US" sz="1600" b="1" dirty="0">
                          <a:effectLst/>
                        </a:rPr>
                        <a:t>Medicaid Claims (open beds in future)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3" marR="60683" marT="0" marB="0">
                    <a:solidFill>
                      <a:schemeClr val="bg1"/>
                    </a:solidFill>
                  </a:tcPr>
                </a:tc>
                <a:tc>
                  <a:txBody>
                    <a:bodyPr/>
                    <a:lstStyle/>
                    <a:p>
                      <a:pPr marL="0" marR="0">
                        <a:lnSpc>
                          <a:spcPct val="107000"/>
                        </a:lnSpc>
                        <a:spcBef>
                          <a:spcPts val="0"/>
                        </a:spcBef>
                        <a:spcAft>
                          <a:spcPts val="0"/>
                        </a:spcAft>
                      </a:pPr>
                      <a:r>
                        <a:rPr lang="en-US" sz="1600" b="1" dirty="0">
                          <a:effectLst/>
                        </a:rPr>
                        <a:t>Improved initiation of treatment</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3" marR="60683" marT="0" marB="0">
                    <a:solidFill>
                      <a:schemeClr val="bg1"/>
                    </a:solidFill>
                  </a:tcPr>
                </a:tc>
                <a:extLst>
                  <a:ext uri="{0D108BD9-81ED-4DB2-BD59-A6C34878D82A}">
                    <a16:rowId xmlns:a16="http://schemas.microsoft.com/office/drawing/2014/main" val="3065594555"/>
                  </a:ext>
                </a:extLst>
              </a:tr>
              <a:tr h="823912">
                <a:tc>
                  <a:txBody>
                    <a:bodyPr/>
                    <a:lstStyle/>
                    <a:p>
                      <a:pPr marL="0" marR="0">
                        <a:lnSpc>
                          <a:spcPct val="107000"/>
                        </a:lnSpc>
                        <a:spcBef>
                          <a:spcPts val="0"/>
                        </a:spcBef>
                        <a:spcAft>
                          <a:spcPts val="0"/>
                        </a:spcAft>
                      </a:pPr>
                      <a:r>
                        <a:rPr lang="en-US" sz="1600" dirty="0">
                          <a:solidFill>
                            <a:schemeClr val="tx1"/>
                          </a:solidFill>
                          <a:effectLst/>
                        </a:rPr>
                        <a:t>Length of time on MAT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83" marR="60683" marT="0" marB="0">
                    <a:solidFill>
                      <a:schemeClr val="bg1">
                        <a:lumMod val="75000"/>
                      </a:schemeClr>
                    </a:solidFill>
                  </a:tcPr>
                </a:tc>
                <a:tc>
                  <a:txBody>
                    <a:bodyPr/>
                    <a:lstStyle/>
                    <a:p>
                      <a:pPr marL="0" marR="0">
                        <a:lnSpc>
                          <a:spcPct val="107000"/>
                        </a:lnSpc>
                        <a:spcBef>
                          <a:spcPts val="0"/>
                        </a:spcBef>
                        <a:spcAft>
                          <a:spcPts val="0"/>
                        </a:spcAft>
                      </a:pPr>
                      <a:r>
                        <a:rPr lang="en-US" sz="1600" b="1" dirty="0">
                          <a:effectLst/>
                        </a:rPr>
                        <a:t>Medicaid claims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3" marR="60683" marT="0" marB="0">
                    <a:solidFill>
                      <a:schemeClr val="accent6">
                        <a:lumMod val="20000"/>
                        <a:lumOff val="80000"/>
                      </a:schemeClr>
                    </a:solidFill>
                  </a:tcPr>
                </a:tc>
                <a:tc>
                  <a:txBody>
                    <a:bodyPr/>
                    <a:lstStyle/>
                    <a:p>
                      <a:pPr marL="0" marR="0">
                        <a:lnSpc>
                          <a:spcPct val="107000"/>
                        </a:lnSpc>
                        <a:spcBef>
                          <a:spcPts val="0"/>
                        </a:spcBef>
                        <a:spcAft>
                          <a:spcPts val="0"/>
                        </a:spcAft>
                      </a:pPr>
                      <a:r>
                        <a:rPr lang="en-US" sz="1600" b="1" dirty="0">
                          <a:effectLst/>
                        </a:rPr>
                        <a:t>Increased remission</a:t>
                      </a:r>
                    </a:p>
                    <a:p>
                      <a:pPr marL="0" marR="0">
                        <a:lnSpc>
                          <a:spcPct val="107000"/>
                        </a:lnSpc>
                        <a:spcBef>
                          <a:spcPts val="0"/>
                        </a:spcBef>
                        <a:spcAft>
                          <a:spcPts val="0"/>
                        </a:spcAft>
                      </a:pPr>
                      <a:r>
                        <a:rPr lang="en-US" sz="1600" b="1" dirty="0">
                          <a:effectLst/>
                        </a:rPr>
                        <a:t>Decreased relapse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3" marR="60683" marT="0" marB="0">
                    <a:solidFill>
                      <a:schemeClr val="accent6">
                        <a:lumMod val="20000"/>
                        <a:lumOff val="80000"/>
                      </a:schemeClr>
                    </a:solidFill>
                  </a:tcPr>
                </a:tc>
                <a:extLst>
                  <a:ext uri="{0D108BD9-81ED-4DB2-BD59-A6C34878D82A}">
                    <a16:rowId xmlns:a16="http://schemas.microsoft.com/office/drawing/2014/main" val="892463317"/>
                  </a:ext>
                </a:extLst>
              </a:tr>
              <a:tr h="401680">
                <a:tc>
                  <a:txBody>
                    <a:bodyPr/>
                    <a:lstStyle/>
                    <a:p>
                      <a:pPr marL="0" marR="0">
                        <a:lnSpc>
                          <a:spcPct val="107000"/>
                        </a:lnSpc>
                        <a:spcBef>
                          <a:spcPts val="0"/>
                        </a:spcBef>
                        <a:spcAft>
                          <a:spcPts val="0"/>
                        </a:spcAft>
                      </a:pPr>
                      <a:r>
                        <a:rPr lang="en-US" sz="1600" dirty="0">
                          <a:solidFill>
                            <a:schemeClr val="tx1"/>
                          </a:solidFill>
                          <a:effectLst/>
                        </a:rPr>
                        <a:t>All Cause Readmission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83" marR="60683" marT="0" marB="0">
                    <a:solidFill>
                      <a:schemeClr val="bg1">
                        <a:lumMod val="75000"/>
                      </a:schemeClr>
                    </a:solidFill>
                  </a:tcPr>
                </a:tc>
                <a:tc>
                  <a:txBody>
                    <a:bodyPr/>
                    <a:lstStyle/>
                    <a:p>
                      <a:pPr marL="0" marR="0">
                        <a:lnSpc>
                          <a:spcPct val="107000"/>
                        </a:lnSpc>
                        <a:spcBef>
                          <a:spcPts val="0"/>
                        </a:spcBef>
                        <a:spcAft>
                          <a:spcPts val="0"/>
                        </a:spcAft>
                      </a:pPr>
                      <a:r>
                        <a:rPr lang="en-US" sz="1600" b="1" dirty="0">
                          <a:effectLst/>
                        </a:rPr>
                        <a:t>Medicaid Claims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3" marR="60683" marT="0" marB="0">
                    <a:solidFill>
                      <a:schemeClr val="bg1"/>
                    </a:solidFill>
                  </a:tcPr>
                </a:tc>
                <a:tc>
                  <a:txBody>
                    <a:bodyPr/>
                    <a:lstStyle/>
                    <a:p>
                      <a:pPr marL="0" marR="0">
                        <a:lnSpc>
                          <a:spcPct val="107000"/>
                        </a:lnSpc>
                        <a:spcBef>
                          <a:spcPts val="0"/>
                        </a:spcBef>
                        <a:spcAft>
                          <a:spcPts val="0"/>
                        </a:spcAft>
                      </a:pPr>
                      <a:r>
                        <a:rPr lang="en-US" sz="1600" b="1" dirty="0">
                          <a:effectLst/>
                        </a:rPr>
                        <a:t>Indicator of stability</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3" marR="60683" marT="0" marB="0">
                    <a:solidFill>
                      <a:schemeClr val="bg1"/>
                    </a:solidFill>
                  </a:tcPr>
                </a:tc>
                <a:extLst>
                  <a:ext uri="{0D108BD9-81ED-4DB2-BD59-A6C34878D82A}">
                    <a16:rowId xmlns:a16="http://schemas.microsoft.com/office/drawing/2014/main" val="2986089797"/>
                  </a:ext>
                </a:extLst>
              </a:tr>
              <a:tr h="803814">
                <a:tc>
                  <a:txBody>
                    <a:bodyPr/>
                    <a:lstStyle/>
                    <a:p>
                      <a:pPr marL="0" marR="0">
                        <a:lnSpc>
                          <a:spcPct val="107000"/>
                        </a:lnSpc>
                        <a:spcBef>
                          <a:spcPts val="0"/>
                        </a:spcBef>
                        <a:spcAft>
                          <a:spcPts val="0"/>
                        </a:spcAft>
                      </a:pPr>
                      <a:r>
                        <a:rPr lang="en-US" sz="1600" dirty="0">
                          <a:solidFill>
                            <a:schemeClr val="tx1"/>
                          </a:solidFill>
                          <a:effectLst/>
                        </a:rPr>
                        <a:t>ED or Hospital visit for OD</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83" marR="60683" marT="0" marB="0">
                    <a:solidFill>
                      <a:schemeClr val="bg1">
                        <a:lumMod val="75000"/>
                      </a:schemeClr>
                    </a:solidFill>
                  </a:tcPr>
                </a:tc>
                <a:tc>
                  <a:txBody>
                    <a:bodyPr/>
                    <a:lstStyle/>
                    <a:p>
                      <a:pPr marL="0" marR="0">
                        <a:lnSpc>
                          <a:spcPct val="107000"/>
                        </a:lnSpc>
                        <a:spcBef>
                          <a:spcPts val="0"/>
                        </a:spcBef>
                        <a:spcAft>
                          <a:spcPts val="0"/>
                        </a:spcAft>
                      </a:pPr>
                      <a:r>
                        <a:rPr lang="en-US" sz="1600" b="1" dirty="0">
                          <a:effectLst/>
                        </a:rPr>
                        <a:t>Medicaid Claims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3" marR="60683" marT="0" marB="0">
                    <a:solidFill>
                      <a:schemeClr val="accent6">
                        <a:lumMod val="20000"/>
                        <a:lumOff val="80000"/>
                      </a:schemeClr>
                    </a:solidFill>
                  </a:tcPr>
                </a:tc>
                <a:tc>
                  <a:txBody>
                    <a:bodyPr/>
                    <a:lstStyle/>
                    <a:p>
                      <a:pPr marL="0" marR="0">
                        <a:lnSpc>
                          <a:spcPct val="107000"/>
                        </a:lnSpc>
                        <a:spcBef>
                          <a:spcPts val="0"/>
                        </a:spcBef>
                        <a:spcAft>
                          <a:spcPts val="0"/>
                        </a:spcAft>
                      </a:pPr>
                      <a:r>
                        <a:rPr lang="en-US" sz="1600" b="1" dirty="0">
                          <a:effectLst/>
                        </a:rPr>
                        <a:t>Decreased mortality</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3" marR="60683" marT="0" marB="0">
                    <a:solidFill>
                      <a:schemeClr val="accent6">
                        <a:lumMod val="20000"/>
                        <a:lumOff val="80000"/>
                      </a:schemeClr>
                    </a:solidFill>
                  </a:tcPr>
                </a:tc>
                <a:extLst>
                  <a:ext uri="{0D108BD9-81ED-4DB2-BD59-A6C34878D82A}">
                    <a16:rowId xmlns:a16="http://schemas.microsoft.com/office/drawing/2014/main" val="3696533752"/>
                  </a:ext>
                </a:extLst>
              </a:tr>
            </a:tbl>
          </a:graphicData>
        </a:graphic>
      </p:graphicFrame>
    </p:spTree>
    <p:extLst>
      <p:ext uri="{BB962C8B-B14F-4D97-AF65-F5344CB8AC3E}">
        <p14:creationId xmlns:p14="http://schemas.microsoft.com/office/powerpoint/2010/main" val="3385914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1B365-E2B6-4487-B9DC-75F1B12EE415}"/>
              </a:ext>
            </a:extLst>
          </p:cNvPr>
          <p:cNvSpPr>
            <a:spLocks noGrp="1"/>
          </p:cNvSpPr>
          <p:nvPr>
            <p:ph type="title"/>
          </p:nvPr>
        </p:nvSpPr>
        <p:spPr/>
        <p:txBody>
          <a:bodyPr>
            <a:normAutofit fontScale="90000"/>
          </a:bodyPr>
          <a:lstStyle/>
          <a:p>
            <a:r>
              <a:rPr lang="en-US" sz="2400" dirty="0"/>
              <a:t>MEASUREMENT-BASED CARE TO ASSESS PATIENT OUTCOMES</a:t>
            </a:r>
            <a:br>
              <a:rPr lang="en-US" sz="2400" dirty="0"/>
            </a:br>
            <a:r>
              <a:rPr lang="en-US" sz="2400" dirty="0" smtClean="0"/>
              <a:t>START </a:t>
            </a:r>
            <a:r>
              <a:rPr lang="en-US" sz="2400" dirty="0"/>
              <a:t>System performance measures</a:t>
            </a:r>
          </a:p>
        </p:txBody>
      </p:sp>
      <p:sp>
        <p:nvSpPr>
          <p:cNvPr id="3" name="Slide Number Placeholder 2">
            <a:extLst>
              <a:ext uri="{FF2B5EF4-FFF2-40B4-BE49-F238E27FC236}">
                <a16:creationId xmlns:a16="http://schemas.microsoft.com/office/drawing/2014/main" id="{353548A6-5BAA-43DA-A3ED-4745507151DE}"/>
              </a:ext>
            </a:extLst>
          </p:cNvPr>
          <p:cNvSpPr>
            <a:spLocks noGrp="1"/>
          </p:cNvSpPr>
          <p:nvPr>
            <p:ph type="sldNum" sz="quarter" idx="12"/>
          </p:nvPr>
        </p:nvSpPr>
        <p:spPr/>
        <p:txBody>
          <a:bodyPr/>
          <a:lstStyle/>
          <a:p>
            <a:fld id="{DD3FF57B-5F25-B54A-A918-FB50C2689073}" type="slidenum">
              <a:rPr lang="en-US" smtClean="0"/>
              <a:pPr/>
              <a:t>21</a:t>
            </a:fld>
            <a:endParaRPr lang="en-US" dirty="0"/>
          </a:p>
        </p:txBody>
      </p:sp>
      <p:graphicFrame>
        <p:nvGraphicFramePr>
          <p:cNvPr id="5" name="Table 4">
            <a:extLst>
              <a:ext uri="{FF2B5EF4-FFF2-40B4-BE49-F238E27FC236}">
                <a16:creationId xmlns:a16="http://schemas.microsoft.com/office/drawing/2014/main" id="{10C31745-B6CB-4DA3-96CD-F94AEC19148C}"/>
              </a:ext>
            </a:extLst>
          </p:cNvPr>
          <p:cNvGraphicFramePr>
            <a:graphicFrameLocks noGrp="1"/>
          </p:cNvGraphicFramePr>
          <p:nvPr/>
        </p:nvGraphicFramePr>
        <p:xfrm>
          <a:off x="431735" y="1988090"/>
          <a:ext cx="8236404" cy="4413312"/>
        </p:xfrm>
        <a:graphic>
          <a:graphicData uri="http://schemas.openxmlformats.org/drawingml/2006/table">
            <a:tbl>
              <a:tblPr firstRow="1" firstCol="1" bandRow="1">
                <a:tableStyleId>{5C22544A-7EE6-4342-B048-85BDC9FD1C3A}</a:tableStyleId>
              </a:tblPr>
              <a:tblGrid>
                <a:gridCol w="2906966">
                  <a:extLst>
                    <a:ext uri="{9D8B030D-6E8A-4147-A177-3AD203B41FA5}">
                      <a16:colId xmlns:a16="http://schemas.microsoft.com/office/drawing/2014/main" val="644898376"/>
                    </a:ext>
                  </a:extLst>
                </a:gridCol>
                <a:gridCol w="2976180">
                  <a:extLst>
                    <a:ext uri="{9D8B030D-6E8A-4147-A177-3AD203B41FA5}">
                      <a16:colId xmlns:a16="http://schemas.microsoft.com/office/drawing/2014/main" val="1952135433"/>
                    </a:ext>
                  </a:extLst>
                </a:gridCol>
                <a:gridCol w="2353258">
                  <a:extLst>
                    <a:ext uri="{9D8B030D-6E8A-4147-A177-3AD203B41FA5}">
                      <a16:colId xmlns:a16="http://schemas.microsoft.com/office/drawing/2014/main" val="4225117698"/>
                    </a:ext>
                  </a:extLst>
                </a:gridCol>
              </a:tblGrid>
              <a:tr h="452831">
                <a:tc>
                  <a:txBody>
                    <a:bodyPr/>
                    <a:lstStyle/>
                    <a:p>
                      <a:pPr marL="0" marR="0">
                        <a:lnSpc>
                          <a:spcPct val="107000"/>
                        </a:lnSpc>
                        <a:spcBef>
                          <a:spcPts val="0"/>
                        </a:spcBef>
                        <a:spcAft>
                          <a:spcPts val="0"/>
                        </a:spcAft>
                      </a:pPr>
                      <a:r>
                        <a:rPr lang="en-US" sz="1800" dirty="0">
                          <a:solidFill>
                            <a:schemeClr val="bg1"/>
                          </a:solidFill>
                          <a:effectLst/>
                        </a:rPr>
                        <a:t>Measure</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83" marR="60683" marT="0" marB="0">
                    <a:solidFill>
                      <a:schemeClr val="accent6"/>
                    </a:solidFill>
                  </a:tcPr>
                </a:tc>
                <a:tc>
                  <a:txBody>
                    <a:bodyPr/>
                    <a:lstStyle/>
                    <a:p>
                      <a:pPr marL="0" marR="0">
                        <a:lnSpc>
                          <a:spcPct val="107000"/>
                        </a:lnSpc>
                        <a:spcBef>
                          <a:spcPts val="0"/>
                        </a:spcBef>
                        <a:spcAft>
                          <a:spcPts val="0"/>
                        </a:spcAft>
                      </a:pPr>
                      <a:r>
                        <a:rPr lang="en-US" sz="1800" dirty="0">
                          <a:solidFill>
                            <a:schemeClr val="bg1"/>
                          </a:solidFill>
                          <a:effectLst/>
                        </a:rPr>
                        <a:t>Collection Source</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83" marR="60683" marT="0" marB="0">
                    <a:solidFill>
                      <a:schemeClr val="accent6"/>
                    </a:solidFill>
                  </a:tcPr>
                </a:tc>
                <a:tc>
                  <a:txBody>
                    <a:bodyPr/>
                    <a:lstStyle/>
                    <a:p>
                      <a:pPr marL="0" marR="0">
                        <a:lnSpc>
                          <a:spcPct val="107000"/>
                        </a:lnSpc>
                        <a:spcBef>
                          <a:spcPts val="0"/>
                        </a:spcBef>
                        <a:spcAft>
                          <a:spcPts val="0"/>
                        </a:spcAft>
                      </a:pPr>
                      <a:r>
                        <a:rPr lang="en-US" sz="1800" dirty="0">
                          <a:solidFill>
                            <a:schemeClr val="bg1"/>
                          </a:solidFill>
                          <a:effectLst/>
                        </a:rPr>
                        <a:t>Outcome Improved</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83" marR="60683" marT="0" marB="0">
                    <a:solidFill>
                      <a:schemeClr val="accent6"/>
                    </a:solidFill>
                  </a:tcPr>
                </a:tc>
                <a:extLst>
                  <a:ext uri="{0D108BD9-81ED-4DB2-BD59-A6C34878D82A}">
                    <a16:rowId xmlns:a16="http://schemas.microsoft.com/office/drawing/2014/main" val="3061439633"/>
                  </a:ext>
                </a:extLst>
              </a:tr>
              <a:tr h="928831">
                <a:tc>
                  <a:txBody>
                    <a:bodyPr/>
                    <a:lstStyle/>
                    <a:p>
                      <a:pPr marL="0" marR="0" algn="l">
                        <a:lnSpc>
                          <a:spcPct val="107000"/>
                        </a:lnSpc>
                        <a:spcBef>
                          <a:spcPts val="0"/>
                        </a:spcBef>
                        <a:spcAft>
                          <a:spcPts val="0"/>
                        </a:spcAft>
                      </a:pPr>
                      <a:r>
                        <a:rPr lang="en-US" sz="1600" dirty="0">
                          <a:solidFill>
                            <a:schemeClr val="tx1"/>
                          </a:solidFill>
                          <a:effectLst/>
                        </a:rPr>
                        <a:t>Ability to provide MAT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83" marR="60683" marT="0" marB="0">
                    <a:solidFill>
                      <a:schemeClr val="bg1">
                        <a:lumMod val="75000"/>
                      </a:schemeClr>
                    </a:solidFill>
                  </a:tcPr>
                </a:tc>
                <a:tc>
                  <a:txBody>
                    <a:bodyPr/>
                    <a:lstStyle/>
                    <a:p>
                      <a:pPr marL="0" marR="0" algn="l">
                        <a:lnSpc>
                          <a:spcPct val="107000"/>
                        </a:lnSpc>
                        <a:spcBef>
                          <a:spcPts val="0"/>
                        </a:spcBef>
                        <a:spcAft>
                          <a:spcPts val="0"/>
                        </a:spcAft>
                      </a:pPr>
                      <a:r>
                        <a:rPr lang="en-US" sz="1800" b="1" dirty="0">
                          <a:effectLst/>
                        </a:rPr>
                        <a:t>Survey, SAMHSA data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3" marR="60683" marT="0" marB="0">
                    <a:solidFill>
                      <a:schemeClr val="accent6">
                        <a:lumMod val="20000"/>
                        <a:lumOff val="80000"/>
                      </a:schemeClr>
                    </a:solidFill>
                  </a:tcPr>
                </a:tc>
                <a:tc>
                  <a:txBody>
                    <a:bodyPr/>
                    <a:lstStyle/>
                    <a:p>
                      <a:pPr marL="0" marR="0" algn="l">
                        <a:lnSpc>
                          <a:spcPct val="107000"/>
                        </a:lnSpc>
                        <a:spcBef>
                          <a:spcPts val="0"/>
                        </a:spcBef>
                        <a:spcAft>
                          <a:spcPts val="0"/>
                        </a:spcAft>
                      </a:pPr>
                      <a:r>
                        <a:rPr lang="en-US" sz="1800" b="1" dirty="0">
                          <a:effectLst/>
                        </a:rPr>
                        <a:t>Mortality decreased</a:t>
                      </a:r>
                    </a:p>
                    <a:p>
                      <a:pPr marL="0" marR="0" algn="l">
                        <a:lnSpc>
                          <a:spcPct val="107000"/>
                        </a:lnSpc>
                        <a:spcBef>
                          <a:spcPts val="0"/>
                        </a:spcBef>
                        <a:spcAft>
                          <a:spcPts val="0"/>
                        </a:spcAft>
                      </a:pPr>
                      <a:r>
                        <a:rPr lang="en-US" sz="1800" b="1" dirty="0">
                          <a:effectLst/>
                        </a:rPr>
                        <a:t>Retention in treatment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3" marR="60683" marT="0" marB="0">
                    <a:solidFill>
                      <a:schemeClr val="accent6">
                        <a:lumMod val="20000"/>
                        <a:lumOff val="80000"/>
                      </a:schemeClr>
                    </a:solidFill>
                  </a:tcPr>
                </a:tc>
                <a:extLst>
                  <a:ext uri="{0D108BD9-81ED-4DB2-BD59-A6C34878D82A}">
                    <a16:rowId xmlns:a16="http://schemas.microsoft.com/office/drawing/2014/main" val="3669744351"/>
                  </a:ext>
                </a:extLst>
              </a:tr>
              <a:tr h="452831">
                <a:tc>
                  <a:txBody>
                    <a:bodyPr/>
                    <a:lstStyle/>
                    <a:p>
                      <a:pPr marL="0" marR="0" algn="l">
                        <a:lnSpc>
                          <a:spcPct val="107000"/>
                        </a:lnSpc>
                        <a:spcBef>
                          <a:spcPts val="0"/>
                        </a:spcBef>
                        <a:spcAft>
                          <a:spcPts val="0"/>
                        </a:spcAft>
                      </a:pPr>
                      <a:r>
                        <a:rPr lang="en-US" sz="1600" dirty="0">
                          <a:solidFill>
                            <a:schemeClr val="tx1"/>
                          </a:solidFill>
                          <a:effectLst/>
                        </a:rPr>
                        <a:t>Ability to prescribe naloxone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83" marR="60683" marT="0" marB="0">
                    <a:solidFill>
                      <a:schemeClr val="bg1">
                        <a:lumMod val="75000"/>
                      </a:schemeClr>
                    </a:solidFill>
                  </a:tcPr>
                </a:tc>
                <a:tc>
                  <a:txBody>
                    <a:bodyPr/>
                    <a:lstStyle/>
                    <a:p>
                      <a:pPr marL="0" marR="0" algn="l">
                        <a:lnSpc>
                          <a:spcPct val="107000"/>
                        </a:lnSpc>
                        <a:spcBef>
                          <a:spcPts val="0"/>
                        </a:spcBef>
                        <a:spcAft>
                          <a:spcPts val="0"/>
                        </a:spcAft>
                      </a:pPr>
                      <a:r>
                        <a:rPr lang="en-US" sz="1800" b="1" dirty="0">
                          <a:effectLst/>
                        </a:rPr>
                        <a:t>Survey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3" marR="60683" marT="0" marB="0">
                    <a:solidFill>
                      <a:schemeClr val="bg1"/>
                    </a:solidFill>
                  </a:tcPr>
                </a:tc>
                <a:tc>
                  <a:txBody>
                    <a:bodyPr/>
                    <a:lstStyle/>
                    <a:p>
                      <a:pPr marL="0" marR="0" algn="l">
                        <a:lnSpc>
                          <a:spcPct val="107000"/>
                        </a:lnSpc>
                        <a:spcBef>
                          <a:spcPts val="0"/>
                        </a:spcBef>
                        <a:spcAft>
                          <a:spcPts val="0"/>
                        </a:spcAft>
                      </a:pPr>
                      <a:r>
                        <a:rPr lang="en-US" sz="1800" b="1" dirty="0">
                          <a:effectLst/>
                        </a:rPr>
                        <a:t>Decreased OD death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3" marR="60683" marT="0" marB="0">
                    <a:solidFill>
                      <a:schemeClr val="bg1"/>
                    </a:solidFill>
                  </a:tcPr>
                </a:tc>
                <a:extLst>
                  <a:ext uri="{0D108BD9-81ED-4DB2-BD59-A6C34878D82A}">
                    <a16:rowId xmlns:a16="http://schemas.microsoft.com/office/drawing/2014/main" val="3207185373"/>
                  </a:ext>
                </a:extLst>
              </a:tr>
              <a:tr h="452831">
                <a:tc>
                  <a:txBody>
                    <a:bodyPr/>
                    <a:lstStyle/>
                    <a:p>
                      <a:pPr marL="0" marR="0" algn="l">
                        <a:lnSpc>
                          <a:spcPct val="107000"/>
                        </a:lnSpc>
                        <a:spcBef>
                          <a:spcPts val="0"/>
                        </a:spcBef>
                        <a:spcAft>
                          <a:spcPts val="0"/>
                        </a:spcAft>
                      </a:pPr>
                      <a:r>
                        <a:rPr lang="en-US" sz="1600" dirty="0">
                          <a:solidFill>
                            <a:schemeClr val="tx1"/>
                          </a:solidFill>
                          <a:effectLst/>
                        </a:rPr>
                        <a:t>Provider has EHR</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83" marR="60683" marT="0" marB="0">
                    <a:solidFill>
                      <a:schemeClr val="bg1">
                        <a:lumMod val="75000"/>
                      </a:schemeClr>
                    </a:solidFill>
                  </a:tcPr>
                </a:tc>
                <a:tc>
                  <a:txBody>
                    <a:bodyPr/>
                    <a:lstStyle/>
                    <a:p>
                      <a:pPr marL="0" marR="0" algn="l">
                        <a:lnSpc>
                          <a:spcPct val="107000"/>
                        </a:lnSpc>
                        <a:spcBef>
                          <a:spcPts val="0"/>
                        </a:spcBef>
                        <a:spcAft>
                          <a:spcPts val="0"/>
                        </a:spcAft>
                      </a:pPr>
                      <a:r>
                        <a:rPr lang="en-US" sz="1800" b="1" dirty="0">
                          <a:effectLst/>
                        </a:rPr>
                        <a:t>Survey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3" marR="60683" marT="0" marB="0">
                    <a:solidFill>
                      <a:schemeClr val="accent6">
                        <a:lumMod val="20000"/>
                        <a:lumOff val="80000"/>
                      </a:schemeClr>
                    </a:solidFill>
                  </a:tcPr>
                </a:tc>
                <a:tc>
                  <a:txBody>
                    <a:bodyPr/>
                    <a:lstStyle/>
                    <a:p>
                      <a:pPr marL="0" marR="0" algn="l">
                        <a:lnSpc>
                          <a:spcPct val="107000"/>
                        </a:lnSpc>
                        <a:spcBef>
                          <a:spcPts val="0"/>
                        </a:spcBef>
                        <a:spcAft>
                          <a:spcPts val="0"/>
                        </a:spcAft>
                      </a:pPr>
                      <a:r>
                        <a:rPr lang="en-US" sz="1800" b="1" dirty="0">
                          <a:effectLst/>
                        </a:rPr>
                        <a:t>Improved reporting and billing</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3" marR="60683" marT="0" marB="0">
                    <a:solidFill>
                      <a:schemeClr val="accent6">
                        <a:lumMod val="20000"/>
                        <a:lumOff val="80000"/>
                      </a:schemeClr>
                    </a:solidFill>
                  </a:tcPr>
                </a:tc>
                <a:extLst>
                  <a:ext uri="{0D108BD9-81ED-4DB2-BD59-A6C34878D82A}">
                    <a16:rowId xmlns:a16="http://schemas.microsoft.com/office/drawing/2014/main" val="643861510"/>
                  </a:ext>
                </a:extLst>
              </a:tr>
              <a:tr h="928831">
                <a:tc>
                  <a:txBody>
                    <a:bodyPr/>
                    <a:lstStyle/>
                    <a:p>
                      <a:pPr marL="0" marR="0" algn="l">
                        <a:lnSpc>
                          <a:spcPct val="107000"/>
                        </a:lnSpc>
                        <a:spcBef>
                          <a:spcPts val="0"/>
                        </a:spcBef>
                        <a:spcAft>
                          <a:spcPts val="0"/>
                        </a:spcAft>
                      </a:pPr>
                      <a:r>
                        <a:rPr lang="en-US" sz="1600" dirty="0">
                          <a:solidFill>
                            <a:schemeClr val="tx1"/>
                          </a:solidFill>
                          <a:effectLst/>
                        </a:rPr>
                        <a:t>Wait time after referral for treatment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83" marR="60683" marT="0" marB="0">
                    <a:solidFill>
                      <a:schemeClr val="bg1">
                        <a:lumMod val="75000"/>
                      </a:schemeClr>
                    </a:solidFill>
                  </a:tcPr>
                </a:tc>
                <a:tc>
                  <a:txBody>
                    <a:bodyPr/>
                    <a:lstStyle/>
                    <a:p>
                      <a:pPr marL="0" marR="0" algn="l">
                        <a:lnSpc>
                          <a:spcPct val="107000"/>
                        </a:lnSpc>
                        <a:spcBef>
                          <a:spcPts val="0"/>
                        </a:spcBef>
                        <a:spcAft>
                          <a:spcPts val="0"/>
                        </a:spcAft>
                      </a:pPr>
                      <a:r>
                        <a:rPr lang="en-US" sz="1800" b="1" dirty="0">
                          <a:effectLst/>
                        </a:rPr>
                        <a:t>Survey and EHR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3" marR="60683" marT="0" marB="0">
                    <a:solidFill>
                      <a:schemeClr val="bg1"/>
                    </a:solidFill>
                  </a:tcPr>
                </a:tc>
                <a:tc>
                  <a:txBody>
                    <a:bodyPr/>
                    <a:lstStyle/>
                    <a:p>
                      <a:pPr marL="0" marR="0" algn="l">
                        <a:lnSpc>
                          <a:spcPct val="107000"/>
                        </a:lnSpc>
                        <a:spcBef>
                          <a:spcPts val="0"/>
                        </a:spcBef>
                        <a:spcAft>
                          <a:spcPts val="0"/>
                        </a:spcAft>
                      </a:pPr>
                      <a:r>
                        <a:rPr lang="en-US" sz="1800" b="1" dirty="0">
                          <a:effectLst/>
                        </a:rPr>
                        <a:t>Improved initiation of treatment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3" marR="60683" marT="0" marB="0">
                    <a:solidFill>
                      <a:schemeClr val="bg1"/>
                    </a:solidFill>
                  </a:tcPr>
                </a:tc>
                <a:extLst>
                  <a:ext uri="{0D108BD9-81ED-4DB2-BD59-A6C34878D82A}">
                    <a16:rowId xmlns:a16="http://schemas.microsoft.com/office/drawing/2014/main" val="3570260300"/>
                  </a:ext>
                </a:extLst>
              </a:tr>
              <a:tr h="928831">
                <a:tc>
                  <a:txBody>
                    <a:bodyPr/>
                    <a:lstStyle/>
                    <a:p>
                      <a:pPr marL="0" marR="0" algn="l">
                        <a:lnSpc>
                          <a:spcPct val="107000"/>
                        </a:lnSpc>
                        <a:spcBef>
                          <a:spcPts val="0"/>
                        </a:spcBef>
                        <a:spcAft>
                          <a:spcPts val="0"/>
                        </a:spcAft>
                      </a:pPr>
                      <a:r>
                        <a:rPr lang="en-US" sz="1600" dirty="0">
                          <a:solidFill>
                            <a:schemeClr val="tx1"/>
                          </a:solidFill>
                          <a:effectLst/>
                        </a:rPr>
                        <a:t>Ability to test for HIV, Hep C and STIs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683" marR="60683" marT="0" marB="0">
                    <a:solidFill>
                      <a:schemeClr val="bg1">
                        <a:lumMod val="75000"/>
                      </a:schemeClr>
                    </a:solidFill>
                  </a:tcPr>
                </a:tc>
                <a:tc>
                  <a:txBody>
                    <a:bodyPr/>
                    <a:lstStyle/>
                    <a:p>
                      <a:pPr marL="0" marR="0" algn="l">
                        <a:lnSpc>
                          <a:spcPct val="107000"/>
                        </a:lnSpc>
                        <a:spcBef>
                          <a:spcPts val="0"/>
                        </a:spcBef>
                        <a:spcAft>
                          <a:spcPts val="0"/>
                        </a:spcAft>
                      </a:pPr>
                      <a:r>
                        <a:rPr lang="en-US" sz="1800" b="1" dirty="0">
                          <a:effectLst/>
                        </a:rPr>
                        <a:t>Survey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3" marR="60683" marT="0" marB="0">
                    <a:solidFill>
                      <a:schemeClr val="accent6">
                        <a:lumMod val="20000"/>
                        <a:lumOff val="80000"/>
                      </a:schemeClr>
                    </a:solidFill>
                  </a:tcPr>
                </a:tc>
                <a:tc>
                  <a:txBody>
                    <a:bodyPr/>
                    <a:lstStyle/>
                    <a:p>
                      <a:pPr marL="0" marR="0" algn="l">
                        <a:lnSpc>
                          <a:spcPct val="107000"/>
                        </a:lnSpc>
                        <a:spcBef>
                          <a:spcPts val="0"/>
                        </a:spcBef>
                        <a:spcAft>
                          <a:spcPts val="0"/>
                        </a:spcAft>
                      </a:pPr>
                      <a:r>
                        <a:rPr lang="en-US" sz="1800" b="1" dirty="0">
                          <a:effectLst/>
                        </a:rPr>
                        <a:t>Improved population health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83" marR="60683" marT="0" marB="0">
                    <a:solidFill>
                      <a:schemeClr val="accent6">
                        <a:lumMod val="20000"/>
                        <a:lumOff val="80000"/>
                      </a:schemeClr>
                    </a:solidFill>
                  </a:tcPr>
                </a:tc>
                <a:extLst>
                  <a:ext uri="{0D108BD9-81ED-4DB2-BD59-A6C34878D82A}">
                    <a16:rowId xmlns:a16="http://schemas.microsoft.com/office/drawing/2014/main" val="2403354537"/>
                  </a:ext>
                </a:extLst>
              </a:tr>
            </a:tbl>
          </a:graphicData>
        </a:graphic>
      </p:graphicFrame>
    </p:spTree>
    <p:extLst>
      <p:ext uri="{BB962C8B-B14F-4D97-AF65-F5344CB8AC3E}">
        <p14:creationId xmlns:p14="http://schemas.microsoft.com/office/powerpoint/2010/main" val="3943581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639D6B9-906D-EA48-9AA1-7101E72BAD88}"/>
              </a:ext>
            </a:extLst>
          </p:cNvPr>
          <p:cNvSpPr>
            <a:spLocks noGrp="1"/>
          </p:cNvSpPr>
          <p:nvPr>
            <p:ph type="sldNum" sz="quarter" idx="12"/>
          </p:nvPr>
        </p:nvSpPr>
        <p:spPr/>
        <p:txBody>
          <a:bodyPr/>
          <a:lstStyle/>
          <a:p>
            <a:fld id="{DD3FF57B-5F25-B54A-A918-FB50C2689073}" type="slidenum">
              <a:rPr lang="en-US" smtClean="0"/>
              <a:pPr/>
              <a:t>22</a:t>
            </a:fld>
            <a:endParaRPr lang="en-US" dirty="0"/>
          </a:p>
        </p:txBody>
      </p:sp>
      <p:pic>
        <p:nvPicPr>
          <p:cNvPr id="4" name="Picture 3">
            <a:extLst>
              <a:ext uri="{FF2B5EF4-FFF2-40B4-BE49-F238E27FC236}">
                <a16:creationId xmlns:a16="http://schemas.microsoft.com/office/drawing/2014/main" id="{1D7A9476-9321-1040-8D8A-25BF8DCB58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07693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642D72-996A-4434-805F-6626A2C26A71}"/>
              </a:ext>
            </a:extLst>
          </p:cNvPr>
          <p:cNvSpPr>
            <a:spLocks noGrp="1"/>
          </p:cNvSpPr>
          <p:nvPr>
            <p:ph idx="1"/>
          </p:nvPr>
        </p:nvSpPr>
        <p:spPr>
          <a:xfrm>
            <a:off x="216498" y="2097741"/>
            <a:ext cx="8927502" cy="890388"/>
          </a:xfrm>
        </p:spPr>
        <p:txBody>
          <a:bodyPr>
            <a:normAutofit fontScale="92500"/>
          </a:bodyPr>
          <a:lstStyle/>
          <a:p>
            <a:pPr marL="0" indent="0">
              <a:buNone/>
            </a:pPr>
            <a:r>
              <a:rPr lang="en-US" sz="2400" b="1" dirty="0" smtClean="0">
                <a:solidFill>
                  <a:schemeClr val="tx1"/>
                </a:solidFill>
                <a:latin typeface="Calibri" panose="020F0502020204030204" pitchFamily="34" charset="0"/>
                <a:cs typeface="Calibri" panose="020F0502020204030204" pitchFamily="34" charset="0"/>
              </a:rPr>
              <a:t>Using more recent data, NSDUH </a:t>
            </a:r>
            <a:r>
              <a:rPr lang="en-US" sz="2400" b="1" dirty="0">
                <a:solidFill>
                  <a:schemeClr val="tx1"/>
                </a:solidFill>
                <a:latin typeface="Calibri" panose="020F0502020204030204" pitchFamily="34" charset="0"/>
                <a:cs typeface="Calibri" panose="020F0502020204030204" pitchFamily="34" charset="0"/>
              </a:rPr>
              <a:t>estimates that for every overdose there are close to </a:t>
            </a:r>
            <a:r>
              <a:rPr lang="en-US" sz="2400" b="1" dirty="0" smtClean="0">
                <a:solidFill>
                  <a:schemeClr val="tx1"/>
                </a:solidFill>
                <a:latin typeface="Calibri" panose="020F0502020204030204" pitchFamily="34" charset="0"/>
                <a:cs typeface="Calibri" panose="020F0502020204030204" pitchFamily="34" charset="0"/>
              </a:rPr>
              <a:t>240 </a:t>
            </a:r>
            <a:r>
              <a:rPr lang="en-US" sz="2400" b="1" dirty="0">
                <a:solidFill>
                  <a:schemeClr val="tx1"/>
                </a:solidFill>
                <a:latin typeface="Calibri" panose="020F0502020204030204" pitchFamily="34" charset="0"/>
                <a:cs typeface="Calibri" panose="020F0502020204030204" pitchFamily="34" charset="0"/>
              </a:rPr>
              <a:t>people that need treatment for abuse, misuse and/or OUD</a:t>
            </a:r>
          </a:p>
          <a:p>
            <a:pPr marL="0" indent="0">
              <a:buNone/>
            </a:pPr>
            <a:endParaRPr lang="en-US" dirty="0"/>
          </a:p>
        </p:txBody>
      </p:sp>
      <p:sp>
        <p:nvSpPr>
          <p:cNvPr id="4" name="Slide Number Placeholder 3">
            <a:extLst>
              <a:ext uri="{FF2B5EF4-FFF2-40B4-BE49-F238E27FC236}">
                <a16:creationId xmlns:a16="http://schemas.microsoft.com/office/drawing/2014/main" id="{3819D313-BF17-42DF-9FDF-F4633CAD9562}"/>
              </a:ext>
            </a:extLst>
          </p:cNvPr>
          <p:cNvSpPr>
            <a:spLocks noGrp="1"/>
          </p:cNvSpPr>
          <p:nvPr>
            <p:ph type="sldNum" sz="quarter" idx="12"/>
          </p:nvPr>
        </p:nvSpPr>
        <p:spPr/>
        <p:txBody>
          <a:bodyPr/>
          <a:lstStyle/>
          <a:p>
            <a:fld id="{C9C541C6-75BC-4360-B680-4A647707B817}" type="slidenum">
              <a:rPr lang="en-US" altLang="en-US" smtClean="0"/>
              <a:pPr/>
              <a:t>3</a:t>
            </a:fld>
            <a:endParaRPr lang="en-US" altLang="en-US" dirty="0"/>
          </a:p>
        </p:txBody>
      </p:sp>
      <p:sp>
        <p:nvSpPr>
          <p:cNvPr id="5" name="Title 1">
            <a:extLst>
              <a:ext uri="{FF2B5EF4-FFF2-40B4-BE49-F238E27FC236}">
                <a16:creationId xmlns:a16="http://schemas.microsoft.com/office/drawing/2014/main" id="{7080D77C-C1CB-472F-8BD9-A4340165122E}"/>
              </a:ext>
            </a:extLst>
          </p:cNvPr>
          <p:cNvSpPr txBox="1">
            <a:spLocks/>
          </p:cNvSpPr>
          <p:nvPr/>
        </p:nvSpPr>
        <p:spPr>
          <a:xfrm>
            <a:off x="733594" y="839878"/>
            <a:ext cx="7989752" cy="1083329"/>
          </a:xfrm>
          <a:prstGeom prst="rect">
            <a:avLst/>
          </a:prstGeom>
        </p:spPr>
        <p:txBody>
          <a:bodyPr vert="horz" lIns="91440" tIns="45720" rIns="91440" bIns="45720" rtlCol="0" anchor="b">
            <a:normAutofit/>
          </a:bodyPr>
          <a:lstStyle>
            <a:lvl1pPr algn="l" defTabSz="257175"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Delaware’s Statistics</a:t>
            </a:r>
          </a:p>
        </p:txBody>
      </p:sp>
      <p:sp>
        <p:nvSpPr>
          <p:cNvPr id="6" name="TextBox 5">
            <a:extLst>
              <a:ext uri="{FF2B5EF4-FFF2-40B4-BE49-F238E27FC236}">
                <a16:creationId xmlns:a16="http://schemas.microsoft.com/office/drawing/2014/main" id="{55D80823-7AFB-4C42-B65D-2B8131FAB03F}"/>
              </a:ext>
            </a:extLst>
          </p:cNvPr>
          <p:cNvSpPr txBox="1"/>
          <p:nvPr/>
        </p:nvSpPr>
        <p:spPr>
          <a:xfrm>
            <a:off x="12795" y="3993764"/>
            <a:ext cx="2533492" cy="646331"/>
          </a:xfrm>
          <a:prstGeom prst="rect">
            <a:avLst/>
          </a:prstGeom>
          <a:noFill/>
        </p:spPr>
        <p:txBody>
          <a:bodyPr wrap="square" rtlCol="0">
            <a:spAutoFit/>
          </a:bodyPr>
          <a:lstStyle/>
          <a:p>
            <a:r>
              <a:rPr lang="en-US" dirty="0"/>
              <a:t>overdose deaths in 2017</a:t>
            </a:r>
          </a:p>
          <a:p>
            <a:endParaRPr lang="en-US" dirty="0"/>
          </a:p>
        </p:txBody>
      </p:sp>
      <p:sp>
        <p:nvSpPr>
          <p:cNvPr id="7" name="TextBox 6">
            <a:extLst>
              <a:ext uri="{FF2B5EF4-FFF2-40B4-BE49-F238E27FC236}">
                <a16:creationId xmlns:a16="http://schemas.microsoft.com/office/drawing/2014/main" id="{A1EBCD09-31E0-4298-B48A-9F2BC76E7C03}"/>
              </a:ext>
            </a:extLst>
          </p:cNvPr>
          <p:cNvSpPr txBox="1"/>
          <p:nvPr/>
        </p:nvSpPr>
        <p:spPr>
          <a:xfrm>
            <a:off x="216498" y="2906487"/>
            <a:ext cx="2525691" cy="1200329"/>
          </a:xfrm>
          <a:prstGeom prst="rect">
            <a:avLst/>
          </a:prstGeom>
          <a:noFill/>
        </p:spPr>
        <p:txBody>
          <a:bodyPr wrap="square" rtlCol="0">
            <a:spAutoFit/>
          </a:bodyPr>
          <a:lstStyle/>
          <a:p>
            <a:r>
              <a:rPr lang="en-US" sz="7200" b="1" dirty="0">
                <a:solidFill>
                  <a:schemeClr val="accent3"/>
                </a:solidFill>
                <a:latin typeface="Gill Sans" panose="020B0502020104020203" pitchFamily="34" charset="-79"/>
                <a:cs typeface="Gill Sans" panose="020B0502020104020203" pitchFamily="34" charset="-79"/>
              </a:rPr>
              <a:t>345</a:t>
            </a:r>
            <a:endParaRPr lang="en-US" sz="1100" dirty="0">
              <a:solidFill>
                <a:schemeClr val="accent3"/>
              </a:solidFill>
            </a:endParaRPr>
          </a:p>
        </p:txBody>
      </p:sp>
      <p:sp>
        <p:nvSpPr>
          <p:cNvPr id="8" name="Multiplication Sign 7">
            <a:extLst>
              <a:ext uri="{FF2B5EF4-FFF2-40B4-BE49-F238E27FC236}">
                <a16:creationId xmlns:a16="http://schemas.microsoft.com/office/drawing/2014/main" id="{57F2450A-A58F-4DCF-83CB-39296E544A25}"/>
              </a:ext>
            </a:extLst>
          </p:cNvPr>
          <p:cNvSpPr/>
          <p:nvPr/>
        </p:nvSpPr>
        <p:spPr>
          <a:xfrm>
            <a:off x="1918064" y="3049954"/>
            <a:ext cx="831926" cy="96463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98AAC3C2-0CE8-4136-84DF-D9E7FDED4648}"/>
              </a:ext>
            </a:extLst>
          </p:cNvPr>
          <p:cNvSpPr txBox="1"/>
          <p:nvPr/>
        </p:nvSpPr>
        <p:spPr>
          <a:xfrm>
            <a:off x="2780667" y="2947423"/>
            <a:ext cx="1791333" cy="1200329"/>
          </a:xfrm>
          <a:prstGeom prst="rect">
            <a:avLst/>
          </a:prstGeom>
          <a:noFill/>
        </p:spPr>
        <p:txBody>
          <a:bodyPr wrap="square" rtlCol="0">
            <a:spAutoFit/>
          </a:bodyPr>
          <a:lstStyle/>
          <a:p>
            <a:r>
              <a:rPr lang="en-US" sz="7200" b="1" dirty="0">
                <a:solidFill>
                  <a:schemeClr val="accent3"/>
                </a:solidFill>
                <a:latin typeface="Gill Sans" panose="020B0502020104020203" pitchFamily="34" charset="-79"/>
                <a:cs typeface="Gill Sans" panose="020B0502020104020203" pitchFamily="34" charset="-79"/>
              </a:rPr>
              <a:t>240</a:t>
            </a:r>
            <a:endParaRPr lang="en-US" sz="1100" dirty="0">
              <a:solidFill>
                <a:schemeClr val="accent3"/>
              </a:solidFill>
            </a:endParaRPr>
          </a:p>
        </p:txBody>
      </p:sp>
      <p:sp>
        <p:nvSpPr>
          <p:cNvPr id="10" name="Equals 9">
            <a:extLst>
              <a:ext uri="{FF2B5EF4-FFF2-40B4-BE49-F238E27FC236}">
                <a16:creationId xmlns:a16="http://schemas.microsoft.com/office/drawing/2014/main" id="{48C24372-756D-4DD9-88C3-29ECEB96CCD0}"/>
              </a:ext>
            </a:extLst>
          </p:cNvPr>
          <p:cNvSpPr/>
          <p:nvPr/>
        </p:nvSpPr>
        <p:spPr>
          <a:xfrm>
            <a:off x="4475107" y="3056164"/>
            <a:ext cx="621167" cy="89038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a:extLst>
              <a:ext uri="{FF2B5EF4-FFF2-40B4-BE49-F238E27FC236}">
                <a16:creationId xmlns:a16="http://schemas.microsoft.com/office/drawing/2014/main" id="{F92D80C3-7143-4958-8815-D9A9CF0132BF}"/>
              </a:ext>
            </a:extLst>
          </p:cNvPr>
          <p:cNvSpPr txBox="1"/>
          <p:nvPr/>
        </p:nvSpPr>
        <p:spPr>
          <a:xfrm>
            <a:off x="2701131" y="4014587"/>
            <a:ext cx="1695604" cy="1200329"/>
          </a:xfrm>
          <a:prstGeom prst="rect">
            <a:avLst/>
          </a:prstGeom>
          <a:noFill/>
        </p:spPr>
        <p:txBody>
          <a:bodyPr wrap="square" rtlCol="0">
            <a:spAutoFit/>
          </a:bodyPr>
          <a:lstStyle/>
          <a:p>
            <a:r>
              <a:rPr lang="en-US" dirty="0"/>
              <a:t>National Survey on Drug </a:t>
            </a:r>
            <a:r>
              <a:rPr lang="en-US"/>
              <a:t>User Health, 2018 </a:t>
            </a:r>
            <a:r>
              <a:rPr lang="en-US" dirty="0"/>
              <a:t>(NSDUH)</a:t>
            </a:r>
          </a:p>
        </p:txBody>
      </p:sp>
      <p:sp>
        <p:nvSpPr>
          <p:cNvPr id="12" name="TextBox 11">
            <a:extLst>
              <a:ext uri="{FF2B5EF4-FFF2-40B4-BE49-F238E27FC236}">
                <a16:creationId xmlns:a16="http://schemas.microsoft.com/office/drawing/2014/main" id="{065EE396-E0E9-4D29-9005-BE7B4A2FD7FB}"/>
              </a:ext>
            </a:extLst>
          </p:cNvPr>
          <p:cNvSpPr txBox="1"/>
          <p:nvPr/>
        </p:nvSpPr>
        <p:spPr>
          <a:xfrm>
            <a:off x="5174645" y="2981257"/>
            <a:ext cx="3770878" cy="1200329"/>
          </a:xfrm>
          <a:prstGeom prst="rect">
            <a:avLst/>
          </a:prstGeom>
          <a:noFill/>
        </p:spPr>
        <p:txBody>
          <a:bodyPr wrap="square" rtlCol="0">
            <a:spAutoFit/>
          </a:bodyPr>
          <a:lstStyle/>
          <a:p>
            <a:r>
              <a:rPr lang="en-US" sz="7200" b="1" dirty="0">
                <a:solidFill>
                  <a:srgbClr val="FF0000"/>
                </a:solidFill>
                <a:latin typeface="Gill Sans" panose="020B0502020104020203" pitchFamily="34" charset="-79"/>
                <a:cs typeface="Gill Sans" panose="020B0502020104020203" pitchFamily="34" charset="-79"/>
              </a:rPr>
              <a:t>82,800</a:t>
            </a:r>
            <a:endParaRPr lang="en-US" sz="1100" dirty="0">
              <a:solidFill>
                <a:srgbClr val="FF0000"/>
              </a:solidFill>
            </a:endParaRPr>
          </a:p>
        </p:txBody>
      </p:sp>
    </p:spTree>
    <p:extLst>
      <p:ext uri="{BB962C8B-B14F-4D97-AF65-F5344CB8AC3E}">
        <p14:creationId xmlns:p14="http://schemas.microsoft.com/office/powerpoint/2010/main" val="2394563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68C55-F6CA-4C2A-84F5-582C4F3674BE}"/>
              </a:ext>
            </a:extLst>
          </p:cNvPr>
          <p:cNvSpPr>
            <a:spLocks noGrp="1"/>
          </p:cNvSpPr>
          <p:nvPr>
            <p:ph type="title"/>
          </p:nvPr>
        </p:nvSpPr>
        <p:spPr>
          <a:xfrm>
            <a:off x="581193" y="687478"/>
            <a:ext cx="8364329" cy="1083329"/>
          </a:xfrm>
        </p:spPr>
        <p:txBody>
          <a:bodyPr>
            <a:noAutofit/>
          </a:bodyPr>
          <a:lstStyle/>
          <a:p>
            <a:r>
              <a:rPr lang="en-US" sz="2800" dirty="0"/>
              <a:t>CURRENT TREATMENT and engagement:</a:t>
            </a:r>
            <a:br>
              <a:rPr lang="en-US" sz="2800" dirty="0"/>
            </a:br>
            <a:r>
              <a:rPr lang="en-US" sz="2800" dirty="0"/>
              <a:t>Building on our existing performance</a:t>
            </a:r>
          </a:p>
        </p:txBody>
      </p:sp>
      <p:sp>
        <p:nvSpPr>
          <p:cNvPr id="3" name="Content Placeholder 2">
            <a:extLst>
              <a:ext uri="{FF2B5EF4-FFF2-40B4-BE49-F238E27FC236}">
                <a16:creationId xmlns:a16="http://schemas.microsoft.com/office/drawing/2014/main" id="{451763EE-99A2-4FB9-B088-F152B28939D8}"/>
              </a:ext>
            </a:extLst>
          </p:cNvPr>
          <p:cNvSpPr>
            <a:spLocks noGrp="1"/>
          </p:cNvSpPr>
          <p:nvPr>
            <p:ph idx="1"/>
          </p:nvPr>
        </p:nvSpPr>
        <p:spPr>
          <a:xfrm>
            <a:off x="438100" y="1939120"/>
            <a:ext cx="8705900" cy="1157112"/>
          </a:xfrm>
        </p:spPr>
        <p:txBody>
          <a:bodyPr>
            <a:normAutofit/>
          </a:bodyPr>
          <a:lstStyle/>
          <a:p>
            <a:pPr marL="0" indent="0">
              <a:buNone/>
            </a:pPr>
            <a:r>
              <a:rPr lang="en-US" sz="2000" b="1" dirty="0"/>
              <a:t>Initiation of Alcohol &amp; Other Drug Dependence Treatment: Age 18 &amp; Older</a:t>
            </a:r>
            <a:endParaRPr lang="en-US" sz="1200" dirty="0"/>
          </a:p>
        </p:txBody>
      </p:sp>
      <p:sp>
        <p:nvSpPr>
          <p:cNvPr id="4" name="Slide Number Placeholder 3">
            <a:extLst>
              <a:ext uri="{FF2B5EF4-FFF2-40B4-BE49-F238E27FC236}">
                <a16:creationId xmlns:a16="http://schemas.microsoft.com/office/drawing/2014/main" id="{3E5B7844-F26B-4594-A8F2-684A49C58400}"/>
              </a:ext>
            </a:extLst>
          </p:cNvPr>
          <p:cNvSpPr>
            <a:spLocks noGrp="1"/>
          </p:cNvSpPr>
          <p:nvPr>
            <p:ph type="sldNum" sz="quarter" idx="12"/>
          </p:nvPr>
        </p:nvSpPr>
        <p:spPr/>
        <p:txBody>
          <a:bodyPr/>
          <a:lstStyle/>
          <a:p>
            <a:fld id="{C9C541C6-75BC-4360-B680-4A647707B817}" type="slidenum">
              <a:rPr lang="en-US" altLang="en-US" smtClean="0"/>
              <a:pPr/>
              <a:t>4</a:t>
            </a:fld>
            <a:endParaRPr lang="en-US" altLang="en-US" dirty="0"/>
          </a:p>
        </p:txBody>
      </p:sp>
      <p:pic>
        <p:nvPicPr>
          <p:cNvPr id="3076" name="Picture 4" descr="Image result for Delaware state">
            <a:extLst>
              <a:ext uri="{FF2B5EF4-FFF2-40B4-BE49-F238E27FC236}">
                <a16:creationId xmlns:a16="http://schemas.microsoft.com/office/drawing/2014/main" id="{6B88F380-D0E2-470F-AE6A-8D4D026B13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971" y="2726900"/>
            <a:ext cx="1749227" cy="397457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id="{01A4E2F8-99D5-4234-98D7-152EC9594958}"/>
              </a:ext>
            </a:extLst>
          </p:cNvPr>
          <p:cNvSpPr txBox="1"/>
          <p:nvPr/>
        </p:nvSpPr>
        <p:spPr>
          <a:xfrm>
            <a:off x="496037" y="2726900"/>
            <a:ext cx="1550361" cy="369332"/>
          </a:xfrm>
          <a:prstGeom prst="rect">
            <a:avLst/>
          </a:prstGeom>
          <a:noFill/>
        </p:spPr>
        <p:txBody>
          <a:bodyPr wrap="none" rtlCol="0">
            <a:spAutoFit/>
          </a:bodyPr>
          <a:lstStyle/>
          <a:p>
            <a:r>
              <a:rPr lang="en-US" b="1" dirty="0"/>
              <a:t>DELAWARE</a:t>
            </a:r>
          </a:p>
        </p:txBody>
      </p:sp>
      <p:sp>
        <p:nvSpPr>
          <p:cNvPr id="6" name="TextBox 5">
            <a:extLst>
              <a:ext uri="{FF2B5EF4-FFF2-40B4-BE49-F238E27FC236}">
                <a16:creationId xmlns:a16="http://schemas.microsoft.com/office/drawing/2014/main" id="{79E4B3A6-B75D-4FDF-8491-9B10A5BCCF85}"/>
              </a:ext>
            </a:extLst>
          </p:cNvPr>
          <p:cNvSpPr txBox="1"/>
          <p:nvPr/>
        </p:nvSpPr>
        <p:spPr>
          <a:xfrm>
            <a:off x="367429" y="2993180"/>
            <a:ext cx="1726755" cy="1107996"/>
          </a:xfrm>
          <a:prstGeom prst="rect">
            <a:avLst/>
          </a:prstGeom>
          <a:noFill/>
        </p:spPr>
        <p:txBody>
          <a:bodyPr wrap="none" rtlCol="0">
            <a:spAutoFit/>
          </a:bodyPr>
          <a:lstStyle/>
          <a:p>
            <a:r>
              <a:rPr lang="en-US" sz="6600" b="1" dirty="0">
                <a:solidFill>
                  <a:schemeClr val="accent6"/>
                </a:solidFill>
              </a:rPr>
              <a:t>38%</a:t>
            </a:r>
          </a:p>
        </p:txBody>
      </p:sp>
      <p:pic>
        <p:nvPicPr>
          <p:cNvPr id="3078" name="Picture 6" descr="Image result for United States white background free">
            <a:extLst>
              <a:ext uri="{FF2B5EF4-FFF2-40B4-BE49-F238E27FC236}">
                <a16:creationId xmlns:a16="http://schemas.microsoft.com/office/drawing/2014/main" id="{70A664E4-CE79-480F-844A-66DD4574D9AC}"/>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58739" y="3738630"/>
            <a:ext cx="5209768" cy="295762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a:extLst>
              <a:ext uri="{FF2B5EF4-FFF2-40B4-BE49-F238E27FC236}">
                <a16:creationId xmlns:a16="http://schemas.microsoft.com/office/drawing/2014/main" id="{D308F8EB-5CEF-4E24-BEB2-9AC01330B8B7}"/>
              </a:ext>
            </a:extLst>
          </p:cNvPr>
          <p:cNvSpPr txBox="1"/>
          <p:nvPr/>
        </p:nvSpPr>
        <p:spPr>
          <a:xfrm>
            <a:off x="5617953" y="2750039"/>
            <a:ext cx="2091342" cy="369332"/>
          </a:xfrm>
          <a:prstGeom prst="rect">
            <a:avLst/>
          </a:prstGeom>
          <a:noFill/>
        </p:spPr>
        <p:txBody>
          <a:bodyPr wrap="none" rtlCol="0">
            <a:spAutoFit/>
          </a:bodyPr>
          <a:lstStyle/>
          <a:p>
            <a:r>
              <a:rPr lang="en-US" b="1" dirty="0"/>
              <a:t>UNITED STATES</a:t>
            </a:r>
          </a:p>
        </p:txBody>
      </p:sp>
      <p:sp>
        <p:nvSpPr>
          <p:cNvPr id="11" name="TextBox 10">
            <a:extLst>
              <a:ext uri="{FF2B5EF4-FFF2-40B4-BE49-F238E27FC236}">
                <a16:creationId xmlns:a16="http://schemas.microsoft.com/office/drawing/2014/main" id="{3AAD30B4-E149-4A40-9CAF-2FF07FA347EB}"/>
              </a:ext>
            </a:extLst>
          </p:cNvPr>
          <p:cNvSpPr txBox="1"/>
          <p:nvPr/>
        </p:nvSpPr>
        <p:spPr>
          <a:xfrm>
            <a:off x="5800246" y="2993180"/>
            <a:ext cx="1726755" cy="1107996"/>
          </a:xfrm>
          <a:prstGeom prst="rect">
            <a:avLst/>
          </a:prstGeom>
          <a:noFill/>
        </p:spPr>
        <p:txBody>
          <a:bodyPr wrap="none" rtlCol="0">
            <a:spAutoFit/>
          </a:bodyPr>
          <a:lstStyle/>
          <a:p>
            <a:r>
              <a:rPr lang="en-US" sz="6600" b="1" dirty="0">
                <a:solidFill>
                  <a:schemeClr val="accent6"/>
                </a:solidFill>
              </a:rPr>
              <a:t>36%</a:t>
            </a:r>
          </a:p>
        </p:txBody>
      </p:sp>
      <p:sp>
        <p:nvSpPr>
          <p:cNvPr id="7" name="Rectangle 6">
            <a:extLst>
              <a:ext uri="{FF2B5EF4-FFF2-40B4-BE49-F238E27FC236}">
                <a16:creationId xmlns:a16="http://schemas.microsoft.com/office/drawing/2014/main" id="{6A403139-CBB9-4947-9924-DBB55AD1A548}"/>
              </a:ext>
            </a:extLst>
          </p:cNvPr>
          <p:cNvSpPr/>
          <p:nvPr/>
        </p:nvSpPr>
        <p:spPr>
          <a:xfrm>
            <a:off x="0" y="5656229"/>
            <a:ext cx="1974430" cy="923330"/>
          </a:xfrm>
          <a:prstGeom prst="rect">
            <a:avLst/>
          </a:prstGeom>
        </p:spPr>
        <p:txBody>
          <a:bodyPr wrap="square">
            <a:spAutoFit/>
          </a:bodyPr>
          <a:lstStyle/>
          <a:p>
            <a:r>
              <a:rPr lang="en-US" i="1" dirty="0"/>
              <a:t>Source: CMS Adult Core Set for Medicaid, 2016</a:t>
            </a:r>
          </a:p>
        </p:txBody>
      </p:sp>
    </p:spTree>
    <p:extLst>
      <p:ext uri="{BB962C8B-B14F-4D97-AF65-F5344CB8AC3E}">
        <p14:creationId xmlns:p14="http://schemas.microsoft.com/office/powerpoint/2010/main" val="2474576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68C55-F6CA-4C2A-84F5-582C4F3674BE}"/>
              </a:ext>
            </a:extLst>
          </p:cNvPr>
          <p:cNvSpPr>
            <a:spLocks noGrp="1"/>
          </p:cNvSpPr>
          <p:nvPr>
            <p:ph type="title"/>
          </p:nvPr>
        </p:nvSpPr>
        <p:spPr/>
        <p:txBody>
          <a:bodyPr>
            <a:normAutofit/>
          </a:bodyPr>
          <a:lstStyle/>
          <a:p>
            <a:r>
              <a:rPr lang="en-US" sz="2800" dirty="0"/>
              <a:t>CURRENT TREATMENT and engagement:</a:t>
            </a:r>
            <a:br>
              <a:rPr lang="en-US" sz="2800" dirty="0"/>
            </a:br>
            <a:r>
              <a:rPr lang="en-US" sz="2800" dirty="0"/>
              <a:t>Building on our existing performance</a:t>
            </a:r>
          </a:p>
        </p:txBody>
      </p:sp>
      <p:sp>
        <p:nvSpPr>
          <p:cNvPr id="3" name="Content Placeholder 2">
            <a:extLst>
              <a:ext uri="{FF2B5EF4-FFF2-40B4-BE49-F238E27FC236}">
                <a16:creationId xmlns:a16="http://schemas.microsoft.com/office/drawing/2014/main" id="{451763EE-99A2-4FB9-B088-F152B28939D8}"/>
              </a:ext>
            </a:extLst>
          </p:cNvPr>
          <p:cNvSpPr>
            <a:spLocks noGrp="1"/>
          </p:cNvSpPr>
          <p:nvPr>
            <p:ph idx="1"/>
          </p:nvPr>
        </p:nvSpPr>
        <p:spPr>
          <a:xfrm>
            <a:off x="438100" y="1939120"/>
            <a:ext cx="8014447" cy="619467"/>
          </a:xfrm>
        </p:spPr>
        <p:txBody>
          <a:bodyPr/>
          <a:lstStyle/>
          <a:p>
            <a:pPr marL="0" indent="0">
              <a:buNone/>
            </a:pPr>
            <a:r>
              <a:rPr lang="en-US" b="1" dirty="0"/>
              <a:t>Engagement of Alcohol &amp; Other Drug Dependence Treatment: Age 18 &amp; Older (Engagement Rate)</a:t>
            </a:r>
            <a:endParaRPr lang="en-US" dirty="0"/>
          </a:p>
        </p:txBody>
      </p:sp>
      <p:sp>
        <p:nvSpPr>
          <p:cNvPr id="4" name="Slide Number Placeholder 3">
            <a:extLst>
              <a:ext uri="{FF2B5EF4-FFF2-40B4-BE49-F238E27FC236}">
                <a16:creationId xmlns:a16="http://schemas.microsoft.com/office/drawing/2014/main" id="{3E5B7844-F26B-4594-A8F2-684A49C58400}"/>
              </a:ext>
            </a:extLst>
          </p:cNvPr>
          <p:cNvSpPr>
            <a:spLocks noGrp="1"/>
          </p:cNvSpPr>
          <p:nvPr>
            <p:ph type="sldNum" sz="quarter" idx="12"/>
          </p:nvPr>
        </p:nvSpPr>
        <p:spPr/>
        <p:txBody>
          <a:bodyPr/>
          <a:lstStyle/>
          <a:p>
            <a:fld id="{C9C541C6-75BC-4360-B680-4A647707B817}" type="slidenum">
              <a:rPr lang="en-US" altLang="en-US" smtClean="0"/>
              <a:pPr/>
              <a:t>5</a:t>
            </a:fld>
            <a:endParaRPr lang="en-US" altLang="en-US" dirty="0"/>
          </a:p>
        </p:txBody>
      </p:sp>
      <p:pic>
        <p:nvPicPr>
          <p:cNvPr id="3076" name="Picture 4" descr="Image result for Delaware state">
            <a:extLst>
              <a:ext uri="{FF2B5EF4-FFF2-40B4-BE49-F238E27FC236}">
                <a16:creationId xmlns:a16="http://schemas.microsoft.com/office/drawing/2014/main" id="{6B88F380-D0E2-470F-AE6A-8D4D026B13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971" y="2726900"/>
            <a:ext cx="1749227" cy="397457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id="{01A4E2F8-99D5-4234-98D7-152EC9594958}"/>
              </a:ext>
            </a:extLst>
          </p:cNvPr>
          <p:cNvSpPr txBox="1"/>
          <p:nvPr/>
        </p:nvSpPr>
        <p:spPr>
          <a:xfrm>
            <a:off x="496037" y="2726900"/>
            <a:ext cx="1550361" cy="369332"/>
          </a:xfrm>
          <a:prstGeom prst="rect">
            <a:avLst/>
          </a:prstGeom>
          <a:noFill/>
        </p:spPr>
        <p:txBody>
          <a:bodyPr wrap="none" rtlCol="0">
            <a:spAutoFit/>
          </a:bodyPr>
          <a:lstStyle/>
          <a:p>
            <a:r>
              <a:rPr lang="en-US" b="1" dirty="0"/>
              <a:t>DELAWARE</a:t>
            </a:r>
          </a:p>
        </p:txBody>
      </p:sp>
      <p:sp>
        <p:nvSpPr>
          <p:cNvPr id="6" name="TextBox 5">
            <a:extLst>
              <a:ext uri="{FF2B5EF4-FFF2-40B4-BE49-F238E27FC236}">
                <a16:creationId xmlns:a16="http://schemas.microsoft.com/office/drawing/2014/main" id="{79E4B3A6-B75D-4FDF-8491-9B10A5BCCF85}"/>
              </a:ext>
            </a:extLst>
          </p:cNvPr>
          <p:cNvSpPr txBox="1"/>
          <p:nvPr/>
        </p:nvSpPr>
        <p:spPr>
          <a:xfrm>
            <a:off x="367429" y="2993180"/>
            <a:ext cx="1726755" cy="1107996"/>
          </a:xfrm>
          <a:prstGeom prst="rect">
            <a:avLst/>
          </a:prstGeom>
          <a:noFill/>
        </p:spPr>
        <p:txBody>
          <a:bodyPr wrap="none" rtlCol="0">
            <a:spAutoFit/>
          </a:bodyPr>
          <a:lstStyle/>
          <a:p>
            <a:r>
              <a:rPr lang="en-US" sz="6600" b="1" dirty="0">
                <a:solidFill>
                  <a:schemeClr val="accent6"/>
                </a:solidFill>
              </a:rPr>
              <a:t>16%</a:t>
            </a:r>
          </a:p>
        </p:txBody>
      </p:sp>
      <p:pic>
        <p:nvPicPr>
          <p:cNvPr id="3078" name="Picture 6" descr="Image result for United States white background free">
            <a:extLst>
              <a:ext uri="{FF2B5EF4-FFF2-40B4-BE49-F238E27FC236}">
                <a16:creationId xmlns:a16="http://schemas.microsoft.com/office/drawing/2014/main" id="{70A664E4-CE79-480F-844A-66DD4574D9AC}"/>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58739" y="3738630"/>
            <a:ext cx="5209768" cy="295762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a:extLst>
              <a:ext uri="{FF2B5EF4-FFF2-40B4-BE49-F238E27FC236}">
                <a16:creationId xmlns:a16="http://schemas.microsoft.com/office/drawing/2014/main" id="{D308F8EB-5CEF-4E24-BEB2-9AC01330B8B7}"/>
              </a:ext>
            </a:extLst>
          </p:cNvPr>
          <p:cNvSpPr txBox="1"/>
          <p:nvPr/>
        </p:nvSpPr>
        <p:spPr>
          <a:xfrm>
            <a:off x="5617953" y="2750039"/>
            <a:ext cx="2091342" cy="369332"/>
          </a:xfrm>
          <a:prstGeom prst="rect">
            <a:avLst/>
          </a:prstGeom>
          <a:noFill/>
        </p:spPr>
        <p:txBody>
          <a:bodyPr wrap="none" rtlCol="0">
            <a:spAutoFit/>
          </a:bodyPr>
          <a:lstStyle/>
          <a:p>
            <a:r>
              <a:rPr lang="en-US" b="1" dirty="0"/>
              <a:t>UNITED STATES</a:t>
            </a:r>
          </a:p>
        </p:txBody>
      </p:sp>
      <p:sp>
        <p:nvSpPr>
          <p:cNvPr id="11" name="TextBox 10">
            <a:extLst>
              <a:ext uri="{FF2B5EF4-FFF2-40B4-BE49-F238E27FC236}">
                <a16:creationId xmlns:a16="http://schemas.microsoft.com/office/drawing/2014/main" id="{3AAD30B4-E149-4A40-9CAF-2FF07FA347EB}"/>
              </a:ext>
            </a:extLst>
          </p:cNvPr>
          <p:cNvSpPr txBox="1"/>
          <p:nvPr/>
        </p:nvSpPr>
        <p:spPr>
          <a:xfrm>
            <a:off x="5800246" y="2993180"/>
            <a:ext cx="1726755" cy="1107996"/>
          </a:xfrm>
          <a:prstGeom prst="rect">
            <a:avLst/>
          </a:prstGeom>
          <a:noFill/>
        </p:spPr>
        <p:txBody>
          <a:bodyPr wrap="none" rtlCol="0">
            <a:spAutoFit/>
          </a:bodyPr>
          <a:lstStyle/>
          <a:p>
            <a:r>
              <a:rPr lang="en-US" sz="6600" b="1" dirty="0">
                <a:solidFill>
                  <a:schemeClr val="accent6"/>
                </a:solidFill>
              </a:rPr>
              <a:t>14%</a:t>
            </a:r>
          </a:p>
        </p:txBody>
      </p:sp>
      <p:sp>
        <p:nvSpPr>
          <p:cNvPr id="12" name="Rectangle 11">
            <a:extLst>
              <a:ext uri="{FF2B5EF4-FFF2-40B4-BE49-F238E27FC236}">
                <a16:creationId xmlns:a16="http://schemas.microsoft.com/office/drawing/2014/main" id="{FBD91811-EE72-4DFE-8EC8-FEE536EB0697}"/>
              </a:ext>
            </a:extLst>
          </p:cNvPr>
          <p:cNvSpPr/>
          <p:nvPr/>
        </p:nvSpPr>
        <p:spPr>
          <a:xfrm>
            <a:off x="0" y="5656229"/>
            <a:ext cx="1974430" cy="923330"/>
          </a:xfrm>
          <a:prstGeom prst="rect">
            <a:avLst/>
          </a:prstGeom>
        </p:spPr>
        <p:txBody>
          <a:bodyPr wrap="square">
            <a:spAutoFit/>
          </a:bodyPr>
          <a:lstStyle/>
          <a:p>
            <a:r>
              <a:rPr lang="en-US" i="1" dirty="0"/>
              <a:t>Source: CMS Adult Core Set for Medicaid, 2016</a:t>
            </a:r>
          </a:p>
        </p:txBody>
      </p:sp>
    </p:spTree>
    <p:extLst>
      <p:ext uri="{BB962C8B-B14F-4D97-AF65-F5344CB8AC3E}">
        <p14:creationId xmlns:p14="http://schemas.microsoft.com/office/powerpoint/2010/main" val="1933158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8B3E0-366F-48C8-80B1-A81D3725F864}"/>
              </a:ext>
            </a:extLst>
          </p:cNvPr>
          <p:cNvSpPr>
            <a:spLocks noGrp="1"/>
          </p:cNvSpPr>
          <p:nvPr>
            <p:ph type="title"/>
          </p:nvPr>
        </p:nvSpPr>
        <p:spPr/>
        <p:txBody>
          <a:bodyPr>
            <a:normAutofit/>
          </a:bodyPr>
          <a:lstStyle/>
          <a:p>
            <a:r>
              <a:rPr lang="en-US" sz="3600" dirty="0"/>
              <a:t>Our Vision to Inspire Change </a:t>
            </a:r>
          </a:p>
        </p:txBody>
      </p:sp>
      <p:sp>
        <p:nvSpPr>
          <p:cNvPr id="6" name="Slide Number Placeholder 5">
            <a:extLst>
              <a:ext uri="{FF2B5EF4-FFF2-40B4-BE49-F238E27FC236}">
                <a16:creationId xmlns:a16="http://schemas.microsoft.com/office/drawing/2014/main" id="{D80CA195-F571-4B02-94ED-77D93A39CB36}"/>
              </a:ext>
            </a:extLst>
          </p:cNvPr>
          <p:cNvSpPr>
            <a:spLocks noGrp="1"/>
          </p:cNvSpPr>
          <p:nvPr>
            <p:ph type="sldNum" sz="quarter" idx="12"/>
          </p:nvPr>
        </p:nvSpPr>
        <p:spPr/>
        <p:txBody>
          <a:bodyPr/>
          <a:lstStyle/>
          <a:p>
            <a:fld id="{C9C541C6-75BC-4360-B680-4A647707B817}" type="slidenum">
              <a:rPr lang="en-US" altLang="en-US" smtClean="0"/>
              <a:pPr/>
              <a:t>6</a:t>
            </a:fld>
            <a:endParaRPr lang="en-US" altLang="en-US" dirty="0"/>
          </a:p>
        </p:txBody>
      </p:sp>
      <p:sp>
        <p:nvSpPr>
          <p:cNvPr id="5" name="Content Placeholder 4">
            <a:extLst>
              <a:ext uri="{FF2B5EF4-FFF2-40B4-BE49-F238E27FC236}">
                <a16:creationId xmlns:a16="http://schemas.microsoft.com/office/drawing/2014/main" id="{C6160D0A-C1A2-DA41-87D6-2CFC39619890}"/>
              </a:ext>
            </a:extLst>
          </p:cNvPr>
          <p:cNvSpPr>
            <a:spLocks noGrp="1"/>
          </p:cNvSpPr>
          <p:nvPr>
            <p:ph idx="1"/>
          </p:nvPr>
        </p:nvSpPr>
        <p:spPr>
          <a:xfrm>
            <a:off x="559398" y="2097740"/>
            <a:ext cx="7944521" cy="4157341"/>
          </a:xfrm>
        </p:spPr>
        <p:txBody>
          <a:bodyPr>
            <a:normAutofit/>
          </a:bodyPr>
          <a:lstStyle/>
          <a:p>
            <a:pPr marL="0" indent="0">
              <a:buNone/>
            </a:pPr>
            <a:r>
              <a:rPr lang="en-US" altLang="zh-TW" sz="2800" dirty="0"/>
              <a:t>Our vision to meet this </a:t>
            </a:r>
            <a:r>
              <a:rPr lang="en-US" altLang="zh-TW" sz="2800" dirty="0" smtClean="0"/>
              <a:t>challenge:</a:t>
            </a:r>
          </a:p>
          <a:p>
            <a:pPr marL="278549" indent="-278549" defTabSz="891357">
              <a:buFont typeface="Arial" panose="020B0604020202020204" pitchFamily="34" charset="0"/>
              <a:buChar char="•"/>
              <a:defRPr/>
            </a:pPr>
            <a:r>
              <a:rPr lang="en-US" altLang="zh-TW" sz="2400" dirty="0" smtClean="0"/>
              <a:t>Connect all points from referral to treatment-- Using certified recovery peers to help patients navigate their way through treatment and social-services worlds.</a:t>
            </a:r>
          </a:p>
          <a:p>
            <a:pPr marL="278549" indent="-278549">
              <a:buFont typeface="Arial" panose="020B0604020202020204" pitchFamily="34" charset="0"/>
              <a:buChar char="•"/>
            </a:pPr>
            <a:r>
              <a:rPr lang="en-US" altLang="zh-TW" sz="2400" dirty="0" smtClean="0"/>
              <a:t> </a:t>
            </a:r>
            <a:r>
              <a:rPr lang="en-US" altLang="zh-TW" sz="2400" dirty="0"/>
              <a:t>Provide care that is high-quality, comprehensive, coordinated, evidence-based, </a:t>
            </a:r>
          </a:p>
          <a:p>
            <a:pPr marL="278549" indent="-278549">
              <a:buFont typeface="Arial" panose="020B0604020202020204" pitchFamily="34" charset="0"/>
              <a:buChar char="•"/>
            </a:pPr>
            <a:r>
              <a:rPr lang="en-US" altLang="zh-TW" sz="2400" dirty="0"/>
              <a:t>Address the social determinants that affect a patient’s overall health and treatment outcomes.</a:t>
            </a:r>
          </a:p>
          <a:p>
            <a:pPr marL="278549" indent="-278549">
              <a:buFont typeface="Arial" panose="020B0604020202020204" pitchFamily="34" charset="0"/>
              <a:buChar char="•"/>
            </a:pPr>
            <a:r>
              <a:rPr lang="en-US" altLang="zh-TW" sz="2400" dirty="0"/>
              <a:t>Treat each patient as a whole person.</a:t>
            </a:r>
          </a:p>
          <a:p>
            <a:endParaRPr lang="en-US" sz="2400" dirty="0"/>
          </a:p>
        </p:txBody>
      </p:sp>
      <p:pic>
        <p:nvPicPr>
          <p:cNvPr id="3" name="Picture 2">
            <a:extLst>
              <a:ext uri="{FF2B5EF4-FFF2-40B4-BE49-F238E27FC236}">
                <a16:creationId xmlns:a16="http://schemas.microsoft.com/office/drawing/2014/main" id="{892BCEAB-6D4F-2549-9660-5E49E70A1D1B}"/>
              </a:ext>
            </a:extLst>
          </p:cNvPr>
          <p:cNvPicPr>
            <a:picLocks noChangeAspect="1"/>
          </p:cNvPicPr>
          <p:nvPr/>
        </p:nvPicPr>
        <p:blipFill>
          <a:blip r:embed="rId3"/>
          <a:stretch>
            <a:fillRect/>
          </a:stretch>
        </p:blipFill>
        <p:spPr>
          <a:xfrm flipH="1">
            <a:off x="6885991" y="5093703"/>
            <a:ext cx="2059531" cy="1551774"/>
          </a:xfrm>
          <a:prstGeom prst="rect">
            <a:avLst/>
          </a:prstGeom>
        </p:spPr>
      </p:pic>
    </p:spTree>
    <p:extLst>
      <p:ext uri="{BB962C8B-B14F-4D97-AF65-F5344CB8AC3E}">
        <p14:creationId xmlns:p14="http://schemas.microsoft.com/office/powerpoint/2010/main" val="2439823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639D6B9-906D-EA48-9AA1-7101E72BAD88}"/>
              </a:ext>
            </a:extLst>
          </p:cNvPr>
          <p:cNvSpPr>
            <a:spLocks noGrp="1"/>
          </p:cNvSpPr>
          <p:nvPr>
            <p:ph type="sldNum" sz="quarter" idx="12"/>
          </p:nvPr>
        </p:nvSpPr>
        <p:spPr/>
        <p:txBody>
          <a:bodyPr/>
          <a:lstStyle/>
          <a:p>
            <a:fld id="{DD3FF57B-5F25-B54A-A918-FB50C2689073}" type="slidenum">
              <a:rPr lang="en-US" smtClean="0"/>
              <a:pPr/>
              <a:t>7</a:t>
            </a:fld>
            <a:endParaRPr lang="en-US" dirty="0"/>
          </a:p>
        </p:txBody>
      </p:sp>
      <p:pic>
        <p:nvPicPr>
          <p:cNvPr id="4" name="Picture 3">
            <a:extLst>
              <a:ext uri="{FF2B5EF4-FFF2-40B4-BE49-F238E27FC236}">
                <a16:creationId xmlns:a16="http://schemas.microsoft.com/office/drawing/2014/main" id="{1D7A9476-9321-1040-8D8A-25BF8DCB58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8439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8"/>
          <p:cNvSpPr txBox="1">
            <a:spLocks noGrp="1"/>
          </p:cNvSpPr>
          <p:nvPr>
            <p:ph type="title"/>
          </p:nvPr>
        </p:nvSpPr>
        <p:spPr>
          <a:xfrm>
            <a:off x="406774" y="861494"/>
            <a:ext cx="8229600" cy="669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r>
              <a:rPr lang="en-CA" sz="3600" dirty="0">
                <a:latin typeface="Calibri"/>
                <a:ea typeface="Calibri"/>
                <a:cs typeface="Calibri"/>
                <a:sym typeface="Calibri"/>
              </a:rPr>
              <a:t>Overview of the Delaware Network</a:t>
            </a:r>
            <a:endParaRPr sz="3600" b="0" i="0" u="none" strike="noStrike" cap="none" dirty="0">
              <a:latin typeface="Calibri"/>
              <a:ea typeface="Calibri"/>
              <a:cs typeface="Calibri"/>
              <a:sym typeface="Calibri"/>
            </a:endParaRPr>
          </a:p>
        </p:txBody>
      </p:sp>
      <p:cxnSp>
        <p:nvCxnSpPr>
          <p:cNvPr id="384" name="Google Shape;384;p58"/>
          <p:cNvCxnSpPr/>
          <p:nvPr/>
        </p:nvCxnSpPr>
        <p:spPr>
          <a:xfrm>
            <a:off x="321750" y="906550"/>
            <a:ext cx="8500500" cy="0"/>
          </a:xfrm>
          <a:prstGeom prst="straightConnector1">
            <a:avLst/>
          </a:prstGeom>
          <a:noFill/>
          <a:ln w="19050" cap="flat" cmpd="sng">
            <a:solidFill>
              <a:srgbClr val="FFFFFF"/>
            </a:solidFill>
            <a:prstDash val="solid"/>
            <a:round/>
            <a:headEnd type="none" w="sm" len="sm"/>
            <a:tailEnd type="none" w="sm" len="sm"/>
          </a:ln>
        </p:spPr>
      </p:cxnSp>
      <p:pic>
        <p:nvPicPr>
          <p:cNvPr id="385" name="Google Shape;385;p58"/>
          <p:cNvPicPr preferRelativeResize="0"/>
          <p:nvPr/>
        </p:nvPicPr>
        <p:blipFill>
          <a:blip r:embed="rId3">
            <a:alphaModFix/>
          </a:blip>
          <a:stretch>
            <a:fillRect/>
          </a:stretch>
        </p:blipFill>
        <p:spPr>
          <a:xfrm>
            <a:off x="3343675" y="4542825"/>
            <a:ext cx="1761174" cy="885701"/>
          </a:xfrm>
          <a:prstGeom prst="rect">
            <a:avLst/>
          </a:prstGeom>
          <a:noFill/>
          <a:ln>
            <a:noFill/>
          </a:ln>
        </p:spPr>
      </p:pic>
      <p:grpSp>
        <p:nvGrpSpPr>
          <p:cNvPr id="386" name="Google Shape;386;p58"/>
          <p:cNvGrpSpPr/>
          <p:nvPr/>
        </p:nvGrpSpPr>
        <p:grpSpPr>
          <a:xfrm>
            <a:off x="148087" y="2105036"/>
            <a:ext cx="8847826" cy="4238377"/>
            <a:chOff x="838200" y="1425424"/>
            <a:chExt cx="10515600" cy="4794001"/>
          </a:xfrm>
        </p:grpSpPr>
        <p:sp>
          <p:nvSpPr>
            <p:cNvPr id="387" name="Google Shape;387;p58"/>
            <p:cNvSpPr/>
            <p:nvPr/>
          </p:nvSpPr>
          <p:spPr>
            <a:xfrm>
              <a:off x="838200" y="1425424"/>
              <a:ext cx="10515600" cy="4794000"/>
            </a:xfrm>
            <a:prstGeom prst="roundRect">
              <a:avLst>
                <a:gd name="adj" fmla="val 16667"/>
              </a:avLst>
            </a:prstGeom>
            <a:noFill/>
            <a:ln w="381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88" name="Google Shape;388;p58"/>
            <p:cNvSpPr/>
            <p:nvPr/>
          </p:nvSpPr>
          <p:spPr>
            <a:xfrm>
              <a:off x="8894825" y="4450325"/>
              <a:ext cx="2202000" cy="1769100"/>
            </a:xfrm>
            <a:prstGeom prst="rect">
              <a:avLst/>
            </a:prstGeom>
            <a:no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Clr>
                  <a:srgbClr val="2F5496"/>
                </a:buClr>
                <a:buSzPts val="1200"/>
                <a:buFont typeface="Calibri"/>
                <a:buNone/>
              </a:pPr>
              <a:r>
                <a:rPr lang="en-CA" sz="1000" b="0" i="0" u="none" strike="noStrike" cap="none" dirty="0">
                  <a:solidFill>
                    <a:srgbClr val="2F5496"/>
                  </a:solidFill>
                  <a:latin typeface="Calibri"/>
                  <a:ea typeface="Calibri"/>
                  <a:cs typeface="Calibri"/>
                  <a:sym typeface="Calibri"/>
                </a:rPr>
                <a:t>Acute Inpatient Care</a:t>
              </a:r>
            </a:p>
            <a:p>
              <a:pPr marL="0" marR="0" lvl="0" indent="0" algn="l" rtl="0">
                <a:lnSpc>
                  <a:spcPct val="100000"/>
                </a:lnSpc>
                <a:spcBef>
                  <a:spcPts val="0"/>
                </a:spcBef>
                <a:spcAft>
                  <a:spcPts val="0"/>
                </a:spcAft>
                <a:buClr>
                  <a:srgbClr val="2F5496"/>
                </a:buClr>
                <a:buSzPts val="1200"/>
                <a:buFont typeface="Calibri"/>
                <a:buNone/>
              </a:pPr>
              <a:r>
                <a:rPr lang="en-CA" sz="1000" b="0" i="0" u="none" strike="noStrike" cap="none" dirty="0">
                  <a:solidFill>
                    <a:srgbClr val="2F5496"/>
                  </a:solidFill>
                  <a:latin typeface="Calibri"/>
                  <a:ea typeface="Calibri"/>
                  <a:cs typeface="Calibri"/>
                  <a:sym typeface="Calibri"/>
                </a:rPr>
                <a:t>Residential Treatment Program</a:t>
              </a:r>
              <a:endParaRPr sz="1000" dirty="0"/>
            </a:p>
            <a:p>
              <a:pPr marL="0" marR="0" lvl="0" indent="0" algn="l" rtl="0">
                <a:lnSpc>
                  <a:spcPct val="100000"/>
                </a:lnSpc>
                <a:spcBef>
                  <a:spcPts val="0"/>
                </a:spcBef>
                <a:spcAft>
                  <a:spcPts val="0"/>
                </a:spcAft>
                <a:buNone/>
              </a:pPr>
              <a:r>
                <a:rPr lang="en-CA" sz="1000" b="0" i="0" u="none" strike="noStrike" cap="none" dirty="0">
                  <a:solidFill>
                    <a:srgbClr val="2F5496"/>
                  </a:solidFill>
                  <a:latin typeface="Calibri"/>
                  <a:ea typeface="Calibri"/>
                  <a:cs typeface="Calibri"/>
                  <a:sym typeface="Calibri"/>
                </a:rPr>
                <a:t>Partial Hospitalization</a:t>
              </a:r>
            </a:p>
            <a:p>
              <a:pPr marL="0" marR="0" lvl="0" indent="0" algn="l" rtl="0">
                <a:lnSpc>
                  <a:spcPct val="100000"/>
                </a:lnSpc>
                <a:spcBef>
                  <a:spcPts val="0"/>
                </a:spcBef>
                <a:spcAft>
                  <a:spcPts val="0"/>
                </a:spcAft>
                <a:buNone/>
              </a:pPr>
              <a:r>
                <a:rPr lang="en-CA" sz="1000" b="0" i="0" u="none" strike="noStrike" cap="none" dirty="0">
                  <a:solidFill>
                    <a:srgbClr val="2F5496"/>
                  </a:solidFill>
                  <a:latin typeface="Calibri"/>
                  <a:ea typeface="Calibri"/>
                  <a:cs typeface="Calibri"/>
                  <a:sym typeface="Calibri"/>
                </a:rPr>
                <a:t>Recovery Support Services</a:t>
              </a:r>
              <a:endParaRPr sz="1000" b="0" i="0" u="none" strike="noStrike" cap="none" dirty="0">
                <a:solidFill>
                  <a:srgbClr val="2F5496"/>
                </a:solidFill>
                <a:latin typeface="Calibri"/>
                <a:ea typeface="Calibri"/>
                <a:cs typeface="Calibri"/>
                <a:sym typeface="Calibri"/>
              </a:endParaRPr>
            </a:p>
            <a:p>
              <a:pPr marL="0" lvl="0" indent="0" algn="l" rtl="0">
                <a:spcBef>
                  <a:spcPts val="0"/>
                </a:spcBef>
                <a:spcAft>
                  <a:spcPts val="0"/>
                </a:spcAft>
                <a:buClr>
                  <a:srgbClr val="2F5496"/>
                </a:buClr>
                <a:buSzPts val="1200"/>
                <a:buFont typeface="Calibri"/>
                <a:buNone/>
              </a:pPr>
              <a:r>
                <a:rPr lang="en-CA" sz="1000" dirty="0">
                  <a:solidFill>
                    <a:srgbClr val="2F5496"/>
                  </a:solidFill>
                  <a:latin typeface="Calibri"/>
                  <a:ea typeface="Calibri"/>
                  <a:cs typeface="Calibri"/>
                  <a:sym typeface="Calibri"/>
                </a:rPr>
                <a:t>Inpatient Detoxification</a:t>
              </a:r>
              <a:endParaRPr sz="1000" dirty="0">
                <a:solidFill>
                  <a:srgbClr val="000000"/>
                </a:solidFill>
              </a:endParaRPr>
            </a:p>
            <a:p>
              <a:pPr marL="0" lvl="0" indent="0" algn="l" rtl="0">
                <a:spcBef>
                  <a:spcPts val="0"/>
                </a:spcBef>
                <a:spcAft>
                  <a:spcPts val="0"/>
                </a:spcAft>
                <a:buClr>
                  <a:srgbClr val="000000"/>
                </a:buClr>
                <a:buFont typeface="Arial"/>
                <a:buNone/>
              </a:pPr>
              <a:r>
                <a:rPr lang="en-CA" sz="1000" dirty="0">
                  <a:solidFill>
                    <a:srgbClr val="2F5496"/>
                  </a:solidFill>
                  <a:latin typeface="Calibri"/>
                  <a:ea typeface="Calibri"/>
                  <a:cs typeface="Calibri"/>
                  <a:sym typeface="Calibri"/>
                </a:rPr>
                <a:t>Recovery Housing</a:t>
              </a:r>
              <a:endParaRPr sz="1000" dirty="0">
                <a:solidFill>
                  <a:srgbClr val="2F5496"/>
                </a:solidFill>
                <a:latin typeface="Calibri"/>
                <a:ea typeface="Calibri"/>
                <a:cs typeface="Calibri"/>
                <a:sym typeface="Calibri"/>
              </a:endParaRPr>
            </a:p>
            <a:p>
              <a:pPr marL="0" lvl="0" indent="0" algn="l" rtl="0">
                <a:spcBef>
                  <a:spcPts val="0"/>
                </a:spcBef>
                <a:spcAft>
                  <a:spcPts val="0"/>
                </a:spcAft>
                <a:buClr>
                  <a:srgbClr val="000000"/>
                </a:buClr>
                <a:buFont typeface="Arial"/>
                <a:buNone/>
              </a:pPr>
              <a:r>
                <a:rPr lang="en-CA" sz="1000" dirty="0">
                  <a:solidFill>
                    <a:srgbClr val="2F5496"/>
                  </a:solidFill>
                  <a:latin typeface="Calibri"/>
                  <a:ea typeface="Calibri"/>
                  <a:cs typeface="Calibri"/>
                  <a:sym typeface="Calibri"/>
                </a:rPr>
                <a:t>Intensive Outpatient Treatment</a:t>
              </a:r>
              <a:endParaRPr sz="1000" dirty="0">
                <a:solidFill>
                  <a:srgbClr val="000000"/>
                </a:solidFill>
              </a:endParaRPr>
            </a:p>
            <a:p>
              <a:pPr marL="0" lvl="0" indent="0" algn="l" rtl="0">
                <a:spcBef>
                  <a:spcPts val="0"/>
                </a:spcBef>
                <a:spcAft>
                  <a:spcPts val="0"/>
                </a:spcAft>
                <a:buClr>
                  <a:srgbClr val="000000"/>
                </a:buClr>
                <a:buFont typeface="Arial"/>
                <a:buNone/>
              </a:pPr>
              <a:r>
                <a:rPr lang="en-CA" sz="1000" dirty="0">
                  <a:solidFill>
                    <a:srgbClr val="2F5496"/>
                  </a:solidFill>
                  <a:latin typeface="Calibri"/>
                  <a:ea typeface="Calibri"/>
                  <a:cs typeface="Calibri"/>
                  <a:sym typeface="Calibri"/>
                </a:rPr>
                <a:t>Outpatient Counseling</a:t>
              </a:r>
              <a:endParaRPr sz="1000" dirty="0">
                <a:solidFill>
                  <a:srgbClr val="2F5496"/>
                </a:solidFill>
                <a:latin typeface="Calibri"/>
                <a:ea typeface="Calibri"/>
                <a:cs typeface="Calibri"/>
                <a:sym typeface="Calibri"/>
              </a:endParaRPr>
            </a:p>
            <a:p>
              <a:pPr marL="0" lvl="0" indent="0" algn="l" rtl="0">
                <a:spcBef>
                  <a:spcPts val="0"/>
                </a:spcBef>
                <a:spcAft>
                  <a:spcPts val="0"/>
                </a:spcAft>
                <a:buClr>
                  <a:srgbClr val="2F5496"/>
                </a:buClr>
                <a:buSzPts val="1200"/>
                <a:buFont typeface="Calibri"/>
                <a:buNone/>
              </a:pPr>
              <a:r>
                <a:rPr lang="en-CA" sz="1000" dirty="0">
                  <a:solidFill>
                    <a:srgbClr val="2F5496"/>
                  </a:solidFill>
                  <a:latin typeface="Calibri"/>
                  <a:ea typeface="Calibri"/>
                  <a:cs typeface="Calibri"/>
                  <a:sym typeface="Calibri"/>
                </a:rPr>
                <a:t>MAT	</a:t>
              </a:r>
              <a:endParaRPr sz="1000" dirty="0">
                <a:solidFill>
                  <a:srgbClr val="2F5496"/>
                </a:solidFill>
                <a:latin typeface="Calibri"/>
                <a:ea typeface="Calibri"/>
                <a:cs typeface="Calibri"/>
                <a:sym typeface="Calibri"/>
              </a:endParaRPr>
            </a:p>
            <a:p>
              <a:pPr marL="0" marR="0" lvl="0" indent="0" algn="l" rtl="0">
                <a:lnSpc>
                  <a:spcPct val="100000"/>
                </a:lnSpc>
                <a:spcBef>
                  <a:spcPts val="0"/>
                </a:spcBef>
                <a:spcAft>
                  <a:spcPts val="0"/>
                </a:spcAft>
                <a:buNone/>
              </a:pPr>
              <a:endParaRPr sz="1000" dirty="0">
                <a:solidFill>
                  <a:srgbClr val="2F5496"/>
                </a:solidFill>
                <a:latin typeface="Calibri"/>
                <a:ea typeface="Calibri"/>
                <a:cs typeface="Calibri"/>
                <a:sym typeface="Calibri"/>
              </a:endParaRPr>
            </a:p>
          </p:txBody>
        </p:sp>
        <p:pic>
          <p:nvPicPr>
            <p:cNvPr id="389" name="Google Shape;389;p58" descr="https://lh5.googleusercontent.com/RmZe0B1x-AhwVpN2sOy-gcxwBdoCQNUn_bF5H9kD-dRCS8_xRUmdgJ3HB63I9stXr2f9EBS7S5AASZqwpYeJmY02viHUTi_Uq5sHFNM_x340pxIKGZtVmHpYy1-LjtGc7WQfpKbEXWY"/>
            <p:cNvPicPr preferRelativeResize="0"/>
            <p:nvPr/>
          </p:nvPicPr>
          <p:blipFill rotWithShape="1">
            <a:blip r:embed="rId4">
              <a:alphaModFix/>
            </a:blip>
            <a:srcRect/>
            <a:stretch/>
          </p:blipFill>
          <p:spPr>
            <a:xfrm>
              <a:off x="8379823" y="2440668"/>
              <a:ext cx="2717009" cy="1645685"/>
            </a:xfrm>
            <a:prstGeom prst="rect">
              <a:avLst/>
            </a:prstGeom>
            <a:noFill/>
            <a:ln>
              <a:noFill/>
            </a:ln>
          </p:spPr>
        </p:pic>
        <p:pic>
          <p:nvPicPr>
            <p:cNvPr id="390" name="Google Shape;390;p58" descr="https://lh5.googleusercontent.com/sKU46EMGgXm-B-nMG9IfWp-a3qFqSQPXXKXFn3QorcRFlKqzGskl6XHn6EHdphkAK7qkCjCumUqmWcCd5JxWRzHyn-Oy4cCBrzIXleuQem7LSka2afZuEr-54HYyh2g8B4ABhX14bik"/>
            <p:cNvPicPr preferRelativeResize="0"/>
            <p:nvPr/>
          </p:nvPicPr>
          <p:blipFill rotWithShape="1">
            <a:blip r:embed="rId5">
              <a:alphaModFix/>
            </a:blip>
            <a:srcRect/>
            <a:stretch/>
          </p:blipFill>
          <p:spPr>
            <a:xfrm>
              <a:off x="1434667" y="2440668"/>
              <a:ext cx="1390891" cy="1873067"/>
            </a:xfrm>
            <a:prstGeom prst="rect">
              <a:avLst/>
            </a:prstGeom>
            <a:noFill/>
            <a:ln>
              <a:noFill/>
            </a:ln>
          </p:spPr>
        </p:pic>
        <p:sp>
          <p:nvSpPr>
            <p:cNvPr id="391" name="Google Shape;391;p58"/>
            <p:cNvSpPr txBox="1"/>
            <p:nvPr/>
          </p:nvSpPr>
          <p:spPr>
            <a:xfrm>
              <a:off x="1275874" y="4450325"/>
              <a:ext cx="1708500" cy="1015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000">
                  <a:solidFill>
                    <a:srgbClr val="2F5496"/>
                  </a:solidFill>
                  <a:latin typeface="Calibri"/>
                  <a:ea typeface="Calibri"/>
                  <a:cs typeface="Calibri"/>
                  <a:sym typeface="Calibri"/>
                </a:rPr>
                <a:t>Medical facilities    </a:t>
              </a:r>
              <a:endParaRPr sz="1000">
                <a:solidFill>
                  <a:srgbClr val="2F5496"/>
                </a:solidFill>
                <a:latin typeface="Calibri"/>
                <a:ea typeface="Calibri"/>
                <a:cs typeface="Calibri"/>
                <a:sym typeface="Calibri"/>
              </a:endParaRPr>
            </a:p>
            <a:p>
              <a:pPr marL="0" marR="0" lvl="0" indent="0" algn="l" rtl="0">
                <a:spcBef>
                  <a:spcPts val="0"/>
                </a:spcBef>
                <a:spcAft>
                  <a:spcPts val="0"/>
                </a:spcAft>
                <a:buNone/>
              </a:pPr>
              <a:r>
                <a:rPr lang="en-CA" sz="1000">
                  <a:solidFill>
                    <a:srgbClr val="2F5496"/>
                  </a:solidFill>
                  <a:latin typeface="Calibri"/>
                  <a:ea typeface="Calibri"/>
                  <a:cs typeface="Calibri"/>
                  <a:sym typeface="Calibri"/>
                </a:rPr>
                <a:t>Inpatient &amp; Outpatient</a:t>
              </a:r>
              <a:endParaRPr sz="1000">
                <a:solidFill>
                  <a:srgbClr val="2F5496"/>
                </a:solidFill>
                <a:latin typeface="Calibri"/>
                <a:ea typeface="Calibri"/>
                <a:cs typeface="Calibri"/>
                <a:sym typeface="Calibri"/>
              </a:endParaRPr>
            </a:p>
            <a:p>
              <a:pPr marL="0" marR="0" lvl="0" indent="0" algn="l" rtl="0">
                <a:spcBef>
                  <a:spcPts val="0"/>
                </a:spcBef>
                <a:spcAft>
                  <a:spcPts val="0"/>
                </a:spcAft>
                <a:buNone/>
              </a:pPr>
              <a:r>
                <a:rPr lang="en-CA" sz="1000">
                  <a:solidFill>
                    <a:srgbClr val="2F5496"/>
                  </a:solidFill>
                  <a:latin typeface="Calibri"/>
                  <a:ea typeface="Calibri"/>
                  <a:cs typeface="Calibri"/>
                  <a:sym typeface="Calibri"/>
                </a:rPr>
                <a:t>Justice system        </a:t>
              </a:r>
              <a:endParaRPr sz="1000">
                <a:solidFill>
                  <a:srgbClr val="2F5496"/>
                </a:solidFill>
                <a:latin typeface="Calibri"/>
                <a:ea typeface="Calibri"/>
                <a:cs typeface="Calibri"/>
                <a:sym typeface="Calibri"/>
              </a:endParaRPr>
            </a:p>
            <a:p>
              <a:pPr marL="0" marR="0" lvl="0" indent="0" algn="l" rtl="0">
                <a:spcBef>
                  <a:spcPts val="0"/>
                </a:spcBef>
                <a:spcAft>
                  <a:spcPts val="0"/>
                </a:spcAft>
                <a:buNone/>
              </a:pPr>
              <a:r>
                <a:rPr lang="en-CA" sz="1000">
                  <a:solidFill>
                    <a:srgbClr val="2F5496"/>
                  </a:solidFill>
                  <a:latin typeface="Calibri"/>
                  <a:ea typeface="Calibri"/>
                  <a:cs typeface="Calibri"/>
                  <a:sym typeface="Calibri"/>
                </a:rPr>
                <a:t>County authority</a:t>
              </a:r>
              <a:endParaRPr sz="1000"/>
            </a:p>
            <a:p>
              <a:pPr marL="0" marR="0" lvl="0" indent="0" algn="l" rtl="0">
                <a:spcBef>
                  <a:spcPts val="0"/>
                </a:spcBef>
                <a:spcAft>
                  <a:spcPts val="0"/>
                </a:spcAft>
                <a:buNone/>
              </a:pPr>
              <a:r>
                <a:rPr lang="en-CA" sz="1000">
                  <a:solidFill>
                    <a:srgbClr val="2F5496"/>
                  </a:solidFill>
                  <a:latin typeface="Calibri"/>
                  <a:ea typeface="Calibri"/>
                  <a:cs typeface="Calibri"/>
                  <a:sym typeface="Calibri"/>
                </a:rPr>
                <a:t>Outpatient              </a:t>
              </a:r>
              <a:endParaRPr sz="1000">
                <a:solidFill>
                  <a:srgbClr val="2F5496"/>
                </a:solidFill>
                <a:latin typeface="Calibri"/>
                <a:ea typeface="Calibri"/>
                <a:cs typeface="Calibri"/>
                <a:sym typeface="Calibri"/>
              </a:endParaRPr>
            </a:p>
            <a:p>
              <a:pPr marL="0" marR="0" lvl="0" indent="0" algn="l" rtl="0">
                <a:spcBef>
                  <a:spcPts val="0"/>
                </a:spcBef>
                <a:spcAft>
                  <a:spcPts val="0"/>
                </a:spcAft>
                <a:buNone/>
              </a:pPr>
              <a:r>
                <a:rPr lang="en-CA" sz="1000">
                  <a:solidFill>
                    <a:srgbClr val="2F5496"/>
                  </a:solidFill>
                  <a:latin typeface="Calibri"/>
                  <a:ea typeface="Calibri"/>
                  <a:cs typeface="Calibri"/>
                  <a:sym typeface="Calibri"/>
                </a:rPr>
                <a:t>Inpatient detoxification </a:t>
              </a:r>
              <a:endParaRPr sz="1000"/>
            </a:p>
            <a:p>
              <a:pPr marL="0" marR="0" lvl="0" indent="0" algn="l" rtl="0">
                <a:spcBef>
                  <a:spcPts val="0"/>
                </a:spcBef>
                <a:spcAft>
                  <a:spcPts val="0"/>
                </a:spcAft>
                <a:buNone/>
              </a:pPr>
              <a:r>
                <a:rPr lang="en-CA" sz="1000">
                  <a:solidFill>
                    <a:srgbClr val="2F5496"/>
                  </a:solidFill>
                  <a:latin typeface="Calibri"/>
                  <a:ea typeface="Calibri"/>
                  <a:cs typeface="Calibri"/>
                  <a:sym typeface="Calibri"/>
                </a:rPr>
                <a:t>Mobile crisis units</a:t>
              </a:r>
              <a:endParaRPr sz="1000">
                <a:solidFill>
                  <a:srgbClr val="2F5496"/>
                </a:solidFill>
                <a:latin typeface="Calibri"/>
                <a:ea typeface="Calibri"/>
                <a:cs typeface="Calibri"/>
                <a:sym typeface="Calibri"/>
              </a:endParaRPr>
            </a:p>
            <a:p>
              <a:pPr marL="0" marR="0" lvl="0" indent="0" algn="l" rtl="0">
                <a:spcBef>
                  <a:spcPts val="0"/>
                </a:spcBef>
                <a:spcAft>
                  <a:spcPts val="0"/>
                </a:spcAft>
                <a:buNone/>
              </a:pPr>
              <a:endParaRPr sz="900">
                <a:solidFill>
                  <a:srgbClr val="2F5496"/>
                </a:solidFill>
                <a:latin typeface="Calibri"/>
                <a:ea typeface="Calibri"/>
                <a:cs typeface="Calibri"/>
                <a:sym typeface="Calibri"/>
              </a:endParaRPr>
            </a:p>
          </p:txBody>
        </p:sp>
        <p:sp>
          <p:nvSpPr>
            <p:cNvPr id="392" name="Google Shape;392;p58"/>
            <p:cNvSpPr txBox="1"/>
            <p:nvPr/>
          </p:nvSpPr>
          <p:spPr>
            <a:xfrm>
              <a:off x="1795100" y="4081000"/>
              <a:ext cx="12654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200">
                  <a:solidFill>
                    <a:srgbClr val="C00000"/>
                  </a:solidFill>
                  <a:latin typeface="Calibri"/>
                  <a:ea typeface="Calibri"/>
                  <a:cs typeface="Calibri"/>
                  <a:sym typeface="Calibri"/>
                </a:rPr>
                <a:t>REFERRERS</a:t>
              </a:r>
              <a:endParaRPr sz="1200"/>
            </a:p>
          </p:txBody>
        </p:sp>
        <p:sp>
          <p:nvSpPr>
            <p:cNvPr id="393" name="Google Shape;393;p58"/>
            <p:cNvSpPr txBox="1"/>
            <p:nvPr/>
          </p:nvSpPr>
          <p:spPr>
            <a:xfrm>
              <a:off x="9374907" y="4018726"/>
              <a:ext cx="11841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200">
                  <a:solidFill>
                    <a:srgbClr val="C00000"/>
                  </a:solidFill>
                  <a:latin typeface="Calibri"/>
                  <a:ea typeface="Calibri"/>
                  <a:cs typeface="Calibri"/>
                  <a:sym typeface="Calibri"/>
                </a:rPr>
                <a:t>RECEIVERS</a:t>
              </a:r>
              <a:endParaRPr sz="1200"/>
            </a:p>
          </p:txBody>
        </p:sp>
        <p:sp>
          <p:nvSpPr>
            <p:cNvPr id="394" name="Google Shape;394;p58"/>
            <p:cNvSpPr txBox="1"/>
            <p:nvPr/>
          </p:nvSpPr>
          <p:spPr>
            <a:xfrm>
              <a:off x="3860327" y="5819775"/>
              <a:ext cx="41301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a:solidFill>
                    <a:srgbClr val="C00000"/>
                  </a:solidFill>
                  <a:latin typeface="Calibri"/>
                  <a:ea typeface="Calibri"/>
                  <a:cs typeface="Calibri"/>
                  <a:sym typeface="Calibri"/>
                </a:rPr>
                <a:t>REFERRING AND WRAPAROUND SUPPORT</a:t>
              </a:r>
              <a:endParaRPr/>
            </a:p>
          </p:txBody>
        </p:sp>
        <p:cxnSp>
          <p:nvCxnSpPr>
            <p:cNvPr id="395" name="Google Shape;395;p58"/>
            <p:cNvCxnSpPr>
              <a:stCxn id="390" idx="0"/>
              <a:endCxn id="389" idx="0"/>
            </p:cNvCxnSpPr>
            <p:nvPr/>
          </p:nvCxnSpPr>
          <p:spPr>
            <a:xfrm rot="-5400000" flipH="1">
              <a:off x="5933962" y="-1363182"/>
              <a:ext cx="600" cy="7608300"/>
            </a:xfrm>
            <a:prstGeom prst="bentConnector3">
              <a:avLst>
                <a:gd name="adj1" fmla="val -44890284"/>
              </a:avLst>
            </a:prstGeom>
            <a:noFill/>
            <a:ln w="9525" cap="flat" cmpd="sng">
              <a:solidFill>
                <a:srgbClr val="4472C4"/>
              </a:solidFill>
              <a:prstDash val="dash"/>
              <a:miter lim="800000"/>
              <a:headEnd type="triangle" w="med" len="med"/>
              <a:tailEnd type="triangle" w="med" len="med"/>
            </a:ln>
          </p:spPr>
        </p:cxnSp>
        <p:cxnSp>
          <p:nvCxnSpPr>
            <p:cNvPr id="396" name="Google Shape;396;p58"/>
            <p:cNvCxnSpPr/>
            <p:nvPr/>
          </p:nvCxnSpPr>
          <p:spPr>
            <a:xfrm>
              <a:off x="2648754" y="3325440"/>
              <a:ext cx="1941300" cy="1837200"/>
            </a:xfrm>
            <a:prstGeom prst="bentConnector3">
              <a:avLst>
                <a:gd name="adj1" fmla="val 50000"/>
              </a:avLst>
            </a:prstGeom>
            <a:noFill/>
            <a:ln w="9525" cap="flat" cmpd="sng">
              <a:solidFill>
                <a:srgbClr val="4472C4"/>
              </a:solidFill>
              <a:prstDash val="dash"/>
              <a:miter lim="800000"/>
              <a:headEnd type="triangle" w="med" len="med"/>
              <a:tailEnd type="triangle" w="med" len="med"/>
            </a:ln>
          </p:spPr>
        </p:cxnSp>
        <p:grpSp>
          <p:nvGrpSpPr>
            <p:cNvPr id="397" name="Google Shape;397;p58"/>
            <p:cNvGrpSpPr/>
            <p:nvPr/>
          </p:nvGrpSpPr>
          <p:grpSpPr>
            <a:xfrm>
              <a:off x="4175225" y="2594825"/>
              <a:ext cx="3221541" cy="1645800"/>
              <a:chOff x="4099025" y="2975825"/>
              <a:chExt cx="3221541" cy="1645800"/>
            </a:xfrm>
          </p:grpSpPr>
          <p:sp>
            <p:nvSpPr>
              <p:cNvPr id="398" name="Google Shape;398;p58"/>
              <p:cNvSpPr/>
              <p:nvPr/>
            </p:nvSpPr>
            <p:spPr>
              <a:xfrm>
                <a:off x="4099025" y="2975825"/>
                <a:ext cx="3031800" cy="1645800"/>
              </a:xfrm>
              <a:prstGeom prst="roundRect">
                <a:avLst>
                  <a:gd name="adj" fmla="val 16667"/>
                </a:avLst>
              </a:prstGeom>
              <a:solidFill>
                <a:srgbClr val="F3F3F3"/>
              </a:solidFill>
              <a:ln w="38100" cap="flat" cmpd="sng">
                <a:solidFill>
                  <a:srgbClr val="0070C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8"/>
              <p:cNvSpPr txBox="1"/>
              <p:nvPr/>
            </p:nvSpPr>
            <p:spPr>
              <a:xfrm>
                <a:off x="4288766" y="3574698"/>
                <a:ext cx="30318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CA" sz="1200">
                    <a:solidFill>
                      <a:srgbClr val="C00000"/>
                    </a:solidFill>
                    <a:latin typeface="Calibri"/>
                    <a:ea typeface="Calibri"/>
                    <a:cs typeface="Calibri"/>
                    <a:sym typeface="Calibri"/>
                  </a:rPr>
                  <a:t>SYSTEM ADMINISTRATOR AND</a:t>
                </a:r>
                <a:endParaRPr sz="1200"/>
              </a:p>
              <a:p>
                <a:pPr marL="0" marR="0" lvl="0" indent="0" algn="ctr" rtl="0">
                  <a:spcBef>
                    <a:spcPts val="0"/>
                  </a:spcBef>
                  <a:spcAft>
                    <a:spcPts val="0"/>
                  </a:spcAft>
                  <a:buNone/>
                </a:pPr>
                <a:r>
                  <a:rPr lang="en-CA" sz="1200">
                    <a:solidFill>
                      <a:srgbClr val="C00000"/>
                    </a:solidFill>
                    <a:latin typeface="Calibri"/>
                    <a:ea typeface="Calibri"/>
                    <a:cs typeface="Calibri"/>
                    <a:sym typeface="Calibri"/>
                  </a:rPr>
                  <a:t>CUSTOMER SUPPORT</a:t>
                </a:r>
                <a:endParaRPr sz="1200"/>
              </a:p>
            </p:txBody>
          </p:sp>
          <p:pic>
            <p:nvPicPr>
              <p:cNvPr id="400" name="Google Shape;400;p58"/>
              <p:cNvPicPr preferRelativeResize="0"/>
              <p:nvPr/>
            </p:nvPicPr>
            <p:blipFill rotWithShape="1">
              <a:blip r:embed="rId6">
                <a:alphaModFix/>
              </a:blip>
              <a:srcRect/>
              <a:stretch/>
            </p:blipFill>
            <p:spPr>
              <a:xfrm>
                <a:off x="4996194" y="3026376"/>
                <a:ext cx="1513099" cy="634399"/>
              </a:xfrm>
              <a:prstGeom prst="rect">
                <a:avLst/>
              </a:prstGeom>
              <a:noFill/>
              <a:ln>
                <a:noFill/>
              </a:ln>
            </p:spPr>
          </p:pic>
        </p:grpSp>
        <p:cxnSp>
          <p:nvCxnSpPr>
            <p:cNvPr id="401" name="Google Shape;401;p58"/>
            <p:cNvCxnSpPr>
              <a:endCxn id="398" idx="2"/>
            </p:cNvCxnSpPr>
            <p:nvPr/>
          </p:nvCxnSpPr>
          <p:spPr>
            <a:xfrm rot="-5400000">
              <a:off x="5426525" y="4504625"/>
              <a:ext cx="528600" cy="600"/>
            </a:xfrm>
            <a:prstGeom prst="bentConnector3">
              <a:avLst>
                <a:gd name="adj1" fmla="val 50000"/>
              </a:avLst>
            </a:prstGeom>
            <a:noFill/>
            <a:ln w="9525" cap="flat" cmpd="sng">
              <a:solidFill>
                <a:srgbClr val="4472C4"/>
              </a:solidFill>
              <a:prstDash val="dash"/>
              <a:round/>
              <a:headEnd type="triangle" w="med" len="med"/>
              <a:tailEnd type="triangle" w="med" len="med"/>
            </a:ln>
          </p:spPr>
        </p:cxnSp>
        <p:sp>
          <p:nvSpPr>
            <p:cNvPr id="402" name="Google Shape;402;p58"/>
            <p:cNvSpPr/>
            <p:nvPr/>
          </p:nvSpPr>
          <p:spPr>
            <a:xfrm>
              <a:off x="1504975" y="4137825"/>
              <a:ext cx="275700" cy="283500"/>
            </a:xfrm>
            <a:prstGeom prst="roundRect">
              <a:avLst>
                <a:gd name="adj" fmla="val 16667"/>
              </a:avLst>
            </a:prstGeom>
            <a:solidFill>
              <a:srgbClr val="C00000"/>
            </a:solidFill>
            <a:ln w="12700" cap="flat" cmpd="sng">
              <a:solidFill>
                <a:srgbClr val="31538F"/>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CA" sz="1200">
                  <a:solidFill>
                    <a:srgbClr val="FFFFFF"/>
                  </a:solidFill>
                </a:rPr>
                <a:t>3</a:t>
              </a:r>
              <a:endParaRPr sz="1200">
                <a:solidFill>
                  <a:srgbClr val="FFFFFF"/>
                </a:solidFill>
              </a:endParaRPr>
            </a:p>
          </p:txBody>
        </p:sp>
        <p:sp>
          <p:nvSpPr>
            <p:cNvPr id="403" name="Google Shape;403;p58"/>
            <p:cNvSpPr/>
            <p:nvPr/>
          </p:nvSpPr>
          <p:spPr>
            <a:xfrm>
              <a:off x="4370775" y="3235450"/>
              <a:ext cx="275700" cy="283500"/>
            </a:xfrm>
            <a:prstGeom prst="roundRect">
              <a:avLst>
                <a:gd name="adj" fmla="val 16667"/>
              </a:avLst>
            </a:prstGeom>
            <a:solidFill>
              <a:srgbClr val="C00000"/>
            </a:solidFill>
            <a:ln w="12700" cap="flat" cmpd="sng">
              <a:solidFill>
                <a:srgbClr val="31538F"/>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CA" sz="1200">
                  <a:solidFill>
                    <a:srgbClr val="FFFFFF"/>
                  </a:solidFill>
                </a:rPr>
                <a:t>1</a:t>
              </a:r>
              <a:endParaRPr sz="1200">
                <a:solidFill>
                  <a:srgbClr val="FFFFFF"/>
                </a:solidFill>
              </a:endParaRPr>
            </a:p>
          </p:txBody>
        </p:sp>
        <p:sp>
          <p:nvSpPr>
            <p:cNvPr id="404" name="Google Shape;404;p58"/>
            <p:cNvSpPr/>
            <p:nvPr/>
          </p:nvSpPr>
          <p:spPr>
            <a:xfrm>
              <a:off x="9095175" y="4073650"/>
              <a:ext cx="275700" cy="283500"/>
            </a:xfrm>
            <a:prstGeom prst="roundRect">
              <a:avLst>
                <a:gd name="adj" fmla="val 16667"/>
              </a:avLst>
            </a:prstGeom>
            <a:solidFill>
              <a:srgbClr val="C00000"/>
            </a:solidFill>
            <a:ln w="12700" cap="flat" cmpd="sng">
              <a:solidFill>
                <a:srgbClr val="31538F"/>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CA" sz="1200">
                  <a:solidFill>
                    <a:srgbClr val="FFFFFF"/>
                  </a:solidFill>
                </a:rPr>
                <a:t>4</a:t>
              </a:r>
              <a:endParaRPr sz="1200">
                <a:solidFill>
                  <a:srgbClr val="FFFFFF"/>
                </a:solidFill>
              </a:endParaRPr>
            </a:p>
          </p:txBody>
        </p:sp>
        <p:sp>
          <p:nvSpPr>
            <p:cNvPr id="405" name="Google Shape;405;p58"/>
            <p:cNvSpPr/>
            <p:nvPr/>
          </p:nvSpPr>
          <p:spPr>
            <a:xfrm>
              <a:off x="3594725" y="5862700"/>
              <a:ext cx="275700" cy="283500"/>
            </a:xfrm>
            <a:prstGeom prst="roundRect">
              <a:avLst>
                <a:gd name="adj" fmla="val 16667"/>
              </a:avLst>
            </a:prstGeom>
            <a:solidFill>
              <a:srgbClr val="C00000"/>
            </a:solidFill>
            <a:ln w="12700" cap="flat" cmpd="sng">
              <a:solidFill>
                <a:srgbClr val="31538F"/>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CA" sz="1200">
                  <a:solidFill>
                    <a:srgbClr val="FFFFFF"/>
                  </a:solidFill>
                </a:rPr>
                <a:t>5</a:t>
              </a:r>
              <a:endParaRPr sz="1200">
                <a:solidFill>
                  <a:srgbClr val="FFFFFF"/>
                </a:solidFill>
              </a:endParaRPr>
            </a:p>
          </p:txBody>
        </p:sp>
        <p:sp>
          <p:nvSpPr>
            <p:cNvPr id="406" name="Google Shape;406;p58"/>
            <p:cNvSpPr txBox="1"/>
            <p:nvPr/>
          </p:nvSpPr>
          <p:spPr>
            <a:xfrm>
              <a:off x="6505100" y="1695575"/>
              <a:ext cx="3585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CA" sz="1200">
                  <a:solidFill>
                    <a:srgbClr val="C00000"/>
                  </a:solidFill>
                  <a:latin typeface="Calibri"/>
                  <a:ea typeface="Calibri"/>
                  <a:cs typeface="Calibri"/>
                  <a:sym typeface="Calibri"/>
                </a:rPr>
                <a:t>STATE NETWORK ADMINISTRATOR</a:t>
              </a:r>
              <a:endParaRPr sz="1200"/>
            </a:p>
          </p:txBody>
        </p:sp>
        <p:sp>
          <p:nvSpPr>
            <p:cNvPr id="407" name="Google Shape;407;p58"/>
            <p:cNvSpPr/>
            <p:nvPr/>
          </p:nvSpPr>
          <p:spPr>
            <a:xfrm>
              <a:off x="6163300" y="1738500"/>
              <a:ext cx="275700" cy="283500"/>
            </a:xfrm>
            <a:prstGeom prst="roundRect">
              <a:avLst>
                <a:gd name="adj" fmla="val 16667"/>
              </a:avLst>
            </a:prstGeom>
            <a:solidFill>
              <a:srgbClr val="C00000"/>
            </a:solidFill>
            <a:ln w="12700" cap="flat" cmpd="sng">
              <a:solidFill>
                <a:srgbClr val="31538F"/>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CA" sz="1200">
                  <a:solidFill>
                    <a:srgbClr val="FFFFFF"/>
                  </a:solidFill>
                </a:rPr>
                <a:t>2</a:t>
              </a:r>
              <a:endParaRPr sz="1200">
                <a:solidFill>
                  <a:srgbClr val="FFFFFF"/>
                </a:solidFill>
              </a:endParaRPr>
            </a:p>
          </p:txBody>
        </p:sp>
      </p:grpSp>
      <p:cxnSp>
        <p:nvCxnSpPr>
          <p:cNvPr id="408" name="Google Shape;408;p58"/>
          <p:cNvCxnSpPr/>
          <p:nvPr/>
        </p:nvCxnSpPr>
        <p:spPr>
          <a:xfrm rot="10800000" flipH="1">
            <a:off x="5190838" y="3045893"/>
            <a:ext cx="1899900" cy="1797000"/>
          </a:xfrm>
          <a:prstGeom prst="bentConnector3">
            <a:avLst>
              <a:gd name="adj1" fmla="val 50000"/>
            </a:avLst>
          </a:prstGeom>
          <a:noFill/>
          <a:ln w="9525" cap="flat" cmpd="sng">
            <a:solidFill>
              <a:srgbClr val="4472C4"/>
            </a:solidFill>
            <a:prstDash val="dash"/>
            <a:miter lim="800000"/>
            <a:headEnd type="triangle" w="med" len="med"/>
            <a:tailEnd type="triangle" w="med" len="med"/>
          </a:ln>
        </p:spPr>
      </p:cxnSp>
      <p:pic>
        <p:nvPicPr>
          <p:cNvPr id="409" name="Google Shape;409;p58"/>
          <p:cNvPicPr preferRelativeResize="0"/>
          <p:nvPr/>
        </p:nvPicPr>
        <p:blipFill>
          <a:blip r:embed="rId7">
            <a:alphaModFix/>
          </a:blip>
          <a:stretch>
            <a:fillRect/>
          </a:stretch>
        </p:blipFill>
        <p:spPr>
          <a:xfrm>
            <a:off x="3926974" y="1807749"/>
            <a:ext cx="594600" cy="594574"/>
          </a:xfrm>
          <a:prstGeom prst="rect">
            <a:avLst/>
          </a:prstGeom>
          <a:noFill/>
          <a:ln w="38100" cap="flat" cmpd="sng">
            <a:solidFill>
              <a:srgbClr val="0070C0"/>
            </a:solidFill>
            <a:prstDash val="solid"/>
            <a:miter lim="8000"/>
            <a:headEnd type="none" w="sm" len="sm"/>
            <a:tailEnd type="none" w="sm" len="sm"/>
          </a:ln>
        </p:spPr>
      </p:pic>
    </p:spTree>
    <p:extLst>
      <p:ext uri="{BB962C8B-B14F-4D97-AF65-F5344CB8AC3E}">
        <p14:creationId xmlns:p14="http://schemas.microsoft.com/office/powerpoint/2010/main" val="4032315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10368B-2EC1-4EC2-90A1-52DD55F9AE21}"/>
              </a:ext>
            </a:extLst>
          </p:cNvPr>
          <p:cNvPicPr>
            <a:picLocks noChangeAspect="1"/>
          </p:cNvPicPr>
          <p:nvPr/>
        </p:nvPicPr>
        <p:blipFill rotWithShape="1">
          <a:blip r:embed="rId2"/>
          <a:srcRect/>
          <a:stretch/>
        </p:blipFill>
        <p:spPr>
          <a:xfrm>
            <a:off x="20" y="10"/>
            <a:ext cx="9143980" cy="6857990"/>
          </a:xfrm>
          <a:prstGeom prst="rect">
            <a:avLst/>
          </a:prstGeom>
        </p:spPr>
      </p:pic>
    </p:spTree>
    <p:extLst>
      <p:ext uri="{BB962C8B-B14F-4D97-AF65-F5344CB8AC3E}">
        <p14:creationId xmlns:p14="http://schemas.microsoft.com/office/powerpoint/2010/main" val="1313723207"/>
      </p:ext>
    </p:extLst>
  </p:cSld>
  <p:clrMapOvr>
    <a:masterClrMapping/>
  </p:clrMapOvr>
</p:sld>
</file>

<file path=ppt/theme/theme1.xml><?xml version="1.0" encoding="utf-8"?>
<a:theme xmlns:a="http://schemas.openxmlformats.org/drawingml/2006/main" name="Kara DHSS">
  <a:themeElements>
    <a:clrScheme name="Custom 2">
      <a:dk1>
        <a:sysClr val="windowText" lastClr="000000"/>
      </a:dk1>
      <a:lt1>
        <a:sysClr val="window" lastClr="FFFFFF"/>
      </a:lt1>
      <a:dk2>
        <a:srgbClr val="3D3D3D"/>
      </a:dk2>
      <a:lt2>
        <a:srgbClr val="EBEBEB"/>
      </a:lt2>
      <a:accent1>
        <a:srgbClr val="6F1F2E"/>
      </a:accent1>
      <a:accent2>
        <a:srgbClr val="48141E"/>
      </a:accent2>
      <a:accent3>
        <a:srgbClr val="66B1CE"/>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Kara DHSS" id="{F02942D3-ED83-4A43-9686-560F33F8BC63}" vid="{613DBA36-AC9A-4581-8C69-A590BFE5BA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29a8555-db37-4257-91ea-e6d336cdedf2">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D61B0E5C6DBA04CA81FC656A012DF80" ma:contentTypeVersion="4" ma:contentTypeDescription="Create a new document." ma:contentTypeScope="" ma:versionID="7fcfda8a080369a8c7e8558c98be5071">
  <xsd:schema xmlns:xsd="http://www.w3.org/2001/XMLSchema" xmlns:xs="http://www.w3.org/2001/XMLSchema" xmlns:p="http://schemas.microsoft.com/office/2006/metadata/properties" xmlns:ns2="d29a8555-db37-4257-91ea-e6d336cdedf2" xmlns:ns3="506bf040-e6ed-4664-be69-27c2e8b46f03" targetNamespace="http://schemas.microsoft.com/office/2006/metadata/properties" ma:root="true" ma:fieldsID="8a47a686faa1cb143831706a26d1ee17" ns2:_="" ns3:_="">
    <xsd:import namespace="d29a8555-db37-4257-91ea-e6d336cdedf2"/>
    <xsd:import namespace="506bf040-e6ed-4664-be69-27c2e8b46f0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a8555-db37-4257-91ea-e6d336cded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6bf040-e6ed-4664-be69-27c2e8b46f0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BF83DC-75FC-4D20-B34C-4E03CBE7D310}">
  <ds:schemaRefs>
    <ds:schemaRef ds:uri="http://purl.org/dc/terms/"/>
    <ds:schemaRef ds:uri="506bf040-e6ed-4664-be69-27c2e8b46f03"/>
    <ds:schemaRef ds:uri="http://purl.org/dc/dcmitype/"/>
    <ds:schemaRef ds:uri="http://www.w3.org/XML/1998/namespace"/>
    <ds:schemaRef ds:uri="http://schemas.microsoft.com/office/2006/documentManagement/types"/>
    <ds:schemaRef ds:uri="http://purl.org/dc/elements/1.1/"/>
    <ds:schemaRef ds:uri="d29a8555-db37-4257-91ea-e6d336cdedf2"/>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A528060A-0370-4586-B371-6DB71D2F94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9a8555-db37-4257-91ea-e6d336cdedf2"/>
    <ds:schemaRef ds:uri="506bf040-e6ed-4664-be69-27c2e8b46f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209E22-C2D0-4E0D-A11F-1410C59963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17995</TotalTime>
  <Words>1286</Words>
  <Application>Microsoft Office PowerPoint</Application>
  <PresentationFormat>On-screen Show (4:3)</PresentationFormat>
  <Paragraphs>260</Paragraphs>
  <Slides>22</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微軟正黑體</vt:lpstr>
      <vt:lpstr>新細明體</vt:lpstr>
      <vt:lpstr>Arial</vt:lpstr>
      <vt:lpstr>Calibri</vt:lpstr>
      <vt:lpstr>Cambria</vt:lpstr>
      <vt:lpstr>Gill Sans</vt:lpstr>
      <vt:lpstr>Gill Sans MT</vt:lpstr>
      <vt:lpstr>Times New Roman</vt:lpstr>
      <vt:lpstr>Wingdings 2</vt:lpstr>
      <vt:lpstr>Kara DHSS</vt:lpstr>
      <vt:lpstr>PowerPoint Presentation</vt:lpstr>
      <vt:lpstr>Delaware’s Statistics</vt:lpstr>
      <vt:lpstr>PowerPoint Presentation</vt:lpstr>
      <vt:lpstr>CURRENT TREATMENT and engagement: Building on our existing performance</vt:lpstr>
      <vt:lpstr>CURRENT TREATMENT and engagement: Building on our existing performance</vt:lpstr>
      <vt:lpstr>Our Vision to Inspire Change </vt:lpstr>
      <vt:lpstr>PowerPoint Presentation</vt:lpstr>
      <vt:lpstr>Overview of the Delaware Network</vt:lpstr>
      <vt:lpstr>PowerPoint Presentation</vt:lpstr>
      <vt:lpstr>PowerPoint Presentation</vt:lpstr>
      <vt:lpstr>Five days: Referral Overview</vt:lpstr>
      <vt:lpstr>Week 1: Daily Average Availability</vt:lpstr>
      <vt:lpstr>Week 1: Capacity Data</vt:lpstr>
      <vt:lpstr>PowerPoint Presentation</vt:lpstr>
      <vt:lpstr>PowerPoint Presentation</vt:lpstr>
      <vt:lpstr>PowerPoint Presentation</vt:lpstr>
      <vt:lpstr>PowerPoint Presentation</vt:lpstr>
      <vt:lpstr>PowerPoint Presentation</vt:lpstr>
      <vt:lpstr>PowerPoint Presentation</vt:lpstr>
      <vt:lpstr>MEASUREMENT-BASED CARE TO ASSESS PATIENT OUTCOMES START System performance measures</vt:lpstr>
      <vt:lpstr>MEASUREMENT-BASED CARE TO ASSESS PATIENT OUTCOMES START System performance measures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Delaware health care delivery and cost advisory Group</dc:title>
  <dc:creator>Megan Burns</dc:creator>
  <cp:lastModifiedBy>karuna.aysola</cp:lastModifiedBy>
  <cp:revision>473</cp:revision>
  <cp:lastPrinted>2018-10-03T02:45:15Z</cp:lastPrinted>
  <dcterms:created xsi:type="dcterms:W3CDTF">2018-03-19T16:32:23Z</dcterms:created>
  <dcterms:modified xsi:type="dcterms:W3CDTF">2018-10-08T13:55:10Z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0x010100FD61B0E5C6DBA04CA81FC656A012DF80</vt:lpwstr>
  </property>
</Properties>
</file>