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551" r:id="rId2"/>
    <p:sldId id="581" r:id="rId3"/>
    <p:sldId id="578" r:id="rId4"/>
    <p:sldId id="582" r:id="rId5"/>
    <p:sldId id="575" r:id="rId6"/>
    <p:sldId id="583" r:id="rId7"/>
    <p:sldId id="584" r:id="rId8"/>
    <p:sldId id="585" r:id="rId9"/>
    <p:sldId id="586" r:id="rId10"/>
    <p:sldId id="552" r:id="rId11"/>
    <p:sldId id="587" r:id="rId12"/>
    <p:sldId id="588" r:id="rId13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8"/>
    <a:srgbClr val="C4932F"/>
    <a:srgbClr val="FFFFCC"/>
    <a:srgbClr val="009900"/>
    <a:srgbClr val="CC3300"/>
    <a:srgbClr val="F2D6B4"/>
    <a:srgbClr val="000000"/>
    <a:srgbClr val="FBF4EB"/>
    <a:srgbClr val="FAEFE2"/>
    <a:srgbClr val="F6E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2" autoAdjust="0"/>
    <p:restoredTop sz="87532" autoAdjust="0"/>
  </p:normalViewPr>
  <p:slideViewPr>
    <p:cSldViewPr>
      <p:cViewPr varScale="1">
        <p:scale>
          <a:sx n="45" d="100"/>
          <a:sy n="45" d="100"/>
        </p:scale>
        <p:origin x="134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5040"/>
    </p:cViewPr>
  </p:sorterViewPr>
  <p:notesViewPr>
    <p:cSldViewPr>
      <p:cViewPr varScale="1">
        <p:scale>
          <a:sx n="66" d="100"/>
          <a:sy n="66" d="100"/>
        </p:scale>
        <p:origin x="-1530" y="-114"/>
      </p:cViewPr>
      <p:guideLst>
        <p:guide orient="horz" pos="286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35" tIns="45716" rIns="91435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35" tIns="45716" rIns="91435" bIns="45716" rtlCol="0"/>
          <a:lstStyle>
            <a:lvl1pPr algn="r">
              <a:defRPr sz="1200"/>
            </a:lvl1pPr>
          </a:lstStyle>
          <a:p>
            <a:fld id="{28E199E6-2520-44BE-9C58-440282A33CA8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5"/>
            <a:ext cx="2971800" cy="454025"/>
          </a:xfrm>
          <a:prstGeom prst="rect">
            <a:avLst/>
          </a:prstGeom>
        </p:spPr>
        <p:txBody>
          <a:bodyPr vert="horz" lIns="91435" tIns="45716" rIns="91435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8065"/>
            <a:ext cx="2971800" cy="454025"/>
          </a:xfrm>
          <a:prstGeom prst="rect">
            <a:avLst/>
          </a:prstGeom>
        </p:spPr>
        <p:txBody>
          <a:bodyPr vert="horz" lIns="91435" tIns="45716" rIns="91435" bIns="45716" rtlCol="0" anchor="b"/>
          <a:lstStyle>
            <a:lvl1pPr algn="r">
              <a:defRPr sz="1200"/>
            </a:lvl1pPr>
          </a:lstStyle>
          <a:p>
            <a:fld id="{3A2406C9-62B7-42FE-A317-EB58C3122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8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4184"/>
          </a:xfrm>
          <a:prstGeom prst="rect">
            <a:avLst/>
          </a:prstGeom>
        </p:spPr>
        <p:txBody>
          <a:bodyPr vert="horz" lIns="91074" tIns="45538" rIns="91074" bIns="455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4184"/>
          </a:xfrm>
          <a:prstGeom prst="rect">
            <a:avLst/>
          </a:prstGeom>
        </p:spPr>
        <p:txBody>
          <a:bodyPr vert="horz" lIns="91074" tIns="45538" rIns="91074" bIns="45538" rtlCol="0"/>
          <a:lstStyle>
            <a:lvl1pPr algn="r">
              <a:defRPr sz="1200"/>
            </a:lvl1pPr>
          </a:lstStyle>
          <a:p>
            <a:fld id="{2555A56A-0728-4F75-A404-39628D5B61D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2625"/>
            <a:ext cx="4540250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8" rIns="91074" bIns="45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074" tIns="45538" rIns="91074" bIns="45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074" tIns="45538" rIns="91074" bIns="455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074" tIns="45538" rIns="91074" bIns="45538" rtlCol="0" anchor="b"/>
          <a:lstStyle>
            <a:lvl1pPr algn="r">
              <a:defRPr sz="1200"/>
            </a:lvl1pPr>
          </a:lstStyle>
          <a:p>
            <a:fld id="{3659B486-8868-432F-B0C0-809B45775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90BFE-0283-42AE-9D62-95E69B943618}" type="datetime1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F4AC35-F15A-485E-A931-D577D54EA093}" type="datetime1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3E0C2F-7180-43EF-B83C-46BE312FA532}" type="datetime1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752600"/>
            <a:ext cx="8305800" cy="53340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3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buFont typeface="Arial" pitchFamily="34" charset="0"/>
              <a:buChar char="•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Main Point</a:t>
            </a:r>
          </a:p>
          <a:p>
            <a:pPr lvl="0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97112"/>
            <a:ext cx="8229600" cy="3951288"/>
          </a:xfrm>
        </p:spPr>
        <p:txBody>
          <a:bodyPr>
            <a:normAutofit/>
          </a:bodyPr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11508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81000"/>
            <a:ext cx="9144000" cy="914400"/>
          </a:xfrm>
          <a:prstGeom prst="rect">
            <a:avLst/>
          </a:prstGeom>
          <a:solidFill>
            <a:srgbClr val="12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05400" y="6355080"/>
            <a:ext cx="3340608" cy="35966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rgbClr val="C49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C94228-7CFC-41B7-8596-0130D8998177}" type="datetime1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493677-317B-40AD-B50F-58AD7E85EF47}" type="datetime1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ED9CA-A366-486F-B14B-C15E30DAD8D8}" type="datetime1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AF054-E4DF-41DA-8A39-F85E91C09EB3}" type="datetime1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E0DB2F-80A8-474E-95ED-53C2429567D9}" type="datetime1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ED936-D8A0-4BFF-AA56-B1AF5D4E7D5B}" type="datetime1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C06B9-26E5-46AC-9E8A-227617793CD2}" type="datetime1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86B42-08EB-4A6B-8F62-394D61D4B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solidFill>
            <a:srgbClr val="12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a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6355080"/>
            <a:ext cx="3340608" cy="3596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rgbClr val="C49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47139.2C91201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47139.2C91201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9144000" cy="1905000"/>
          </a:xfrm>
          <a:prstGeom prst="rect">
            <a:avLst/>
          </a:prstGeom>
          <a:solidFill>
            <a:srgbClr val="12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6636" y="84233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DHIN – Innovative </a:t>
            </a:r>
            <a:r>
              <a:rPr lang="en-US" sz="4400" b="1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Solutions That Make Health Data Useful</a:t>
            </a:r>
            <a:endParaRPr lang="en-US" sz="4400" b="1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9680" y="5232768"/>
            <a:ext cx="2527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Jan Lee,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MD</a:t>
            </a:r>
            <a:endParaRPr lang="en-US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r"/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Chief Executive Officer</a:t>
            </a:r>
          </a:p>
          <a:p>
            <a:pPr algn="r"/>
            <a:r>
              <a:rPr lang="en-US" dirty="0">
                <a:latin typeface="Arial" pitchFamily="34" charset="0"/>
                <a:ea typeface="Verdana" pitchFamily="34" charset="0"/>
                <a:cs typeface="Arial" pitchFamily="34" charset="0"/>
              </a:rPr>
              <a:t>04.04.2019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590800"/>
            <a:ext cx="9144000" cy="0"/>
          </a:xfrm>
          <a:prstGeom prst="line">
            <a:avLst/>
          </a:prstGeom>
          <a:ln w="38100">
            <a:solidFill>
              <a:srgbClr val="C49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581400" cy="26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01814"/>
            <a:ext cx="2621738" cy="21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Health Information Ecosystem…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24000"/>
            <a:ext cx="3429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191125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… in which all participants both contribute and receive value</a:t>
            </a:r>
          </a:p>
        </p:txBody>
      </p:sp>
    </p:spTree>
    <p:extLst>
      <p:ext uri="{BB962C8B-B14F-4D97-AF65-F5344CB8AC3E}">
        <p14:creationId xmlns:p14="http://schemas.microsoft.com/office/powerpoint/2010/main" val="43184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cid:image001.jpg@01D47139.2C91201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4" y="1417638"/>
            <a:ext cx="8870916" cy="493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55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cid:image002.jpg@01D47139.2C91201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6" y="1417638"/>
            <a:ext cx="8831934" cy="493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4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93688"/>
            <a:ext cx="8229600" cy="1143000"/>
          </a:xfrm>
        </p:spPr>
        <p:txBody>
          <a:bodyPr/>
          <a:lstStyle/>
          <a:p>
            <a:r>
              <a:rPr lang="en-US" dirty="0"/>
              <a:t>5-Year Strategic Plan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9633257"/>
              </p:ext>
            </p:extLst>
          </p:nvPr>
        </p:nvGraphicFramePr>
        <p:xfrm>
          <a:off x="457200" y="1600198"/>
          <a:ext cx="4038600" cy="452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4134">
                <a:tc>
                  <a:txBody>
                    <a:bodyPr/>
                    <a:lstStyle/>
                    <a:p>
                      <a:pPr marL="114300" indent="0" algn="l" fontAlgn="b">
                        <a:tabLst/>
                      </a:pPr>
                      <a:r>
                        <a:rPr lang="en-US" sz="1600" b="1" i="0" u="none" strike="noStrike" dirty="0" err="1">
                          <a:solidFill>
                            <a:srgbClr val="ECF1F8"/>
                          </a:solidFill>
                          <a:effectLst/>
                          <a:latin typeface="Calibri" charset="0"/>
                        </a:rPr>
                        <a:t>Workstream</a:t>
                      </a:r>
                      <a:endParaRPr lang="en-US" sz="1600" b="1" i="0" u="none" strike="noStrike" dirty="0">
                        <a:solidFill>
                          <a:srgbClr val="ECF1F8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ECF1F8"/>
                          </a:solidFill>
                          <a:effectLst/>
                          <a:latin typeface="Calibri" charset="0"/>
                        </a:rPr>
                        <a:t>FY17</a:t>
                      </a:r>
                    </a:p>
                  </a:txBody>
                  <a:tcPr marL="12700" marR="12700" marT="12700" marB="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ECF1F8"/>
                          </a:solidFill>
                          <a:effectLst/>
                          <a:latin typeface="Calibri" charset="0"/>
                        </a:rPr>
                        <a:t>FY18</a:t>
                      </a:r>
                    </a:p>
                  </a:txBody>
                  <a:tcPr marL="12700" marR="12700" marT="12700" marB="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ECF1F8"/>
                          </a:solidFill>
                          <a:effectLst/>
                          <a:latin typeface="Calibri" charset="0"/>
                        </a:rPr>
                        <a:t>FY19</a:t>
                      </a:r>
                    </a:p>
                  </a:txBody>
                  <a:tcPr marL="12700" marR="12700" marT="12700" marB="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ECF1F8"/>
                          </a:solidFill>
                          <a:effectLst/>
                          <a:latin typeface="Calibri" charset="0"/>
                        </a:rPr>
                        <a:t>FY20</a:t>
                      </a:r>
                    </a:p>
                  </a:txBody>
                  <a:tcPr marL="12700" marR="12700" marT="12700" marB="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ECF1F8"/>
                          </a:solidFill>
                          <a:effectLst/>
                          <a:latin typeface="Calibri" charset="0"/>
                        </a:rPr>
                        <a:t>FY21</a:t>
                      </a:r>
                    </a:p>
                  </a:txBody>
                  <a:tcPr marL="12700" marR="12700" marT="12700" marB="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424">
                <a:tc>
                  <a:txBody>
                    <a:bodyPr/>
                    <a:lstStyle/>
                    <a:p>
                      <a:pPr marL="114300" indent="0" algn="l" fontAlgn="b">
                        <a:tabLst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DHIN Organizational Capabilities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424">
                <a:tc>
                  <a:txBody>
                    <a:bodyPr/>
                    <a:lstStyle/>
                    <a:p>
                      <a:pPr marL="114300" indent="0" algn="l" fontAlgn="b">
                        <a:tabLst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Customer Engagement/ Marketing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134">
                <a:tc>
                  <a:txBody>
                    <a:bodyPr/>
                    <a:lstStyle/>
                    <a:p>
                      <a:pPr marL="114300" indent="0" algn="l" fontAlgn="b">
                        <a:tabLst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Service Offerings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424">
                <a:tc>
                  <a:txBody>
                    <a:bodyPr/>
                    <a:lstStyle/>
                    <a:p>
                      <a:pPr marL="114300" indent="0" algn="l" fontAlgn="b">
                        <a:tabLst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Enterprise and Solution Architecture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424">
                <a:tc>
                  <a:txBody>
                    <a:bodyPr/>
                    <a:lstStyle/>
                    <a:p>
                      <a:pPr marL="114300" indent="0" algn="l" fontAlgn="b">
                        <a:tabLst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Service Operations and Management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86300" y="2195510"/>
            <a:ext cx="4038600" cy="452596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Hire, train, and/or contract for new skill sets</a:t>
            </a:r>
          </a:p>
          <a:p>
            <a:endParaRPr lang="en-US" dirty="0"/>
          </a:p>
          <a:p>
            <a:r>
              <a:rPr lang="en-US" dirty="0"/>
              <a:t>Targeted marketing </a:t>
            </a:r>
            <a:r>
              <a:rPr lang="mr-IN" dirty="0"/>
              <a:t>–</a:t>
            </a:r>
            <a:r>
              <a:rPr lang="en-US" dirty="0"/>
              <a:t> right message for right audience</a:t>
            </a:r>
          </a:p>
          <a:p>
            <a:endParaRPr lang="en-US" dirty="0"/>
          </a:p>
          <a:p>
            <a:r>
              <a:rPr lang="en-US" dirty="0"/>
              <a:t>Implement specific new high value services</a:t>
            </a:r>
          </a:p>
          <a:p>
            <a:endParaRPr lang="en-US" dirty="0"/>
          </a:p>
          <a:p>
            <a:r>
              <a:rPr lang="en-US" dirty="0"/>
              <a:t>Modernize the technology stack</a:t>
            </a:r>
          </a:p>
          <a:p>
            <a:endParaRPr lang="en-US" dirty="0"/>
          </a:p>
          <a:p>
            <a:r>
              <a:rPr lang="en-US" dirty="0"/>
              <a:t>Implement ITIL framework of best practices for IT Service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1600198"/>
            <a:ext cx="457200" cy="4525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3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Operationalizing the ITIL framework of IT Service Management best practices</a:t>
            </a:r>
          </a:p>
          <a:p>
            <a:endParaRPr lang="en-US" dirty="0"/>
          </a:p>
          <a:p>
            <a:r>
              <a:rPr lang="en-US" dirty="0"/>
              <a:t>Technology refresh and modernization</a:t>
            </a:r>
          </a:p>
          <a:p>
            <a:endParaRPr lang="en-US" dirty="0"/>
          </a:p>
          <a:p>
            <a:r>
              <a:rPr lang="en-US" dirty="0"/>
              <a:t>Implementation of the Health Care Claims Database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Current DHIN Initiatives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-152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3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Skill Sets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4873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u="sng" dirty="0"/>
              <a:t>HIRED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51009"/>
            <a:ext cx="4040188" cy="395128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1900" dirty="0"/>
              <a:t>Chief Technology Officer / Enterprise Architect / Security Officer </a:t>
            </a:r>
            <a:r>
              <a:rPr lang="mr-IN" sz="1900" dirty="0"/>
              <a:t>–</a:t>
            </a:r>
            <a:r>
              <a:rPr lang="en-US" sz="1900" dirty="0"/>
              <a:t> Jeff </a:t>
            </a:r>
            <a:r>
              <a:rPr lang="en-US" sz="1900" dirty="0" err="1"/>
              <a:t>Reger</a:t>
            </a:r>
            <a:endParaRPr lang="en-US" sz="1900" dirty="0"/>
          </a:p>
          <a:p>
            <a:endParaRPr lang="en-US" sz="1900" dirty="0"/>
          </a:p>
          <a:p>
            <a:r>
              <a:rPr lang="en-US" sz="1900" dirty="0"/>
              <a:t>Director of External Affairs </a:t>
            </a:r>
            <a:r>
              <a:rPr lang="mr-IN" sz="1900" dirty="0"/>
              <a:t>–</a:t>
            </a:r>
            <a:r>
              <a:rPr lang="en-US" sz="1900" dirty="0"/>
              <a:t> Stacey Schiller</a:t>
            </a:r>
          </a:p>
          <a:p>
            <a:endParaRPr lang="en-US" sz="1900" dirty="0"/>
          </a:p>
          <a:p>
            <a:r>
              <a:rPr lang="en-US" sz="1900" dirty="0"/>
              <a:t>Marketing Coordinator</a:t>
            </a:r>
            <a:r>
              <a:rPr lang="mr-IN" sz="1900" dirty="0"/>
              <a:t>–</a:t>
            </a:r>
            <a:r>
              <a:rPr lang="en-US" sz="1900" dirty="0"/>
              <a:t> Dave </a:t>
            </a:r>
            <a:r>
              <a:rPr lang="en-US" sz="1900" dirty="0" err="1"/>
              <a:t>McGurgan</a:t>
            </a:r>
            <a:endParaRPr lang="en-US" sz="1900" dirty="0"/>
          </a:p>
          <a:p>
            <a:endParaRPr lang="en-US" sz="1900" dirty="0"/>
          </a:p>
          <a:p>
            <a:r>
              <a:rPr lang="en-US" sz="1900" dirty="0"/>
              <a:t>General Counsel </a:t>
            </a:r>
            <a:r>
              <a:rPr lang="mr-IN" sz="1900" dirty="0"/>
              <a:t>–</a:t>
            </a:r>
            <a:r>
              <a:rPr lang="en-US" sz="1900" dirty="0"/>
              <a:t> Scott Perkins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040063" y="5815811"/>
            <a:ext cx="5724526" cy="1022353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Cloud Technology </a:t>
            </a:r>
            <a:r>
              <a:rPr lang="mr-IN" b="0" dirty="0"/>
              <a:t>–</a:t>
            </a:r>
            <a:r>
              <a:rPr lang="en-US" b="0" dirty="0"/>
              <a:t> </a:t>
            </a:r>
            <a:r>
              <a:rPr lang="en-US" b="0" dirty="0" err="1"/>
              <a:t>MedicaSoft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Claims Database Consultant </a:t>
            </a:r>
            <a:r>
              <a:rPr lang="mr-IN" b="0" dirty="0"/>
              <a:t>–</a:t>
            </a:r>
            <a:r>
              <a:rPr lang="en-US" b="0" dirty="0"/>
              <a:t> Freedman Healthcare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457200" y="6019800"/>
            <a:ext cx="2565399" cy="614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CONTRACTED</a:t>
            </a: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4724400" y="1295400"/>
            <a:ext cx="4040188" cy="474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TRAINED/CERTIFIED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24400" y="1751009"/>
            <a:ext cx="4041775" cy="3970341"/>
          </a:xfrm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/>
              <a:t>PMP certified </a:t>
            </a:r>
            <a:r>
              <a:rPr lang="mr-IN" dirty="0"/>
              <a:t>–</a:t>
            </a:r>
            <a:r>
              <a:rPr lang="en-US" dirty="0"/>
              <a:t> all DHIN project managers</a:t>
            </a:r>
          </a:p>
          <a:p>
            <a:endParaRPr lang="en-US" dirty="0"/>
          </a:p>
          <a:p>
            <a:r>
              <a:rPr lang="en-US" dirty="0"/>
              <a:t>TOGAF certified </a:t>
            </a:r>
            <a:r>
              <a:rPr lang="mr-IN" dirty="0"/>
              <a:t>–</a:t>
            </a:r>
            <a:r>
              <a:rPr lang="en-US" dirty="0"/>
              <a:t> Enterprise Architect</a:t>
            </a:r>
          </a:p>
          <a:p>
            <a:endParaRPr lang="en-US" dirty="0"/>
          </a:p>
          <a:p>
            <a:r>
              <a:rPr lang="en-US" dirty="0"/>
              <a:t>ITIL Foundations certified </a:t>
            </a:r>
            <a:r>
              <a:rPr lang="mr-IN" dirty="0"/>
              <a:t>–</a:t>
            </a:r>
            <a:r>
              <a:rPr lang="en-US" dirty="0"/>
              <a:t> all DHIN staff (except newest hires)</a:t>
            </a:r>
          </a:p>
          <a:p>
            <a:endParaRPr lang="en-US" dirty="0"/>
          </a:p>
          <a:p>
            <a:r>
              <a:rPr lang="en-US" dirty="0"/>
              <a:t>ITIL Intermediate </a:t>
            </a:r>
            <a:r>
              <a:rPr lang="mr-IN" dirty="0"/>
              <a:t>–</a:t>
            </a:r>
            <a:r>
              <a:rPr lang="en-US" dirty="0"/>
              <a:t> all DHIN managers/executives</a:t>
            </a:r>
          </a:p>
          <a:p>
            <a:endParaRPr lang="en-US" dirty="0"/>
          </a:p>
          <a:p>
            <a:r>
              <a:rPr lang="en-US" dirty="0"/>
              <a:t>ITIL Expert </a:t>
            </a:r>
            <a:r>
              <a:rPr lang="mr-IN" dirty="0"/>
              <a:t>–</a:t>
            </a:r>
            <a:r>
              <a:rPr lang="en-US" dirty="0"/>
              <a:t> DHIN managers in FY20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91" y="-1"/>
            <a:ext cx="1751009" cy="17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Key Principles: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b="1" dirty="0">
                <a:solidFill>
                  <a:srgbClr val="FF0000"/>
                </a:solidFill>
              </a:rPr>
              <a:t>Modularity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Avoid single vendor lock-in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Flexibility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Don’t architect rigid solutions that are hard to modify or update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Cost Management </a:t>
            </a:r>
            <a:r>
              <a:rPr lang="mr-IN" dirty="0"/>
              <a:t>–</a:t>
            </a:r>
            <a:r>
              <a:rPr lang="en-US" dirty="0"/>
              <a:t> use scalable, cutting edge, “pay as you use” hosted cloud technologies where feasible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Modernizing the DHIN Technology Stack</a:t>
            </a:r>
          </a:p>
        </p:txBody>
      </p:sp>
    </p:spTree>
    <p:extLst>
      <p:ext uri="{BB962C8B-B14F-4D97-AF65-F5344CB8AC3E}">
        <p14:creationId xmlns:p14="http://schemas.microsoft.com/office/powerpoint/2010/main" val="146208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DHIN’s Current Platform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E336BB-3F56-E845-930F-04694701896B}"/>
              </a:ext>
            </a:extLst>
          </p:cNvPr>
          <p:cNvSpPr/>
          <p:nvPr/>
        </p:nvSpPr>
        <p:spPr>
          <a:xfrm rot="16200000">
            <a:off x="3593990" y="2325966"/>
            <a:ext cx="2345587" cy="903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Internal Development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65557B-380D-A74E-819E-32125806C380}"/>
              </a:ext>
            </a:extLst>
          </p:cNvPr>
          <p:cNvSpPr/>
          <p:nvPr/>
        </p:nvSpPr>
        <p:spPr>
          <a:xfrm rot="16200000">
            <a:off x="2486961" y="2325966"/>
            <a:ext cx="2345585" cy="903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3rd Party Applications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CBA8C6-41E4-8E4F-A37C-198569D4BE18}"/>
              </a:ext>
            </a:extLst>
          </p:cNvPr>
          <p:cNvSpPr/>
          <p:nvPr/>
        </p:nvSpPr>
        <p:spPr>
          <a:xfrm rot="16200000">
            <a:off x="1385150" y="2325966"/>
            <a:ext cx="2345584" cy="903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F892DC-FA0E-0340-A15F-959F6FCDB8EF}"/>
              </a:ext>
            </a:extLst>
          </p:cNvPr>
          <p:cNvSpPr/>
          <p:nvPr/>
        </p:nvSpPr>
        <p:spPr>
          <a:xfrm rot="16200000">
            <a:off x="283338" y="2325966"/>
            <a:ext cx="2345584" cy="903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0083" y="3950597"/>
            <a:ext cx="8286863" cy="26788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875651" y="4351454"/>
            <a:ext cx="1235935" cy="52121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dirty="0"/>
              <a:t>FHIR API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11589" y="4351454"/>
            <a:ext cx="1235934" cy="520258"/>
          </a:xfrm>
          <a:prstGeom prst="roundRect">
            <a:avLst>
              <a:gd name="adj" fmla="val 27099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Elasticsearch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913777" y="4859973"/>
            <a:ext cx="3445804" cy="16235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Transactional Database</a:t>
            </a:r>
          </a:p>
          <a:p>
            <a:pPr algn="ctr"/>
            <a:r>
              <a:rPr lang="en-US" dirty="0"/>
              <a:t>(Couchbase)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92175" y="3950596"/>
            <a:ext cx="1584175" cy="34031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06576" y="3962887"/>
            <a:ext cx="1141317" cy="340318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85E2D4-A8A0-3245-85DB-68B36F4AD90C}"/>
              </a:ext>
            </a:extLst>
          </p:cNvPr>
          <p:cNvSpPr/>
          <p:nvPr/>
        </p:nvSpPr>
        <p:spPr>
          <a:xfrm>
            <a:off x="662078" y="4836322"/>
            <a:ext cx="1251697" cy="16235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Data Lake (S3)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05BE102-4D71-4846-901F-60A53511EE05}"/>
              </a:ext>
            </a:extLst>
          </p:cNvPr>
          <p:cNvSpPr/>
          <p:nvPr/>
        </p:nvSpPr>
        <p:spPr>
          <a:xfrm>
            <a:off x="5530550" y="4872673"/>
            <a:ext cx="1251697" cy="16235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Data Lake (S3)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573E061-1480-6A4C-A0AF-833D440AA8D7}"/>
              </a:ext>
            </a:extLst>
          </p:cNvPr>
          <p:cNvSpPr/>
          <p:nvPr/>
        </p:nvSpPr>
        <p:spPr>
          <a:xfrm>
            <a:off x="6782247" y="4872673"/>
            <a:ext cx="1841672" cy="16235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Data Warehouse (Redshift)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EAE5D0D-2886-9146-B368-FF16DF7C2199}"/>
              </a:ext>
            </a:extLst>
          </p:cNvPr>
          <p:cNvSpPr/>
          <p:nvPr/>
        </p:nvSpPr>
        <p:spPr>
          <a:xfrm rot="16200000">
            <a:off x="5157618" y="2325965"/>
            <a:ext cx="2345587" cy="90367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Analytics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A03E24-FDE7-5E4D-B896-438C289C276E}"/>
              </a:ext>
            </a:extLst>
          </p:cNvPr>
          <p:cNvSpPr txBox="1"/>
          <p:nvPr/>
        </p:nvSpPr>
        <p:spPr>
          <a:xfrm>
            <a:off x="878415" y="4076280"/>
            <a:ext cx="779444" cy="30777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Services</a:t>
            </a:r>
            <a:endParaRPr lang="en-US" sz="16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1E2F607-5CB7-FA40-B3FB-158A64E541C9}"/>
              </a:ext>
            </a:extLst>
          </p:cNvPr>
          <p:cNvSpPr/>
          <p:nvPr/>
        </p:nvSpPr>
        <p:spPr>
          <a:xfrm rot="16200000">
            <a:off x="6607285" y="2325964"/>
            <a:ext cx="2345587" cy="90367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Reporting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586" y="4351454"/>
            <a:ext cx="2209062" cy="518452"/>
          </a:xfrm>
          <a:prstGeom prst="roundRect">
            <a:avLst>
              <a:gd name="adj" fmla="val 12685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Parse, Match, Map, Normalize, Notify, etc.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7CD93-C7C3-B84E-95C8-9B06E36B00C3}"/>
              </a:ext>
            </a:extLst>
          </p:cNvPr>
          <p:cNvSpPr txBox="1"/>
          <p:nvPr/>
        </p:nvSpPr>
        <p:spPr>
          <a:xfrm>
            <a:off x="5636057" y="4085157"/>
            <a:ext cx="779444" cy="30777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Services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5530550" y="4351454"/>
            <a:ext cx="3093369" cy="518452"/>
          </a:xfrm>
          <a:prstGeom prst="roundRect">
            <a:avLst>
              <a:gd name="adj" fmla="val 12685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Validate, Version, Match, Extract-Transform-Load,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0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3038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Data Collection: ~ 56% of Delaware Residents</a:t>
            </a:r>
          </a:p>
          <a:p>
            <a:r>
              <a:rPr lang="en-US" sz="2000" dirty="0"/>
              <a:t>To begin submitting on commercial lines of business in July</a:t>
            </a:r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r>
              <a:rPr lang="en-US" sz="2200" b="1" u="sng" dirty="0"/>
              <a:t>Data Quality, Identity Matching </a:t>
            </a:r>
          </a:p>
          <a:p>
            <a:r>
              <a:rPr lang="en-US" sz="2000" dirty="0"/>
              <a:t>Awaiting resubmissions from United, Cigna, DMMA</a:t>
            </a:r>
          </a:p>
          <a:p>
            <a:r>
              <a:rPr lang="en-US" sz="2000" dirty="0"/>
              <a:t>Identity matching with a DHIN EID is between 88% to 98% for most lines of business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HCCD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12680"/>
              </p:ext>
            </p:extLst>
          </p:nvPr>
        </p:nvGraphicFramePr>
        <p:xfrm>
          <a:off x="914400" y="2286000"/>
          <a:ext cx="6858000" cy="23931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8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Aetna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2013-2018 data validated, versioned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AetnaMed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2013-2018 data validated, versioned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Highmark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2013-2018 data has been resubmitted, validated, versioned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Express Scripts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2013-2018 data validated, versioned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CVS Caremark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2013-2018 data validated, versioned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Humana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2013-2018 data has been resubmitted – validation/versioning in progress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United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2013-2018 eligibility and pharmacy data validated, versioned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2013-2018 medical claims and provider data will be resubmitted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Cigna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2013-2018 eligibility and provider data has been validated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2013-2018 pharmacy claims data will be resubmitted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DMMA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2013-2018 data has been received. Currently working to resubmit eligibility data that allows us to identify different lines of business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Medicare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2013-2016 data received, being staged now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37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3038"/>
            <a:ext cx="8229600" cy="5121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u="sng" dirty="0"/>
              <a:t>Data Access </a:t>
            </a:r>
          </a:p>
          <a:p>
            <a:r>
              <a:rPr lang="en-US" sz="2400" dirty="0"/>
              <a:t>Interagency Agreement executed with SEBC; data extract prepared</a:t>
            </a:r>
          </a:p>
          <a:p>
            <a:r>
              <a:rPr lang="en-US" sz="2400" dirty="0"/>
              <a:t>HCCD Admin Committee </a:t>
            </a:r>
            <a:r>
              <a:rPr lang="mr-IN" sz="2400" dirty="0"/>
              <a:t>–</a:t>
            </a:r>
            <a:r>
              <a:rPr lang="en-US" sz="2400" dirty="0"/>
              <a:t> meeting monthly</a:t>
            </a:r>
          </a:p>
          <a:p>
            <a:r>
              <a:rPr lang="en-US" sz="2400" dirty="0"/>
              <a:t>Committee has considered and denied the first application for data</a:t>
            </a:r>
          </a:p>
          <a:p>
            <a:r>
              <a:rPr lang="en-US" sz="2400" dirty="0"/>
              <a:t>Other applicants have signaled intent to apply once fee structure is established</a:t>
            </a:r>
          </a:p>
          <a:p>
            <a:r>
              <a:rPr lang="en-US" sz="2400" dirty="0"/>
              <a:t>Continue working on fee structure</a:t>
            </a:r>
          </a:p>
          <a:p>
            <a:r>
              <a:rPr lang="en-US" sz="2400" dirty="0"/>
              <a:t>Several reports have been created to demonstrate the data and types of questions that can be brought to the data</a:t>
            </a:r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r>
              <a:rPr lang="en-US" sz="2200" b="1" u="sng" dirty="0"/>
              <a:t>Funding and Sustainability</a:t>
            </a:r>
          </a:p>
          <a:p>
            <a:r>
              <a:rPr lang="en-US" sz="2000" dirty="0"/>
              <a:t>SIM funds now exhausted</a:t>
            </a:r>
          </a:p>
          <a:p>
            <a:r>
              <a:rPr lang="en-US" sz="2000" dirty="0"/>
              <a:t>State appropriation of $2M will carry us through June 2020 if no other sources of revenue</a:t>
            </a:r>
          </a:p>
          <a:p>
            <a:r>
              <a:rPr lang="en-US" sz="2000" dirty="0"/>
              <a:t>Working with DMMA, DHSS, Freedman on IAPD submission for federal matching funds</a:t>
            </a:r>
          </a:p>
          <a:p>
            <a:pPr lvl="1"/>
            <a:r>
              <a:rPr lang="en-US" sz="1900" dirty="0"/>
              <a:t>Could be 90% federal match for substantial portions and 75% match for remainder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HCCD</a:t>
            </a:r>
          </a:p>
        </p:txBody>
      </p:sp>
    </p:spTree>
    <p:extLst>
      <p:ext uri="{BB962C8B-B14F-4D97-AF65-F5344CB8AC3E}">
        <p14:creationId xmlns:p14="http://schemas.microsoft.com/office/powerpoint/2010/main" val="60795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B42-08EB-4A6B-8F62-394D61D4B62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4229" y="2967335"/>
            <a:ext cx="3855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HCCD DEMO</a:t>
            </a:r>
          </a:p>
        </p:txBody>
      </p:sp>
    </p:spTree>
    <p:extLst>
      <p:ext uri="{BB962C8B-B14F-4D97-AF65-F5344CB8AC3E}">
        <p14:creationId xmlns:p14="http://schemas.microsoft.com/office/powerpoint/2010/main" val="166191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661282</TotalTime>
  <Words>626</Words>
  <Application>Microsoft Office PowerPoint</Application>
  <PresentationFormat>On-screen Show (4:3)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Mangal</vt:lpstr>
      <vt:lpstr>Times New Roman</vt:lpstr>
      <vt:lpstr>Verdana</vt:lpstr>
      <vt:lpstr>Office Theme</vt:lpstr>
      <vt:lpstr>PowerPoint Presentation</vt:lpstr>
      <vt:lpstr>5-Year Strategic Plan</vt:lpstr>
      <vt:lpstr>Major Current DHIN Initiatives </vt:lpstr>
      <vt:lpstr>New Skill Sets</vt:lpstr>
      <vt:lpstr>Modernizing the DHIN Technology Stack</vt:lpstr>
      <vt:lpstr>DHIN’s Current Platform</vt:lpstr>
      <vt:lpstr>Implementing the HCCD</vt:lpstr>
      <vt:lpstr>Implementing the HCCD</vt:lpstr>
      <vt:lpstr>PowerPoint Presentation</vt:lpstr>
      <vt:lpstr>A Health Information Ecosystem…</vt:lpstr>
      <vt:lpstr>Sample Reports</vt:lpstr>
      <vt:lpstr>Sample Reports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lmoore</dc:creator>
  <cp:lastModifiedBy>karuna.aysola</cp:lastModifiedBy>
  <cp:revision>4432</cp:revision>
  <cp:lastPrinted>2016-12-17T11:50:50Z</cp:lastPrinted>
  <dcterms:created xsi:type="dcterms:W3CDTF">2011-12-15T20:54:55Z</dcterms:created>
  <dcterms:modified xsi:type="dcterms:W3CDTF">2019-04-05T14:54:01Z</dcterms:modified>
</cp:coreProperties>
</file>