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media/image9.jpg" ContentType="image/jpeg"/>
  <Override PartName="/ppt/media/image11.jpg" ContentType="image/jpeg"/>
  <Override PartName="/ppt/media/image1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notesMasterIdLst>
    <p:notesMasterId r:id="rId23"/>
  </p:notesMasterIdLst>
  <p:handoutMasterIdLst>
    <p:handoutMasterId r:id="rId24"/>
  </p:handoutMasterIdLst>
  <p:sldIdLst>
    <p:sldId id="275" r:id="rId2"/>
    <p:sldId id="288" r:id="rId3"/>
    <p:sldId id="303" r:id="rId4"/>
    <p:sldId id="304" r:id="rId5"/>
    <p:sldId id="305" r:id="rId6"/>
    <p:sldId id="276" r:id="rId7"/>
    <p:sldId id="284" r:id="rId8"/>
    <p:sldId id="298" r:id="rId9"/>
    <p:sldId id="294" r:id="rId10"/>
    <p:sldId id="300" r:id="rId11"/>
    <p:sldId id="286" r:id="rId12"/>
    <p:sldId id="280" r:id="rId13"/>
    <p:sldId id="277" r:id="rId14"/>
    <p:sldId id="282" r:id="rId15"/>
    <p:sldId id="283" r:id="rId16"/>
    <p:sldId id="301" r:id="rId17"/>
    <p:sldId id="290" r:id="rId18"/>
    <p:sldId id="299" r:id="rId19"/>
    <p:sldId id="297" r:id="rId20"/>
    <p:sldId id="302" r:id="rId21"/>
    <p:sldId id="274" r:id="rId22"/>
  </p:sldIdLst>
  <p:sldSz cx="9144000" cy="5143500" type="screen16x9"/>
  <p:notesSz cx="6881813" cy="9296400"/>
  <p:defaultTextStyle>
    <a:defPPr>
      <a:defRPr lang="en-US"/>
    </a:defPPr>
    <a:lvl1pPr marL="0" algn="l" defTabSz="3663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66309" algn="l" defTabSz="3663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32617" algn="l" defTabSz="3663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98926" algn="l" defTabSz="3663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65235" algn="l" defTabSz="3663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831543" algn="l" defTabSz="3663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97852" algn="l" defTabSz="3663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64160" algn="l" defTabSz="3663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930469" algn="l" defTabSz="3663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6">
          <p15:clr>
            <a:srgbClr val="A4A3A4"/>
          </p15:clr>
        </p15:guide>
        <p15:guide id="2" pos="19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2AF"/>
    <a:srgbClr val="10A5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931" autoAdjust="0"/>
  </p:normalViewPr>
  <p:slideViewPr>
    <p:cSldViewPr>
      <p:cViewPr varScale="1">
        <p:scale>
          <a:sx n="67" d="100"/>
          <a:sy n="67" d="100"/>
        </p:scale>
        <p:origin x="1152" y="72"/>
      </p:cViewPr>
      <p:guideLst>
        <p:guide orient="horz" pos="1906"/>
        <p:guide pos="19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78970154503883"/>
          <c:y val="4.1179815758324329E-2"/>
          <c:w val="0.5183376580768313"/>
          <c:h val="0.883656785548865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Actual</c:v>
                </c:pt>
              </c:strCache>
            </c:strRef>
          </c:tx>
          <c:dPt>
            <c:idx val="0"/>
            <c:bubble3D val="0"/>
            <c:spPr>
              <a:solidFill>
                <a:srgbClr val="FE0000"/>
              </a:solidFill>
            </c:spPr>
            <c:extLst>
              <c:ext xmlns:c16="http://schemas.microsoft.com/office/drawing/2014/chart" uri="{C3380CC4-5D6E-409C-BE32-E72D297353CC}">
                <c16:uniqueId val="{00000001-0CE3-4834-A408-A0AD92E8F5F1}"/>
              </c:ext>
            </c:extLst>
          </c:dPt>
          <c:dPt>
            <c:idx val="1"/>
            <c:bubble3D val="0"/>
            <c:spPr>
              <a:solidFill>
                <a:srgbClr val="61A1FF"/>
              </a:solidFill>
            </c:spPr>
            <c:extLst>
              <c:ext xmlns:c16="http://schemas.microsoft.com/office/drawing/2014/chart" uri="{C3380CC4-5D6E-409C-BE32-E72D297353CC}">
                <c16:uniqueId val="{00000003-0CE3-4834-A408-A0AD92E8F5F1}"/>
              </c:ext>
            </c:extLst>
          </c:dPt>
          <c:dPt>
            <c:idx val="2"/>
            <c:bubble3D val="0"/>
            <c:spPr>
              <a:solidFill>
                <a:srgbClr val="00D200"/>
              </a:solidFill>
            </c:spPr>
            <c:extLst>
              <c:ext xmlns:c16="http://schemas.microsoft.com/office/drawing/2014/chart" uri="{C3380CC4-5D6E-409C-BE32-E72D297353CC}">
                <c16:uniqueId val="{00000005-0CE3-4834-A408-A0AD92E8F5F1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0CE3-4834-A408-A0AD92E8F5F1}"/>
              </c:ext>
            </c:extLst>
          </c:dPt>
          <c:dPt>
            <c:idx val="4"/>
            <c:bubble3D val="0"/>
            <c:spPr>
              <a:solidFill>
                <a:srgbClr val="AA72D4"/>
              </a:solidFill>
            </c:spPr>
            <c:extLst>
              <c:ext xmlns:c16="http://schemas.microsoft.com/office/drawing/2014/chart" uri="{C3380CC4-5D6E-409C-BE32-E72D297353CC}">
                <c16:uniqueId val="{00000009-0CE3-4834-A408-A0AD92E8F5F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sz="14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55%</a:t>
                    </a:r>
                  </a:p>
                </c:rich>
              </c:tx>
              <c:numFmt formatCode="0.00" sourceLinked="0"/>
              <c:spPr/>
              <c:dLblPos val="inEnd"/>
              <c:showLegendKey val="0"/>
              <c:showVal val="1"/>
              <c:showCatName val="0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E3-4834-A408-A0AD92E8F5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4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20%</a:t>
                    </a:r>
                  </a:p>
                </c:rich>
              </c:tx>
              <c:numFmt formatCode="0.00" sourceLinked="0"/>
              <c:spPr/>
              <c:dLblPos val="inEnd"/>
              <c:showLegendKey val="0"/>
              <c:showVal val="1"/>
              <c:showCatName val="0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E3-4834-A408-A0AD92E8F5F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E3-4834-A408-A0AD92E8F5F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26%</a:t>
                    </a:r>
                  </a:p>
                </c:rich>
              </c:tx>
              <c:numFmt formatCode="0.00" sourceLinked="0"/>
              <c:spPr/>
              <c:dLblPos val="inEnd"/>
              <c:showLegendKey val="0"/>
              <c:showVal val="1"/>
              <c:showCatName val="0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E3-4834-A408-A0AD92E8F5F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sz="14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3%</a:t>
                    </a:r>
                  </a:p>
                </c:rich>
              </c:tx>
              <c:numFmt formatCode="0.00" sourceLinked="0"/>
              <c:spPr/>
              <c:dLblPos val="inEnd"/>
              <c:showLegendKey val="0"/>
              <c:showVal val="1"/>
              <c:showCatName val="0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CE3-4834-A408-A0AD92E8F5F1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1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Medicare</c:v>
                </c:pt>
                <c:pt idx="1">
                  <c:v>Medicaid</c:v>
                </c:pt>
                <c:pt idx="2">
                  <c:v>TriCare</c:v>
                </c:pt>
                <c:pt idx="3">
                  <c:v>Commercial/Other</c:v>
                </c:pt>
                <c:pt idx="4">
                  <c:v>Self-Pay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0.55000000000000004</c:v>
                </c:pt>
                <c:pt idx="1">
                  <c:v>0.2</c:v>
                </c:pt>
                <c:pt idx="2">
                  <c:v>0.03</c:v>
                </c:pt>
                <c:pt idx="3">
                  <c:v>0.26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CE3-4834-A408-A0AD92E8F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6.2422860252224571E-2"/>
          <c:y val="0.93306977252843393"/>
          <c:w val="0.87108923884514433"/>
          <c:h val="6.6930227471566059E-2"/>
        </c:manualLayout>
      </c:layout>
      <c:overlay val="0"/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554" cy="465201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75" y="1"/>
            <a:ext cx="2982554" cy="465201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r">
              <a:defRPr sz="1100"/>
            </a:lvl1pPr>
          </a:lstStyle>
          <a:p>
            <a:fld id="{53C1B32A-37F9-654C-9A9F-130A718B9F3C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303"/>
            <a:ext cx="2982554" cy="465201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75" y="8829303"/>
            <a:ext cx="2982554" cy="465201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r">
              <a:defRPr sz="1100"/>
            </a:lvl1pPr>
          </a:lstStyle>
          <a:p>
            <a:fld id="{5C91750F-D264-B146-AE10-88953D493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22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097E-B182-4AEA-8F39-B11A9CB6982A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73575"/>
            <a:ext cx="55054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E5A1E-C903-4580-88C1-BFD9B218F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1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38400" y="582613"/>
            <a:ext cx="51816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36AEA-60EE-4459-BCF5-41B1242848F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688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296131" y="3599110"/>
            <a:ext cx="4847936" cy="1544731"/>
          </a:xfrm>
          <a:custGeom>
            <a:avLst/>
            <a:gdLst/>
            <a:ahLst/>
            <a:cxnLst/>
            <a:rect l="l" t="t" r="r" b="b"/>
            <a:pathLst>
              <a:path w="5332730" h="2334259">
                <a:moveTo>
                  <a:pt x="5332655" y="0"/>
                </a:moveTo>
                <a:lnTo>
                  <a:pt x="5186061" y="145161"/>
                </a:lnTo>
                <a:lnTo>
                  <a:pt x="5017567" y="295485"/>
                </a:lnTo>
                <a:lnTo>
                  <a:pt x="4834587" y="443781"/>
                </a:lnTo>
                <a:lnTo>
                  <a:pt x="4637606" y="589722"/>
                </a:lnTo>
                <a:lnTo>
                  <a:pt x="4427108" y="732982"/>
                </a:lnTo>
                <a:lnTo>
                  <a:pt x="4203574" y="873233"/>
                </a:lnTo>
                <a:lnTo>
                  <a:pt x="3967490" y="1010149"/>
                </a:lnTo>
                <a:lnTo>
                  <a:pt x="3719339" y="1143403"/>
                </a:lnTo>
                <a:lnTo>
                  <a:pt x="3459604" y="1272668"/>
                </a:lnTo>
                <a:lnTo>
                  <a:pt x="3188769" y="1397617"/>
                </a:lnTo>
                <a:lnTo>
                  <a:pt x="2907318" y="1517924"/>
                </a:lnTo>
                <a:lnTo>
                  <a:pt x="2615733" y="1633261"/>
                </a:lnTo>
                <a:lnTo>
                  <a:pt x="2314500" y="1743302"/>
                </a:lnTo>
                <a:lnTo>
                  <a:pt x="2004100" y="1847720"/>
                </a:lnTo>
                <a:lnTo>
                  <a:pt x="1685019" y="1946187"/>
                </a:lnTo>
                <a:lnTo>
                  <a:pt x="1357739" y="2038378"/>
                </a:lnTo>
                <a:lnTo>
                  <a:pt x="1022744" y="2123966"/>
                </a:lnTo>
                <a:lnTo>
                  <a:pt x="680517" y="2202622"/>
                </a:lnTo>
                <a:lnTo>
                  <a:pt x="331543" y="2274022"/>
                </a:lnTo>
                <a:lnTo>
                  <a:pt x="271156" y="2285492"/>
                </a:lnTo>
                <a:lnTo>
                  <a:pt x="0" y="2333752"/>
                </a:lnTo>
                <a:lnTo>
                  <a:pt x="5332655" y="2333752"/>
                </a:lnTo>
                <a:lnTo>
                  <a:pt x="5332655" y="0"/>
                </a:lnTo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k object 16"/>
          <p:cNvSpPr/>
          <p:nvPr userDrawn="1"/>
        </p:nvSpPr>
        <p:spPr>
          <a:xfrm>
            <a:off x="0" y="1"/>
            <a:ext cx="9144000" cy="1135436"/>
          </a:xfrm>
          <a:custGeom>
            <a:avLst/>
            <a:gdLst/>
            <a:ahLst/>
            <a:cxnLst/>
            <a:rect l="l" t="t" r="r" b="b"/>
            <a:pathLst>
              <a:path w="10058400" h="1715770">
                <a:moveTo>
                  <a:pt x="10058399" y="0"/>
                </a:moveTo>
                <a:lnTo>
                  <a:pt x="0" y="0"/>
                </a:lnTo>
                <a:lnTo>
                  <a:pt x="0" y="1715209"/>
                </a:lnTo>
                <a:lnTo>
                  <a:pt x="160532" y="1655598"/>
                </a:lnTo>
                <a:lnTo>
                  <a:pt x="448147" y="1559240"/>
                </a:lnTo>
                <a:lnTo>
                  <a:pt x="753528" y="1466655"/>
                </a:lnTo>
                <a:lnTo>
                  <a:pt x="1076030" y="1378006"/>
                </a:lnTo>
                <a:lnTo>
                  <a:pt x="1415011" y="1293459"/>
                </a:lnTo>
                <a:lnTo>
                  <a:pt x="1769826" y="1213176"/>
                </a:lnTo>
                <a:lnTo>
                  <a:pt x="2139831" y="1137323"/>
                </a:lnTo>
                <a:lnTo>
                  <a:pt x="2524383" y="1066063"/>
                </a:lnTo>
                <a:lnTo>
                  <a:pt x="2922838" y="999560"/>
                </a:lnTo>
                <a:lnTo>
                  <a:pt x="3334553" y="937979"/>
                </a:lnTo>
                <a:lnTo>
                  <a:pt x="3758883" y="881484"/>
                </a:lnTo>
                <a:lnTo>
                  <a:pt x="4195184" y="830238"/>
                </a:lnTo>
                <a:lnTo>
                  <a:pt x="4642814" y="784407"/>
                </a:lnTo>
                <a:lnTo>
                  <a:pt x="5101127" y="744154"/>
                </a:lnTo>
                <a:lnTo>
                  <a:pt x="5569482" y="709644"/>
                </a:lnTo>
                <a:lnTo>
                  <a:pt x="6047233" y="681040"/>
                </a:lnTo>
                <a:lnTo>
                  <a:pt x="6533736" y="658506"/>
                </a:lnTo>
                <a:lnTo>
                  <a:pt x="7028350" y="642208"/>
                </a:lnTo>
                <a:lnTo>
                  <a:pt x="7530428" y="632308"/>
                </a:lnTo>
                <a:lnTo>
                  <a:pt x="10058399" y="628972"/>
                </a:lnTo>
                <a:lnTo>
                  <a:pt x="10058399" y="0"/>
                </a:lnTo>
              </a:path>
              <a:path w="10058400" h="1715770">
                <a:moveTo>
                  <a:pt x="10058399" y="628972"/>
                </a:moveTo>
                <a:lnTo>
                  <a:pt x="8039328" y="628972"/>
                </a:lnTo>
                <a:lnTo>
                  <a:pt x="8584992" y="632830"/>
                </a:lnTo>
                <a:lnTo>
                  <a:pt x="9335413" y="650887"/>
                </a:lnTo>
                <a:lnTo>
                  <a:pt x="10058399" y="682630"/>
                </a:lnTo>
                <a:lnTo>
                  <a:pt x="10058399" y="628972"/>
                </a:lnTo>
              </a:path>
            </a:pathLst>
          </a:custGeom>
          <a:solidFill>
            <a:srgbClr val="E4F1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 userDrawn="1"/>
        </p:nvSpPr>
        <p:spPr>
          <a:xfrm>
            <a:off x="381000" y="4552950"/>
            <a:ext cx="1316182" cy="420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or text slide without side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4296131" y="3599110"/>
            <a:ext cx="4847936" cy="1544731"/>
          </a:xfrm>
          <a:custGeom>
            <a:avLst/>
            <a:gdLst/>
            <a:ahLst/>
            <a:cxnLst/>
            <a:rect l="l" t="t" r="r" b="b"/>
            <a:pathLst>
              <a:path w="5332730" h="2334259">
                <a:moveTo>
                  <a:pt x="5332655" y="0"/>
                </a:moveTo>
                <a:lnTo>
                  <a:pt x="5186061" y="145161"/>
                </a:lnTo>
                <a:lnTo>
                  <a:pt x="5017567" y="295485"/>
                </a:lnTo>
                <a:lnTo>
                  <a:pt x="4834587" y="443781"/>
                </a:lnTo>
                <a:lnTo>
                  <a:pt x="4637606" y="589722"/>
                </a:lnTo>
                <a:lnTo>
                  <a:pt x="4427108" y="732982"/>
                </a:lnTo>
                <a:lnTo>
                  <a:pt x="4203574" y="873233"/>
                </a:lnTo>
                <a:lnTo>
                  <a:pt x="3967490" y="1010149"/>
                </a:lnTo>
                <a:lnTo>
                  <a:pt x="3719339" y="1143403"/>
                </a:lnTo>
                <a:lnTo>
                  <a:pt x="3459604" y="1272668"/>
                </a:lnTo>
                <a:lnTo>
                  <a:pt x="3188769" y="1397617"/>
                </a:lnTo>
                <a:lnTo>
                  <a:pt x="2907318" y="1517924"/>
                </a:lnTo>
                <a:lnTo>
                  <a:pt x="2615733" y="1633261"/>
                </a:lnTo>
                <a:lnTo>
                  <a:pt x="2314500" y="1743302"/>
                </a:lnTo>
                <a:lnTo>
                  <a:pt x="2004100" y="1847720"/>
                </a:lnTo>
                <a:lnTo>
                  <a:pt x="1685019" y="1946187"/>
                </a:lnTo>
                <a:lnTo>
                  <a:pt x="1357739" y="2038378"/>
                </a:lnTo>
                <a:lnTo>
                  <a:pt x="1022744" y="2123966"/>
                </a:lnTo>
                <a:lnTo>
                  <a:pt x="680517" y="2202622"/>
                </a:lnTo>
                <a:lnTo>
                  <a:pt x="331543" y="2274022"/>
                </a:lnTo>
                <a:lnTo>
                  <a:pt x="271156" y="2285492"/>
                </a:lnTo>
                <a:lnTo>
                  <a:pt x="0" y="2333752"/>
                </a:lnTo>
                <a:lnTo>
                  <a:pt x="5332655" y="2333752"/>
                </a:lnTo>
                <a:lnTo>
                  <a:pt x="5332655" y="0"/>
                </a:lnTo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k object 16"/>
          <p:cNvSpPr/>
          <p:nvPr userDrawn="1"/>
        </p:nvSpPr>
        <p:spPr>
          <a:xfrm>
            <a:off x="3717" y="-13474"/>
            <a:ext cx="9144000" cy="1135436"/>
          </a:xfrm>
          <a:custGeom>
            <a:avLst/>
            <a:gdLst/>
            <a:ahLst/>
            <a:cxnLst/>
            <a:rect l="l" t="t" r="r" b="b"/>
            <a:pathLst>
              <a:path w="10058400" h="1715770">
                <a:moveTo>
                  <a:pt x="10058399" y="0"/>
                </a:moveTo>
                <a:lnTo>
                  <a:pt x="0" y="0"/>
                </a:lnTo>
                <a:lnTo>
                  <a:pt x="0" y="1715209"/>
                </a:lnTo>
                <a:lnTo>
                  <a:pt x="160532" y="1655598"/>
                </a:lnTo>
                <a:lnTo>
                  <a:pt x="448147" y="1559240"/>
                </a:lnTo>
                <a:lnTo>
                  <a:pt x="753528" y="1466655"/>
                </a:lnTo>
                <a:lnTo>
                  <a:pt x="1076030" y="1378006"/>
                </a:lnTo>
                <a:lnTo>
                  <a:pt x="1415011" y="1293459"/>
                </a:lnTo>
                <a:lnTo>
                  <a:pt x="1769826" y="1213176"/>
                </a:lnTo>
                <a:lnTo>
                  <a:pt x="2139831" y="1137323"/>
                </a:lnTo>
                <a:lnTo>
                  <a:pt x="2524383" y="1066063"/>
                </a:lnTo>
                <a:lnTo>
                  <a:pt x="2922838" y="999560"/>
                </a:lnTo>
                <a:lnTo>
                  <a:pt x="3334553" y="937979"/>
                </a:lnTo>
                <a:lnTo>
                  <a:pt x="3758883" y="881484"/>
                </a:lnTo>
                <a:lnTo>
                  <a:pt x="4195184" y="830238"/>
                </a:lnTo>
                <a:lnTo>
                  <a:pt x="4642814" y="784407"/>
                </a:lnTo>
                <a:lnTo>
                  <a:pt x="5101127" y="744154"/>
                </a:lnTo>
                <a:lnTo>
                  <a:pt x="5569482" y="709644"/>
                </a:lnTo>
                <a:lnTo>
                  <a:pt x="6047233" y="681040"/>
                </a:lnTo>
                <a:lnTo>
                  <a:pt x="6533736" y="658506"/>
                </a:lnTo>
                <a:lnTo>
                  <a:pt x="7028350" y="642208"/>
                </a:lnTo>
                <a:lnTo>
                  <a:pt x="7530428" y="632308"/>
                </a:lnTo>
                <a:lnTo>
                  <a:pt x="10058399" y="628972"/>
                </a:lnTo>
                <a:lnTo>
                  <a:pt x="10058399" y="0"/>
                </a:lnTo>
              </a:path>
              <a:path w="10058400" h="1715770">
                <a:moveTo>
                  <a:pt x="10058399" y="628972"/>
                </a:moveTo>
                <a:lnTo>
                  <a:pt x="8039328" y="628972"/>
                </a:lnTo>
                <a:lnTo>
                  <a:pt x="8584992" y="632830"/>
                </a:lnTo>
                <a:lnTo>
                  <a:pt x="9335413" y="650887"/>
                </a:lnTo>
                <a:lnTo>
                  <a:pt x="10058399" y="682630"/>
                </a:lnTo>
                <a:lnTo>
                  <a:pt x="10058399" y="628972"/>
                </a:lnTo>
              </a:path>
            </a:pathLst>
          </a:custGeom>
          <a:solidFill>
            <a:srgbClr val="E4F1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 userDrawn="1"/>
        </p:nvSpPr>
        <p:spPr>
          <a:xfrm>
            <a:off x="381000" y="4552950"/>
            <a:ext cx="1316182" cy="4209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36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7"/>
          <p:cNvSpPr/>
          <p:nvPr userDrawn="1"/>
        </p:nvSpPr>
        <p:spPr>
          <a:xfrm>
            <a:off x="4296131" y="3599110"/>
            <a:ext cx="4847936" cy="1544731"/>
          </a:xfrm>
          <a:custGeom>
            <a:avLst/>
            <a:gdLst/>
            <a:ahLst/>
            <a:cxnLst/>
            <a:rect l="l" t="t" r="r" b="b"/>
            <a:pathLst>
              <a:path w="5332730" h="2334259">
                <a:moveTo>
                  <a:pt x="5332655" y="0"/>
                </a:moveTo>
                <a:lnTo>
                  <a:pt x="5186061" y="145161"/>
                </a:lnTo>
                <a:lnTo>
                  <a:pt x="5017567" y="295485"/>
                </a:lnTo>
                <a:lnTo>
                  <a:pt x="4834587" y="443781"/>
                </a:lnTo>
                <a:lnTo>
                  <a:pt x="4637606" y="589722"/>
                </a:lnTo>
                <a:lnTo>
                  <a:pt x="4427108" y="732982"/>
                </a:lnTo>
                <a:lnTo>
                  <a:pt x="4203574" y="873233"/>
                </a:lnTo>
                <a:lnTo>
                  <a:pt x="3967490" y="1010149"/>
                </a:lnTo>
                <a:lnTo>
                  <a:pt x="3719339" y="1143403"/>
                </a:lnTo>
                <a:lnTo>
                  <a:pt x="3459604" y="1272668"/>
                </a:lnTo>
                <a:lnTo>
                  <a:pt x="3188769" y="1397617"/>
                </a:lnTo>
                <a:lnTo>
                  <a:pt x="2907318" y="1517924"/>
                </a:lnTo>
                <a:lnTo>
                  <a:pt x="2615733" y="1633261"/>
                </a:lnTo>
                <a:lnTo>
                  <a:pt x="2314500" y="1743302"/>
                </a:lnTo>
                <a:lnTo>
                  <a:pt x="2004100" y="1847720"/>
                </a:lnTo>
                <a:lnTo>
                  <a:pt x="1685019" y="1946187"/>
                </a:lnTo>
                <a:lnTo>
                  <a:pt x="1357739" y="2038378"/>
                </a:lnTo>
                <a:lnTo>
                  <a:pt x="1022744" y="2123966"/>
                </a:lnTo>
                <a:lnTo>
                  <a:pt x="680517" y="2202622"/>
                </a:lnTo>
                <a:lnTo>
                  <a:pt x="331543" y="2274022"/>
                </a:lnTo>
                <a:lnTo>
                  <a:pt x="271156" y="2285492"/>
                </a:lnTo>
                <a:lnTo>
                  <a:pt x="0" y="2333752"/>
                </a:lnTo>
                <a:lnTo>
                  <a:pt x="5332655" y="2333752"/>
                </a:lnTo>
                <a:lnTo>
                  <a:pt x="5332655" y="0"/>
                </a:lnTo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bk object 16"/>
          <p:cNvSpPr/>
          <p:nvPr userDrawn="1"/>
        </p:nvSpPr>
        <p:spPr>
          <a:xfrm>
            <a:off x="3717" y="-13474"/>
            <a:ext cx="9144000" cy="1135436"/>
          </a:xfrm>
          <a:custGeom>
            <a:avLst/>
            <a:gdLst/>
            <a:ahLst/>
            <a:cxnLst/>
            <a:rect l="l" t="t" r="r" b="b"/>
            <a:pathLst>
              <a:path w="10058400" h="1715770">
                <a:moveTo>
                  <a:pt x="10058399" y="0"/>
                </a:moveTo>
                <a:lnTo>
                  <a:pt x="0" y="0"/>
                </a:lnTo>
                <a:lnTo>
                  <a:pt x="0" y="1715209"/>
                </a:lnTo>
                <a:lnTo>
                  <a:pt x="160532" y="1655598"/>
                </a:lnTo>
                <a:lnTo>
                  <a:pt x="448147" y="1559240"/>
                </a:lnTo>
                <a:lnTo>
                  <a:pt x="753528" y="1466655"/>
                </a:lnTo>
                <a:lnTo>
                  <a:pt x="1076030" y="1378006"/>
                </a:lnTo>
                <a:lnTo>
                  <a:pt x="1415011" y="1293459"/>
                </a:lnTo>
                <a:lnTo>
                  <a:pt x="1769826" y="1213176"/>
                </a:lnTo>
                <a:lnTo>
                  <a:pt x="2139831" y="1137323"/>
                </a:lnTo>
                <a:lnTo>
                  <a:pt x="2524383" y="1066063"/>
                </a:lnTo>
                <a:lnTo>
                  <a:pt x="2922838" y="999560"/>
                </a:lnTo>
                <a:lnTo>
                  <a:pt x="3334553" y="937979"/>
                </a:lnTo>
                <a:lnTo>
                  <a:pt x="3758883" y="881484"/>
                </a:lnTo>
                <a:lnTo>
                  <a:pt x="4195184" y="830238"/>
                </a:lnTo>
                <a:lnTo>
                  <a:pt x="4642814" y="784407"/>
                </a:lnTo>
                <a:lnTo>
                  <a:pt x="5101127" y="744154"/>
                </a:lnTo>
                <a:lnTo>
                  <a:pt x="5569482" y="709644"/>
                </a:lnTo>
                <a:lnTo>
                  <a:pt x="6047233" y="681040"/>
                </a:lnTo>
                <a:lnTo>
                  <a:pt x="6533736" y="658506"/>
                </a:lnTo>
                <a:lnTo>
                  <a:pt x="7028350" y="642208"/>
                </a:lnTo>
                <a:lnTo>
                  <a:pt x="7530428" y="632308"/>
                </a:lnTo>
                <a:lnTo>
                  <a:pt x="10058399" y="628972"/>
                </a:lnTo>
                <a:lnTo>
                  <a:pt x="10058399" y="0"/>
                </a:lnTo>
              </a:path>
              <a:path w="10058400" h="1715770">
                <a:moveTo>
                  <a:pt x="10058399" y="628972"/>
                </a:moveTo>
                <a:lnTo>
                  <a:pt x="8039328" y="628972"/>
                </a:lnTo>
                <a:lnTo>
                  <a:pt x="8584992" y="632830"/>
                </a:lnTo>
                <a:lnTo>
                  <a:pt x="9335413" y="650887"/>
                </a:lnTo>
                <a:lnTo>
                  <a:pt x="10058399" y="682630"/>
                </a:lnTo>
                <a:lnTo>
                  <a:pt x="10058399" y="628972"/>
                </a:lnTo>
              </a:path>
            </a:pathLst>
          </a:custGeom>
          <a:solidFill>
            <a:srgbClr val="E4F1F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183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366298"/>
            <a:endParaRPr lang="en-US" alt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ject 4"/>
          <p:cNvSpPr/>
          <p:nvPr userDrawn="1"/>
        </p:nvSpPr>
        <p:spPr>
          <a:xfrm>
            <a:off x="381000" y="4665386"/>
            <a:ext cx="1316182" cy="420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4052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666" r:id="rId2"/>
    <p:sldLayoutId id="2147483832" r:id="rId3"/>
    <p:sldLayoutId id="214748383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35091" y="4740093"/>
            <a:ext cx="1939636" cy="212477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/>
                <a:cs typeface="Arial"/>
              </a:rPr>
              <a:t>WWW.BAYHEALTH.ORG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3673" y="895350"/>
            <a:ext cx="6477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cs typeface="Segoe UI" panose="020B0502040204020203" pitchFamily="34" charset="0"/>
              </a:rPr>
              <a:t>Graduate Medical Education 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cs typeface="Segoe UI" panose="020B0502040204020203" pitchFamily="34" charset="0"/>
              </a:rPr>
              <a:t>at </a:t>
            </a:r>
            <a:r>
              <a:rPr lang="en-US" sz="3600" dirty="0" err="1">
                <a:latin typeface="Cambria" panose="02040503050406030204" pitchFamily="18" charset="0"/>
                <a:cs typeface="Segoe UI" panose="020B0502040204020203" pitchFamily="34" charset="0"/>
              </a:rPr>
              <a:t>Bayhealth</a:t>
            </a:r>
            <a:r>
              <a:rPr lang="en-US" sz="4000" dirty="0">
                <a:latin typeface="Cambria" panose="02040503050406030204" pitchFamily="18" charset="0"/>
                <a:cs typeface="Segoe UI" panose="020B0502040204020203" pitchFamily="34" charset="0"/>
              </a:rPr>
              <a:t/>
            </a:r>
            <a:br>
              <a:rPr lang="en-US" sz="4000" dirty="0">
                <a:latin typeface="Cambria" panose="02040503050406030204" pitchFamily="18" charset="0"/>
                <a:cs typeface="Segoe UI" panose="020B0502040204020203" pitchFamily="34" charset="0"/>
              </a:rPr>
            </a:br>
            <a:endParaRPr lang="en-US" sz="4000" dirty="0">
              <a:latin typeface="Cambria" panose="02040503050406030204" pitchFamily="18" charset="0"/>
              <a:cs typeface="Segoe UI" panose="020B0502040204020203" pitchFamily="34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to the Delaware Health Care Commission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4, 2019</a:t>
            </a:r>
          </a:p>
        </p:txBody>
      </p:sp>
    </p:spTree>
    <p:extLst>
      <p:ext uri="{BB962C8B-B14F-4D97-AF65-F5344CB8AC3E}">
        <p14:creationId xmlns:p14="http://schemas.microsoft.com/office/powerpoint/2010/main" val="130540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1276350"/>
            <a:ext cx="7943272" cy="26468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24460"/>
            <a:r>
              <a:rPr lang="en-US" sz="2400" spc="-5" dirty="0">
                <a:latin typeface="Cambria" panose="02040503050406030204" pitchFamily="18" charset="0"/>
                <a:cs typeface="Arial" panose="020B0604020202020204" pitchFamily="34" charset="0"/>
              </a:rPr>
              <a:t>Planned ACGME Residency programs beginning in July, 2021 at </a:t>
            </a:r>
            <a:r>
              <a:rPr lang="en-US" sz="2400" spc="-5" dirty="0" err="1">
                <a:latin typeface="Cambria" panose="02040503050406030204" pitchFamily="18" charset="0"/>
                <a:cs typeface="Arial" panose="020B0604020202020204" pitchFamily="34" charset="0"/>
              </a:rPr>
              <a:t>Bayhealth</a:t>
            </a:r>
            <a:r>
              <a:rPr lang="en-US" sz="2400" spc="-5" dirty="0"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721909" marR="124460" lvl="1" indent="-342900">
              <a:buFont typeface="Arial" panose="020B0604020202020204" pitchFamily="34" charset="0"/>
              <a:buChar char="•"/>
            </a:pPr>
            <a:r>
              <a:rPr lang="en-US" sz="2000" spc="-5" dirty="0">
                <a:latin typeface="Cambria" panose="02040503050406030204" pitchFamily="18" charset="0"/>
                <a:cs typeface="Arial" panose="020B0604020202020204" pitchFamily="34" charset="0"/>
              </a:rPr>
              <a:t>Internal Medicine</a:t>
            </a:r>
          </a:p>
          <a:p>
            <a:pPr marL="721909" marR="124460" lvl="1" indent="-342900">
              <a:buFont typeface="Arial" panose="020B0604020202020204" pitchFamily="34" charset="0"/>
              <a:buChar char="•"/>
            </a:pPr>
            <a:r>
              <a:rPr lang="en-US" sz="2000" spc="-5" dirty="0">
                <a:latin typeface="Cambria" panose="02040503050406030204" pitchFamily="18" charset="0"/>
                <a:cs typeface="Arial" panose="020B0604020202020204" pitchFamily="34" charset="0"/>
              </a:rPr>
              <a:t>Family Medicine</a:t>
            </a:r>
          </a:p>
          <a:p>
            <a:pPr marL="12700" marR="124460"/>
            <a:r>
              <a:rPr lang="en-US" sz="2400" spc="-5" dirty="0">
                <a:latin typeface="Cambria" panose="02040503050406030204" pitchFamily="18" charset="0"/>
                <a:cs typeface="Arial" panose="020B0604020202020204" pitchFamily="34" charset="0"/>
              </a:rPr>
              <a:t>Beginning in 2022 and 2023: </a:t>
            </a:r>
          </a:p>
          <a:p>
            <a:pPr marL="721909" marR="124460" lvl="1" indent="-342900">
              <a:buFont typeface="Arial" panose="020B0604020202020204" pitchFamily="34" charset="0"/>
              <a:buChar char="•"/>
            </a:pPr>
            <a:r>
              <a:rPr lang="en-US" sz="2000" spc="-5" dirty="0">
                <a:latin typeface="Cambria" panose="02040503050406030204" pitchFamily="18" charset="0"/>
                <a:cs typeface="Arial" panose="020B0604020202020204" pitchFamily="34" charset="0"/>
              </a:rPr>
              <a:t>Emergency Medicine</a:t>
            </a:r>
          </a:p>
          <a:p>
            <a:pPr marL="721909" marR="124460" lvl="1" indent="-342900">
              <a:buFont typeface="Arial" panose="020B0604020202020204" pitchFamily="34" charset="0"/>
              <a:buChar char="•"/>
            </a:pPr>
            <a:r>
              <a:rPr lang="en-US" sz="2000" spc="-5" dirty="0">
                <a:latin typeface="Cambria" panose="02040503050406030204" pitchFamily="18" charset="0"/>
                <a:cs typeface="Arial" panose="020B0604020202020204" pitchFamily="34" charset="0"/>
              </a:rPr>
              <a:t>Surgery </a:t>
            </a:r>
          </a:p>
          <a:p>
            <a:pPr marL="721909" marR="124460" lvl="1" indent="-342900">
              <a:buFont typeface="Arial" panose="020B0604020202020204" pitchFamily="34" charset="0"/>
              <a:buChar char="•"/>
            </a:pPr>
            <a:r>
              <a:rPr lang="en-US" sz="2000" spc="-5" dirty="0">
                <a:latin typeface="Cambria" panose="02040503050406030204" pitchFamily="18" charset="0"/>
                <a:cs typeface="Arial" panose="020B0604020202020204" pitchFamily="34" charset="0"/>
              </a:rPr>
              <a:t>Transitional year   </a:t>
            </a:r>
          </a:p>
        </p:txBody>
      </p:sp>
      <p:sp>
        <p:nvSpPr>
          <p:cNvPr id="3" name="object 3"/>
          <p:cNvSpPr txBox="1">
            <a:spLocks/>
          </p:cNvSpPr>
          <p:nvPr/>
        </p:nvSpPr>
        <p:spPr>
          <a:xfrm>
            <a:off x="381000" y="514350"/>
            <a:ext cx="786707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0175"/>
            <a:r>
              <a:rPr lang="en-US" sz="2800" spc="0" dirty="0">
                <a:latin typeface="Cambria" panose="02040503050406030204" pitchFamily="18" charset="0"/>
                <a:cs typeface="Arial" panose="020B0604020202020204" pitchFamily="34" charset="0"/>
              </a:rPr>
              <a:t>GRADUATE MEDICAL EDUCATION</a:t>
            </a:r>
          </a:p>
        </p:txBody>
      </p:sp>
    </p:spTree>
    <p:extLst>
      <p:ext uri="{BB962C8B-B14F-4D97-AF65-F5344CB8AC3E}">
        <p14:creationId xmlns:p14="http://schemas.microsoft.com/office/powerpoint/2010/main" val="2228083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/>
          <a:srcRect l="17308" t="22650" r="17308" b="46154"/>
          <a:stretch/>
        </p:blipFill>
        <p:spPr bwMode="auto">
          <a:xfrm>
            <a:off x="0" y="438150"/>
            <a:ext cx="8763001" cy="3429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6145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b="8587"/>
          <a:stretch/>
        </p:blipFill>
        <p:spPr bwMode="auto">
          <a:xfrm>
            <a:off x="76200" y="361950"/>
            <a:ext cx="7772400" cy="3886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9236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b="11322"/>
          <a:stretch/>
        </p:blipFill>
        <p:spPr bwMode="auto">
          <a:xfrm>
            <a:off x="152400" y="361950"/>
            <a:ext cx="7772400" cy="381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594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18094"/>
              </p:ext>
            </p:extLst>
          </p:nvPr>
        </p:nvGraphicFramePr>
        <p:xfrm>
          <a:off x="1383994" y="2437715"/>
          <a:ext cx="5131460" cy="1968638"/>
        </p:xfrm>
        <a:graphic>
          <a:graphicData uri="http://schemas.openxmlformats.org/drawingml/2006/table">
            <a:tbl>
              <a:tblPr firstRow="1" firstCol="1" bandRow="1"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0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0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03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03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78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Academic Year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21 -22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22-23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23-24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24-25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25-26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26-27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8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Internal Medicine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8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Family Medicine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8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General Surgery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Emergency Medicine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8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Transitional 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8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54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61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64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64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0" y="1962150"/>
            <a:ext cx="33274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Bayhealth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Kent Resident Timeline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8584" y="915948"/>
            <a:ext cx="7801708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Calibri"/>
                <a:ea typeface="Calibri"/>
                <a:cs typeface="Times New Roman"/>
              </a:rPr>
              <a:t>The </a:t>
            </a:r>
            <a:r>
              <a:rPr lang="en-US" sz="2200" dirty="0" err="1">
                <a:latin typeface="Calibri"/>
                <a:ea typeface="Calibri"/>
                <a:cs typeface="Times New Roman"/>
              </a:rPr>
              <a:t>Bayhealth</a:t>
            </a:r>
            <a:r>
              <a:rPr lang="en-US" sz="2200" dirty="0">
                <a:latin typeface="Calibri"/>
                <a:ea typeface="Calibri"/>
                <a:cs typeface="Times New Roman"/>
              </a:rPr>
              <a:t> Kent campus would have a total of 64 residents in all 5 specialties.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3415" y="361950"/>
            <a:ext cx="830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Planned Program Size and Timing </a:t>
            </a:r>
          </a:p>
        </p:txBody>
      </p:sp>
    </p:spTree>
    <p:extLst>
      <p:ext uri="{BB962C8B-B14F-4D97-AF65-F5344CB8AC3E}">
        <p14:creationId xmlns:p14="http://schemas.microsoft.com/office/powerpoint/2010/main" val="2878098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9455" y="285750"/>
            <a:ext cx="8305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Program Size and Timing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012411"/>
              </p:ext>
            </p:extLst>
          </p:nvPr>
        </p:nvGraphicFramePr>
        <p:xfrm>
          <a:off x="1524000" y="2495550"/>
          <a:ext cx="5029198" cy="1984351"/>
        </p:xfrm>
        <a:graphic>
          <a:graphicData uri="http://schemas.openxmlformats.org/drawingml/2006/table">
            <a:tbl>
              <a:tblPr firstRow="1" firstCol="1" bandRow="1"/>
              <a:tblGrid>
                <a:gridCol w="1558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86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86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86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86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63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Academic Year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21 -22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22-23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23-24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24-25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25-26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26-27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Internal Medicine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Family Medicine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General Surgery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0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Emergency Medicine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1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Transitional 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1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36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36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1004604"/>
            <a:ext cx="8300027" cy="17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The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Bayhealth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Sussex campus would have a total of residents 36 in </a:t>
            </a:r>
            <a:r>
              <a:rPr lang="en-US" alt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four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specialties.  Transitional Year</a:t>
            </a:r>
            <a:r>
              <a:rPr lang="en-US" alt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residents may be distributed to this campus as well.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alt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Bayhealth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Sussex Resident Timeline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74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12982" y="133656"/>
            <a:ext cx="4889824" cy="586704"/>
            <a:chOff x="4779" y="-31672"/>
            <a:chExt cx="4889824" cy="500236"/>
          </a:xfrm>
        </p:grpSpPr>
        <p:sp>
          <p:nvSpPr>
            <p:cNvPr id="3" name="Chevron 2"/>
            <p:cNvSpPr/>
            <p:nvPr/>
          </p:nvSpPr>
          <p:spPr>
            <a:xfrm>
              <a:off x="4779" y="0"/>
              <a:ext cx="4889824" cy="468564"/>
            </a:xfrm>
            <a:prstGeom prst="chevron">
              <a:avLst/>
            </a:prstGeom>
            <a:solidFill>
              <a:srgbClr val="00205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Chevron 4"/>
            <p:cNvSpPr txBox="1"/>
            <p:nvPr/>
          </p:nvSpPr>
          <p:spPr>
            <a:xfrm>
              <a:off x="201540" y="-31672"/>
              <a:ext cx="4421260" cy="4685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/>
                <a:t>Core Planning Steps for GME Program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FFEB4F6-C9E0-4912-BC8C-9E1FD197E1AF}"/>
              </a:ext>
            </a:extLst>
          </p:cNvPr>
          <p:cNvGrpSpPr>
            <a:grpSpLocks noChangeAspect="1"/>
          </p:cNvGrpSpPr>
          <p:nvPr/>
        </p:nvGrpSpPr>
        <p:grpSpPr>
          <a:xfrm>
            <a:off x="381000" y="874178"/>
            <a:ext cx="8376450" cy="3556739"/>
            <a:chOff x="663174" y="1769488"/>
            <a:chExt cx="7958318" cy="4503909"/>
          </a:xfrm>
        </p:grpSpPr>
        <p:sp>
          <p:nvSpPr>
            <p:cNvPr id="6" name="Chevron 82">
              <a:extLst>
                <a:ext uri="{FF2B5EF4-FFF2-40B4-BE49-F238E27FC236}">
                  <a16:creationId xmlns:a16="http://schemas.microsoft.com/office/drawing/2014/main" id="{170CC131-C40B-49AC-A5C1-7F247753961B}"/>
                </a:ext>
              </a:extLst>
            </p:cNvPr>
            <p:cNvSpPr/>
            <p:nvPr/>
          </p:nvSpPr>
          <p:spPr bwMode="auto">
            <a:xfrm>
              <a:off x="2053035" y="5969008"/>
              <a:ext cx="167951" cy="180542"/>
            </a:xfrm>
            <a:prstGeom prst="chevron">
              <a:avLst/>
            </a:prstGeom>
            <a:solidFill>
              <a:srgbClr val="A64259"/>
            </a:solidFill>
            <a:ln>
              <a:solidFill>
                <a:srgbClr val="A64259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200" dirty="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  <p:sp>
          <p:nvSpPr>
            <p:cNvPr id="7" name="Chevron 84">
              <a:extLst>
                <a:ext uri="{FF2B5EF4-FFF2-40B4-BE49-F238E27FC236}">
                  <a16:creationId xmlns:a16="http://schemas.microsoft.com/office/drawing/2014/main" id="{C87D9B07-C4EA-40C5-8A5F-224633BC6C46}"/>
                </a:ext>
              </a:extLst>
            </p:cNvPr>
            <p:cNvSpPr/>
            <p:nvPr/>
          </p:nvSpPr>
          <p:spPr bwMode="auto">
            <a:xfrm>
              <a:off x="4525440" y="5969008"/>
              <a:ext cx="167951" cy="180542"/>
            </a:xfrm>
            <a:prstGeom prst="chevron">
              <a:avLst/>
            </a:prstGeom>
            <a:solidFill>
              <a:srgbClr val="A64259"/>
            </a:solidFill>
            <a:ln>
              <a:solidFill>
                <a:srgbClr val="A64259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200" dirty="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  <p:sp>
          <p:nvSpPr>
            <p:cNvPr id="8" name="Chevron 85">
              <a:extLst>
                <a:ext uri="{FF2B5EF4-FFF2-40B4-BE49-F238E27FC236}">
                  <a16:creationId xmlns:a16="http://schemas.microsoft.com/office/drawing/2014/main" id="{1ECC329C-E208-4ED1-9118-A78C7B73C568}"/>
                </a:ext>
              </a:extLst>
            </p:cNvPr>
            <p:cNvSpPr/>
            <p:nvPr/>
          </p:nvSpPr>
          <p:spPr bwMode="auto">
            <a:xfrm>
              <a:off x="5766383" y="5969007"/>
              <a:ext cx="167951" cy="180542"/>
            </a:xfrm>
            <a:prstGeom prst="chevron">
              <a:avLst/>
            </a:prstGeom>
            <a:solidFill>
              <a:srgbClr val="A64259"/>
            </a:solidFill>
            <a:ln>
              <a:solidFill>
                <a:srgbClr val="A64259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200" dirty="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  <p:sp>
          <p:nvSpPr>
            <p:cNvPr id="9" name="Chevron 86">
              <a:extLst>
                <a:ext uri="{FF2B5EF4-FFF2-40B4-BE49-F238E27FC236}">
                  <a16:creationId xmlns:a16="http://schemas.microsoft.com/office/drawing/2014/main" id="{9CD53C7A-570D-44D0-BEAB-A97EB3F4B49D}"/>
                </a:ext>
              </a:extLst>
            </p:cNvPr>
            <p:cNvSpPr/>
            <p:nvPr/>
          </p:nvSpPr>
          <p:spPr bwMode="auto">
            <a:xfrm>
              <a:off x="7004168" y="5981362"/>
              <a:ext cx="167951" cy="180542"/>
            </a:xfrm>
            <a:prstGeom prst="chevron">
              <a:avLst/>
            </a:prstGeom>
            <a:solidFill>
              <a:srgbClr val="A64259"/>
            </a:solidFill>
            <a:ln>
              <a:solidFill>
                <a:srgbClr val="A64259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200" dirty="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  <p:sp>
          <p:nvSpPr>
            <p:cNvPr id="10" name="Right Arrow 21">
              <a:extLst>
                <a:ext uri="{FF2B5EF4-FFF2-40B4-BE49-F238E27FC236}">
                  <a16:creationId xmlns:a16="http://schemas.microsoft.com/office/drawing/2014/main" id="{4BA40E19-05D7-427A-A2F6-C8F7806AA457}"/>
                </a:ext>
              </a:extLst>
            </p:cNvPr>
            <p:cNvSpPr/>
            <p:nvPr/>
          </p:nvSpPr>
          <p:spPr bwMode="auto">
            <a:xfrm>
              <a:off x="663174" y="2167654"/>
              <a:ext cx="7958318" cy="28770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A64259"/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200" dirty="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1055E99-373E-4F0B-B413-396C4BC5299C}"/>
                </a:ext>
              </a:extLst>
            </p:cNvPr>
            <p:cNvGrpSpPr/>
            <p:nvPr/>
          </p:nvGrpSpPr>
          <p:grpSpPr>
            <a:xfrm>
              <a:off x="950313" y="1781575"/>
              <a:ext cx="1102722" cy="4491822"/>
              <a:chOff x="950313" y="1781575"/>
              <a:chExt cx="1102722" cy="4491822"/>
            </a:xfrm>
          </p:grpSpPr>
          <p:sp>
            <p:nvSpPr>
              <p:cNvPr id="65" name="Down Arrow 45">
                <a:extLst>
                  <a:ext uri="{FF2B5EF4-FFF2-40B4-BE49-F238E27FC236}">
                    <a16:creationId xmlns:a16="http://schemas.microsoft.com/office/drawing/2014/main" id="{5460441A-938A-4C91-8CFA-1D2CB5B96B41}"/>
                  </a:ext>
                </a:extLst>
              </p:cNvPr>
              <p:cNvSpPr/>
              <p:nvPr/>
            </p:nvSpPr>
            <p:spPr bwMode="auto">
              <a:xfrm>
                <a:off x="1390352" y="3265081"/>
                <a:ext cx="256371" cy="245353"/>
              </a:xfrm>
              <a:prstGeom prst="downArrow">
                <a:avLst>
                  <a:gd name="adj1" fmla="val 50000"/>
                  <a:gd name="adj2" fmla="val 54704"/>
                </a:avLst>
              </a:prstGeom>
              <a:solidFill>
                <a:srgbClr val="83858C"/>
              </a:solidFill>
              <a:ln>
                <a:solidFill>
                  <a:srgbClr val="A64259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E7F81A15-417F-4BCB-BB82-3C3E927676F2}"/>
                  </a:ext>
                </a:extLst>
              </p:cNvPr>
              <p:cNvGrpSpPr/>
              <p:nvPr/>
            </p:nvGrpSpPr>
            <p:grpSpPr>
              <a:xfrm>
                <a:off x="950313" y="1781575"/>
                <a:ext cx="1102722" cy="4491822"/>
                <a:chOff x="950313" y="1781575"/>
                <a:chExt cx="1102722" cy="4491822"/>
              </a:xfrm>
            </p:grpSpPr>
            <p:sp>
              <p:nvSpPr>
                <p:cNvPr id="67" name="Rounded Rectangle 3">
                  <a:extLst>
                    <a:ext uri="{FF2B5EF4-FFF2-40B4-BE49-F238E27FC236}">
                      <a16:creationId xmlns:a16="http://schemas.microsoft.com/office/drawing/2014/main" id="{0BC692CB-FCB0-4F98-80D0-F084EDE577EC}"/>
                    </a:ext>
                  </a:extLst>
                </p:cNvPr>
                <p:cNvSpPr/>
                <p:nvPr/>
              </p:nvSpPr>
              <p:spPr bwMode="auto">
                <a:xfrm>
                  <a:off x="950313" y="1947514"/>
                  <a:ext cx="1102722" cy="684184"/>
                </a:xfrm>
                <a:prstGeom prst="roundRect">
                  <a:avLst/>
                </a:prstGeom>
                <a:solidFill>
                  <a:srgbClr val="00205B"/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dirty="0">
                      <a:solidFill>
                        <a:prstClr val="white"/>
                      </a:solidFill>
                      <a:latin typeface="Calibri" panose="020F0502020204030204"/>
                      <a:cs typeface="Times New Roman" panose="02020603050405020304" pitchFamily="18" charset="0"/>
                    </a:rPr>
                    <a:t>Initial Feasibility Assessment</a:t>
                  </a:r>
                </a:p>
              </p:txBody>
            </p:sp>
            <p:sp>
              <p:nvSpPr>
                <p:cNvPr id="68" name="Flowchart: Connector 67">
                  <a:extLst>
                    <a:ext uri="{FF2B5EF4-FFF2-40B4-BE49-F238E27FC236}">
                      <a16:creationId xmlns:a16="http://schemas.microsoft.com/office/drawing/2014/main" id="{ADFBE8FD-462F-40F6-9049-D761C54C6F74}"/>
                    </a:ext>
                  </a:extLst>
                </p:cNvPr>
                <p:cNvSpPr/>
                <p:nvPr/>
              </p:nvSpPr>
              <p:spPr bwMode="auto">
                <a:xfrm>
                  <a:off x="1366375" y="1781575"/>
                  <a:ext cx="291174" cy="273475"/>
                </a:xfrm>
                <a:prstGeom prst="flowChartConnector">
                  <a:avLst/>
                </a:prstGeom>
                <a:solidFill>
                  <a:srgbClr val="83858C"/>
                </a:soli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 fontScale="62500" lnSpcReduction="20000"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800" b="1" dirty="0">
                      <a:solidFill>
                        <a:prstClr val="black"/>
                      </a:solidFill>
                      <a:latin typeface="Calibri" panose="020F0502020204030204"/>
                    </a:rPr>
                    <a:t>1</a:t>
                  </a:r>
                </a:p>
              </p:txBody>
            </p:sp>
            <p:sp>
              <p:nvSpPr>
                <p:cNvPr id="69" name="Rounded Rectangle 41">
                  <a:extLst>
                    <a:ext uri="{FF2B5EF4-FFF2-40B4-BE49-F238E27FC236}">
                      <a16:creationId xmlns:a16="http://schemas.microsoft.com/office/drawing/2014/main" id="{8277E28F-3598-4473-B31A-56A7231A49F7}"/>
                    </a:ext>
                  </a:extLst>
                </p:cNvPr>
                <p:cNvSpPr/>
                <p:nvPr/>
              </p:nvSpPr>
              <p:spPr bwMode="auto">
                <a:xfrm>
                  <a:off x="950313" y="2735691"/>
                  <a:ext cx="1082814" cy="52939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83858C">
                        <a:tint val="66000"/>
                        <a:satMod val="160000"/>
                      </a:srgbClr>
                    </a:gs>
                    <a:gs pos="50000">
                      <a:srgbClr val="83858C">
                        <a:tint val="44500"/>
                        <a:satMod val="160000"/>
                      </a:srgbClr>
                    </a:gs>
                    <a:gs pos="100000">
                      <a:srgbClr val="83858C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  <a:scene3d>
                  <a:camera prst="orthographicFront"/>
                  <a:lightRig rig="soft" dir="t"/>
                </a:scene3d>
                <a:sp3d prstMaterial="dkEdge"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900" b="1" dirty="0">
                      <a:solidFill>
                        <a:prstClr val="black"/>
                      </a:solidFill>
                      <a:latin typeface="Calibri" panose="020F0502020204030204"/>
                    </a:rPr>
                    <a:t>Sponsorship Options</a:t>
                  </a:r>
                </a:p>
              </p:txBody>
            </p:sp>
            <p:sp>
              <p:nvSpPr>
                <p:cNvPr id="70" name="Rounded Rectangle 42">
                  <a:extLst>
                    <a:ext uri="{FF2B5EF4-FFF2-40B4-BE49-F238E27FC236}">
                      <a16:creationId xmlns:a16="http://schemas.microsoft.com/office/drawing/2014/main" id="{3C12D317-1A21-4111-B18F-625038EF68E9}"/>
                    </a:ext>
                  </a:extLst>
                </p:cNvPr>
                <p:cNvSpPr/>
                <p:nvPr/>
              </p:nvSpPr>
              <p:spPr bwMode="auto">
                <a:xfrm>
                  <a:off x="950313" y="3548194"/>
                  <a:ext cx="1077541" cy="52939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83858C">
                        <a:tint val="66000"/>
                        <a:satMod val="160000"/>
                      </a:srgbClr>
                    </a:gs>
                    <a:gs pos="50000">
                      <a:srgbClr val="83858C">
                        <a:tint val="44500"/>
                        <a:satMod val="160000"/>
                      </a:srgbClr>
                    </a:gs>
                    <a:gs pos="100000">
                      <a:srgbClr val="83858C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  <a:scene3d>
                  <a:camera prst="orthographicFront"/>
                  <a:lightRig rig="soft" dir="t"/>
                </a:scene3d>
                <a:sp3d prstMaterial="dkEdge"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900" b="1" dirty="0">
                      <a:solidFill>
                        <a:prstClr val="black"/>
                      </a:solidFill>
                      <a:latin typeface="Calibri" panose="020F0502020204030204"/>
                    </a:rPr>
                    <a:t>Program Determination &amp; Size</a:t>
                  </a:r>
                </a:p>
              </p:txBody>
            </p:sp>
            <p:sp>
              <p:nvSpPr>
                <p:cNvPr id="71" name="Rounded Rectangle 43">
                  <a:extLst>
                    <a:ext uri="{FF2B5EF4-FFF2-40B4-BE49-F238E27FC236}">
                      <a16:creationId xmlns:a16="http://schemas.microsoft.com/office/drawing/2014/main" id="{05F32275-84F2-4EFF-BB04-C3FE7DF7CFAA}"/>
                    </a:ext>
                  </a:extLst>
                </p:cNvPr>
                <p:cNvSpPr/>
                <p:nvPr/>
              </p:nvSpPr>
              <p:spPr bwMode="auto">
                <a:xfrm>
                  <a:off x="950313" y="4399875"/>
                  <a:ext cx="1060764" cy="52939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83858C">
                        <a:tint val="66000"/>
                        <a:satMod val="160000"/>
                      </a:srgbClr>
                    </a:gs>
                    <a:gs pos="50000">
                      <a:srgbClr val="83858C">
                        <a:tint val="44500"/>
                        <a:satMod val="160000"/>
                      </a:srgbClr>
                    </a:gs>
                    <a:gs pos="100000">
                      <a:srgbClr val="83858C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  <a:scene3d>
                  <a:camera prst="orthographicFront"/>
                  <a:lightRig rig="soft" dir="t"/>
                </a:scene3d>
                <a:sp3d prstMaterial="dkEdge"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900" b="1" dirty="0">
                      <a:solidFill>
                        <a:prstClr val="black"/>
                      </a:solidFill>
                      <a:latin typeface="Calibri" panose="020F0502020204030204"/>
                    </a:rPr>
                    <a:t>Clinical Training Strategy</a:t>
                  </a:r>
                </a:p>
              </p:txBody>
            </p:sp>
            <p:sp>
              <p:nvSpPr>
                <p:cNvPr id="72" name="Rounded Rectangle 44">
                  <a:extLst>
                    <a:ext uri="{FF2B5EF4-FFF2-40B4-BE49-F238E27FC236}">
                      <a16:creationId xmlns:a16="http://schemas.microsoft.com/office/drawing/2014/main" id="{588F8C9A-453D-4E58-9D4B-33FC5A44678C}"/>
                    </a:ext>
                  </a:extLst>
                </p:cNvPr>
                <p:cNvSpPr/>
                <p:nvPr/>
              </p:nvSpPr>
              <p:spPr bwMode="auto">
                <a:xfrm>
                  <a:off x="950313" y="5193336"/>
                  <a:ext cx="1060764" cy="52939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83858C">
                        <a:tint val="66000"/>
                        <a:satMod val="160000"/>
                      </a:srgbClr>
                    </a:gs>
                    <a:gs pos="50000">
                      <a:srgbClr val="83858C">
                        <a:tint val="44500"/>
                        <a:satMod val="160000"/>
                      </a:srgbClr>
                    </a:gs>
                    <a:gs pos="100000">
                      <a:srgbClr val="83858C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  <a:scene3d>
                  <a:camera prst="orthographicFront"/>
                  <a:lightRig rig="soft" dir="t"/>
                </a:scene3d>
                <a:sp3d prstMaterial="dkEdge"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900" b="1" dirty="0">
                      <a:solidFill>
                        <a:prstClr val="black"/>
                      </a:solidFill>
                      <a:latin typeface="Calibri" panose="020F0502020204030204"/>
                    </a:rPr>
                    <a:t>Initial Economic Assessment</a:t>
                  </a:r>
                </a:p>
              </p:txBody>
            </p:sp>
            <p:sp>
              <p:nvSpPr>
                <p:cNvPr id="73" name="Down Arrow 46">
                  <a:extLst>
                    <a:ext uri="{FF2B5EF4-FFF2-40B4-BE49-F238E27FC236}">
                      <a16:creationId xmlns:a16="http://schemas.microsoft.com/office/drawing/2014/main" id="{38581014-68C3-4C35-9F18-8B6F9516925A}"/>
                    </a:ext>
                  </a:extLst>
                </p:cNvPr>
                <p:cNvSpPr/>
                <p:nvPr/>
              </p:nvSpPr>
              <p:spPr bwMode="auto">
                <a:xfrm>
                  <a:off x="1383491" y="4105864"/>
                  <a:ext cx="256371" cy="245353"/>
                </a:xfrm>
                <a:prstGeom prst="downArrow">
                  <a:avLst>
                    <a:gd name="adj1" fmla="val 50000"/>
                    <a:gd name="adj2" fmla="val 54704"/>
                  </a:avLst>
                </a:prstGeom>
                <a:solidFill>
                  <a:srgbClr val="83858C"/>
                </a:solidFill>
                <a:ln>
                  <a:solidFill>
                    <a:srgbClr val="A6425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 fontScale="32500" lnSpcReduction="20000"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lang="en-US" sz="1200" dirty="0">
                    <a:solidFill>
                      <a:prstClr val="black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74" name="Down Arrow 47">
                  <a:extLst>
                    <a:ext uri="{FF2B5EF4-FFF2-40B4-BE49-F238E27FC236}">
                      <a16:creationId xmlns:a16="http://schemas.microsoft.com/office/drawing/2014/main" id="{DD048220-CEF1-4471-85CD-6467E7FF823D}"/>
                    </a:ext>
                  </a:extLst>
                </p:cNvPr>
                <p:cNvSpPr/>
                <p:nvPr/>
              </p:nvSpPr>
              <p:spPr bwMode="auto">
                <a:xfrm>
                  <a:off x="1399615" y="4937245"/>
                  <a:ext cx="256371" cy="245353"/>
                </a:xfrm>
                <a:prstGeom prst="downArrow">
                  <a:avLst>
                    <a:gd name="adj1" fmla="val 50000"/>
                    <a:gd name="adj2" fmla="val 54704"/>
                  </a:avLst>
                </a:prstGeom>
                <a:solidFill>
                  <a:srgbClr val="83858C"/>
                </a:solidFill>
                <a:ln>
                  <a:solidFill>
                    <a:srgbClr val="A6425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 fontScale="32500" lnSpcReduction="20000"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lang="en-US" sz="1200" dirty="0">
                    <a:solidFill>
                      <a:prstClr val="black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D3AD4CBB-F3CB-4051-8D3A-7D248929C342}"/>
                    </a:ext>
                  </a:extLst>
                </p:cNvPr>
                <p:cNvSpPr/>
                <p:nvPr/>
              </p:nvSpPr>
              <p:spPr bwMode="auto">
                <a:xfrm>
                  <a:off x="950313" y="5855377"/>
                  <a:ext cx="1082814" cy="418020"/>
                </a:xfrm>
                <a:prstGeom prst="roundRect">
                  <a:avLst/>
                </a:prstGeom>
                <a:solidFill>
                  <a:srgbClr val="00205B"/>
                </a:soli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700" b="1" dirty="0">
                      <a:solidFill>
                        <a:prstClr val="white"/>
                      </a:solidFill>
                      <a:latin typeface="Calibri" panose="020F0502020204030204"/>
                    </a:rPr>
                    <a:t>Viable Program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B6ADA2-1804-4AD9-A315-B2F6EE43072C}"/>
                </a:ext>
              </a:extLst>
            </p:cNvPr>
            <p:cNvGrpSpPr/>
            <p:nvPr/>
          </p:nvGrpSpPr>
          <p:grpSpPr>
            <a:xfrm>
              <a:off x="2137011" y="1809927"/>
              <a:ext cx="2582651" cy="4463470"/>
              <a:chOff x="2137011" y="1809927"/>
              <a:chExt cx="2582651" cy="4463470"/>
            </a:xfrm>
          </p:grpSpPr>
          <p:sp>
            <p:nvSpPr>
              <p:cNvPr id="47" name="Down Arrow 28">
                <a:extLst>
                  <a:ext uri="{FF2B5EF4-FFF2-40B4-BE49-F238E27FC236}">
                    <a16:creationId xmlns:a16="http://schemas.microsoft.com/office/drawing/2014/main" id="{7C51AD0F-7B72-487B-A5AC-3E5F5650A697}"/>
                  </a:ext>
                </a:extLst>
              </p:cNvPr>
              <p:cNvSpPr/>
              <p:nvPr/>
            </p:nvSpPr>
            <p:spPr bwMode="auto">
              <a:xfrm>
                <a:off x="3874135" y="4105195"/>
                <a:ext cx="256371" cy="245353"/>
              </a:xfrm>
              <a:prstGeom prst="downArrow">
                <a:avLst>
                  <a:gd name="adj1" fmla="val 50000"/>
                  <a:gd name="adj2" fmla="val 54704"/>
                </a:avLst>
              </a:prstGeom>
              <a:solidFill>
                <a:srgbClr val="83858C"/>
              </a:solidFill>
              <a:ln>
                <a:solidFill>
                  <a:srgbClr val="A64259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48" name="Down Arrow 38">
                <a:extLst>
                  <a:ext uri="{FF2B5EF4-FFF2-40B4-BE49-F238E27FC236}">
                    <a16:creationId xmlns:a16="http://schemas.microsoft.com/office/drawing/2014/main" id="{D17FB577-D222-4F67-97BC-36184605E290}"/>
                  </a:ext>
                </a:extLst>
              </p:cNvPr>
              <p:cNvSpPr/>
              <p:nvPr/>
            </p:nvSpPr>
            <p:spPr bwMode="auto">
              <a:xfrm>
                <a:off x="2604051" y="4195516"/>
                <a:ext cx="256371" cy="245352"/>
              </a:xfrm>
              <a:prstGeom prst="downArrow">
                <a:avLst>
                  <a:gd name="adj1" fmla="val 50000"/>
                  <a:gd name="adj2" fmla="val 54704"/>
                </a:avLst>
              </a:prstGeom>
              <a:solidFill>
                <a:srgbClr val="83858C"/>
              </a:solidFill>
              <a:ln>
                <a:solidFill>
                  <a:srgbClr val="A64259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CE1DC25-A16F-4634-B177-769F3FB1DFC0}"/>
                  </a:ext>
                </a:extLst>
              </p:cNvPr>
              <p:cNvGrpSpPr/>
              <p:nvPr/>
            </p:nvGrpSpPr>
            <p:grpSpPr>
              <a:xfrm>
                <a:off x="2137011" y="1809927"/>
                <a:ext cx="2582651" cy="4463470"/>
                <a:chOff x="2137011" y="1809927"/>
                <a:chExt cx="2582651" cy="4463470"/>
              </a:xfrm>
            </p:grpSpPr>
            <p:sp>
              <p:nvSpPr>
                <p:cNvPr id="50" name="Rounded Rectangle 5">
                  <a:extLst>
                    <a:ext uri="{FF2B5EF4-FFF2-40B4-BE49-F238E27FC236}">
                      <a16:creationId xmlns:a16="http://schemas.microsoft.com/office/drawing/2014/main" id="{6AC53D55-5EB0-49C6-BE1E-A64306A64BD6}"/>
                    </a:ext>
                  </a:extLst>
                </p:cNvPr>
                <p:cNvSpPr/>
                <p:nvPr/>
              </p:nvSpPr>
              <p:spPr bwMode="auto">
                <a:xfrm>
                  <a:off x="2188095" y="1947514"/>
                  <a:ext cx="2346197" cy="684184"/>
                </a:xfrm>
                <a:prstGeom prst="roundRect">
                  <a:avLst/>
                </a:prstGeom>
                <a:solidFill>
                  <a:srgbClr val="00205B"/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1100" b="1" dirty="0">
                      <a:solidFill>
                        <a:prstClr val="white"/>
                      </a:solidFill>
                      <a:latin typeface="Calibri" panose="020F0502020204030204"/>
                      <a:cs typeface="Times New Roman" panose="02020603050405020304" pitchFamily="18" charset="0"/>
                    </a:rPr>
                    <a:t>Core Program Planning</a:t>
                  </a:r>
                </a:p>
              </p:txBody>
            </p:sp>
            <p:sp>
              <p:nvSpPr>
                <p:cNvPr id="51" name="Flowchart: Connector 50">
                  <a:extLst>
                    <a:ext uri="{FF2B5EF4-FFF2-40B4-BE49-F238E27FC236}">
                      <a16:creationId xmlns:a16="http://schemas.microsoft.com/office/drawing/2014/main" id="{B3451230-0411-454C-AE85-8995B210F97F}"/>
                    </a:ext>
                  </a:extLst>
                </p:cNvPr>
                <p:cNvSpPr/>
                <p:nvPr/>
              </p:nvSpPr>
              <p:spPr bwMode="auto">
                <a:xfrm>
                  <a:off x="3188200" y="1809927"/>
                  <a:ext cx="291174" cy="273475"/>
                </a:xfrm>
                <a:prstGeom prst="flowChartConnector">
                  <a:avLst/>
                </a:prstGeom>
                <a:solidFill>
                  <a:srgbClr val="83858C"/>
                </a:soli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 fontScale="62500" lnSpcReduction="20000"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800" b="1" dirty="0">
                      <a:solidFill>
                        <a:prstClr val="black"/>
                      </a:solidFill>
                      <a:latin typeface="Calibri" panose="020F0502020204030204"/>
                    </a:rPr>
                    <a:t>2</a:t>
                  </a:r>
                </a:p>
              </p:txBody>
            </p:sp>
            <p:sp>
              <p:nvSpPr>
                <p:cNvPr id="52" name="Rounded Rectangle 22">
                  <a:extLst>
                    <a:ext uri="{FF2B5EF4-FFF2-40B4-BE49-F238E27FC236}">
                      <a16:creationId xmlns:a16="http://schemas.microsoft.com/office/drawing/2014/main" id="{9670E183-5456-4B1F-9A41-BEC2A4D6A928}"/>
                    </a:ext>
                  </a:extLst>
                </p:cNvPr>
                <p:cNvSpPr/>
                <p:nvPr/>
              </p:nvSpPr>
              <p:spPr bwMode="auto">
                <a:xfrm>
                  <a:off x="3513117" y="2735022"/>
                  <a:ext cx="1096297" cy="52939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83858C">
                        <a:tint val="66000"/>
                        <a:satMod val="160000"/>
                      </a:srgbClr>
                    </a:gs>
                    <a:gs pos="50000">
                      <a:srgbClr val="83858C">
                        <a:tint val="44500"/>
                        <a:satMod val="160000"/>
                      </a:srgbClr>
                    </a:gs>
                    <a:gs pos="100000">
                      <a:srgbClr val="83858C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900" b="1" dirty="0">
                      <a:solidFill>
                        <a:prstClr val="black"/>
                      </a:solidFill>
                      <a:latin typeface="Calibri" panose="020F0502020204030204"/>
                    </a:rPr>
                    <a:t>GME Infrastructure</a:t>
                  </a:r>
                </a:p>
              </p:txBody>
            </p:sp>
            <p:sp>
              <p:nvSpPr>
                <p:cNvPr id="53" name="Rounded Rectangle 23">
                  <a:extLst>
                    <a:ext uri="{FF2B5EF4-FFF2-40B4-BE49-F238E27FC236}">
                      <a16:creationId xmlns:a16="http://schemas.microsoft.com/office/drawing/2014/main" id="{B23B4C65-AD6D-426F-A88B-6D7479838DAB}"/>
                    </a:ext>
                  </a:extLst>
                </p:cNvPr>
                <p:cNvSpPr/>
                <p:nvPr/>
              </p:nvSpPr>
              <p:spPr bwMode="auto">
                <a:xfrm>
                  <a:off x="3479373" y="3500497"/>
                  <a:ext cx="1240289" cy="604698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83858C">
                        <a:tint val="66000"/>
                        <a:satMod val="160000"/>
                      </a:srgbClr>
                    </a:gs>
                    <a:gs pos="50000">
                      <a:srgbClr val="83858C">
                        <a:tint val="44500"/>
                        <a:satMod val="160000"/>
                      </a:srgbClr>
                    </a:gs>
                    <a:gs pos="100000">
                      <a:srgbClr val="83858C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900" b="1" dirty="0">
                      <a:solidFill>
                        <a:prstClr val="black"/>
                      </a:solidFill>
                      <a:latin typeface="Calibri" panose="020F0502020204030204"/>
                    </a:rPr>
                    <a:t>Clinical Training Models and Rotations</a:t>
                  </a:r>
                </a:p>
              </p:txBody>
            </p:sp>
            <p:sp>
              <p:nvSpPr>
                <p:cNvPr id="54" name="Rounded Rectangle 24">
                  <a:extLst>
                    <a:ext uri="{FF2B5EF4-FFF2-40B4-BE49-F238E27FC236}">
                      <a16:creationId xmlns:a16="http://schemas.microsoft.com/office/drawing/2014/main" id="{DE774E67-6B87-49F4-BF38-EFD930B76474}"/>
                    </a:ext>
                  </a:extLst>
                </p:cNvPr>
                <p:cNvSpPr/>
                <p:nvPr/>
              </p:nvSpPr>
              <p:spPr bwMode="auto">
                <a:xfrm>
                  <a:off x="3516017" y="4399206"/>
                  <a:ext cx="1140528" cy="52939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83858C">
                        <a:tint val="66000"/>
                        <a:satMod val="160000"/>
                      </a:srgbClr>
                    </a:gs>
                    <a:gs pos="50000">
                      <a:srgbClr val="83858C">
                        <a:tint val="44500"/>
                        <a:satMod val="160000"/>
                      </a:srgbClr>
                    </a:gs>
                    <a:gs pos="100000">
                      <a:srgbClr val="83858C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900" b="1" dirty="0">
                      <a:solidFill>
                        <a:prstClr val="black"/>
                      </a:solidFill>
                      <a:latin typeface="Calibri" panose="020F0502020204030204"/>
                    </a:rPr>
                    <a:t>Pro Forma Development</a:t>
                  </a:r>
                </a:p>
              </p:txBody>
            </p:sp>
            <p:sp>
              <p:nvSpPr>
                <p:cNvPr id="55" name="Rounded Rectangle 25">
                  <a:extLst>
                    <a:ext uri="{FF2B5EF4-FFF2-40B4-BE49-F238E27FC236}">
                      <a16:creationId xmlns:a16="http://schemas.microsoft.com/office/drawing/2014/main" id="{03AE782B-B721-4B1A-B7E5-702A9899D7A6}"/>
                    </a:ext>
                  </a:extLst>
                </p:cNvPr>
                <p:cNvSpPr/>
                <p:nvPr/>
              </p:nvSpPr>
              <p:spPr bwMode="auto">
                <a:xfrm>
                  <a:off x="3491069" y="5192667"/>
                  <a:ext cx="1010652" cy="52939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83858C">
                        <a:tint val="66000"/>
                        <a:satMod val="160000"/>
                      </a:srgbClr>
                    </a:gs>
                    <a:gs pos="50000">
                      <a:srgbClr val="83858C">
                        <a:tint val="44500"/>
                        <a:satMod val="160000"/>
                      </a:srgbClr>
                    </a:gs>
                    <a:gs pos="100000">
                      <a:srgbClr val="83858C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900" b="1" dirty="0">
                      <a:solidFill>
                        <a:prstClr val="black"/>
                      </a:solidFill>
                      <a:latin typeface="Calibri" panose="020F0502020204030204"/>
                    </a:rPr>
                    <a:t>New Program Applications</a:t>
                  </a:r>
                </a:p>
              </p:txBody>
            </p:sp>
            <p:sp>
              <p:nvSpPr>
                <p:cNvPr id="56" name="Down Arrow 27">
                  <a:extLst>
                    <a:ext uri="{FF2B5EF4-FFF2-40B4-BE49-F238E27FC236}">
                      <a16:creationId xmlns:a16="http://schemas.microsoft.com/office/drawing/2014/main" id="{8BD978B0-CF84-48DE-BCB7-06AFD7FDF40B}"/>
                    </a:ext>
                  </a:extLst>
                </p:cNvPr>
                <p:cNvSpPr/>
                <p:nvPr/>
              </p:nvSpPr>
              <p:spPr bwMode="auto">
                <a:xfrm>
                  <a:off x="3880996" y="3264412"/>
                  <a:ext cx="256371" cy="245353"/>
                </a:xfrm>
                <a:prstGeom prst="downArrow">
                  <a:avLst>
                    <a:gd name="adj1" fmla="val 50000"/>
                    <a:gd name="adj2" fmla="val 54704"/>
                  </a:avLst>
                </a:prstGeom>
                <a:solidFill>
                  <a:srgbClr val="83858C"/>
                </a:solidFill>
                <a:ln>
                  <a:solidFill>
                    <a:srgbClr val="A6425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 fontScale="32500" lnSpcReduction="20000"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lang="en-US" sz="1200" dirty="0">
                    <a:solidFill>
                      <a:prstClr val="black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57" name="Down Arrow 29">
                  <a:extLst>
                    <a:ext uri="{FF2B5EF4-FFF2-40B4-BE49-F238E27FC236}">
                      <a16:creationId xmlns:a16="http://schemas.microsoft.com/office/drawing/2014/main" id="{86FF2543-B31D-486F-8F58-1C7E1740A0D9}"/>
                    </a:ext>
                  </a:extLst>
                </p:cNvPr>
                <p:cNvSpPr/>
                <p:nvPr/>
              </p:nvSpPr>
              <p:spPr bwMode="auto">
                <a:xfrm>
                  <a:off x="3890259" y="4936576"/>
                  <a:ext cx="256371" cy="245353"/>
                </a:xfrm>
                <a:prstGeom prst="downArrow">
                  <a:avLst>
                    <a:gd name="adj1" fmla="val 50000"/>
                    <a:gd name="adj2" fmla="val 54704"/>
                  </a:avLst>
                </a:prstGeom>
                <a:solidFill>
                  <a:srgbClr val="83858C"/>
                </a:solidFill>
                <a:ln>
                  <a:solidFill>
                    <a:srgbClr val="A6425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 fontScale="32500" lnSpcReduction="20000"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lang="en-US" sz="1200" dirty="0">
                    <a:solidFill>
                      <a:prstClr val="black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58" name="Rounded Rectangle 33">
                  <a:extLst>
                    <a:ext uri="{FF2B5EF4-FFF2-40B4-BE49-F238E27FC236}">
                      <a16:creationId xmlns:a16="http://schemas.microsoft.com/office/drawing/2014/main" id="{8A74613E-7C33-48E3-9EA1-BF2F1DBF333E}"/>
                    </a:ext>
                  </a:extLst>
                </p:cNvPr>
                <p:cNvSpPr/>
                <p:nvPr/>
              </p:nvSpPr>
              <p:spPr bwMode="auto">
                <a:xfrm>
                  <a:off x="2243035" y="2735691"/>
                  <a:ext cx="1010652" cy="52939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83858C">
                        <a:tint val="66000"/>
                        <a:satMod val="160000"/>
                      </a:srgbClr>
                    </a:gs>
                    <a:gs pos="50000">
                      <a:srgbClr val="83858C">
                        <a:tint val="44500"/>
                        <a:satMod val="160000"/>
                      </a:srgbClr>
                    </a:gs>
                    <a:gs pos="100000">
                      <a:srgbClr val="83858C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  <a:scene3d>
                  <a:camera prst="orthographicFront"/>
                  <a:lightRig rig="soft" dir="t"/>
                </a:scene3d>
                <a:sp3d prstMaterial="dkEdge"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900" b="1" dirty="0">
                      <a:solidFill>
                        <a:prstClr val="black"/>
                      </a:solidFill>
                      <a:latin typeface="Calibri" panose="020F0502020204030204"/>
                    </a:rPr>
                    <a:t>Establish GMEC &amp; File IRD</a:t>
                  </a:r>
                </a:p>
              </p:txBody>
            </p:sp>
            <p:sp>
              <p:nvSpPr>
                <p:cNvPr id="59" name="Rounded Rectangle 34">
                  <a:extLst>
                    <a:ext uri="{FF2B5EF4-FFF2-40B4-BE49-F238E27FC236}">
                      <a16:creationId xmlns:a16="http://schemas.microsoft.com/office/drawing/2014/main" id="{3C193A7B-A0A2-4689-9F23-E3712F71604F}"/>
                    </a:ext>
                  </a:extLst>
                </p:cNvPr>
                <p:cNvSpPr/>
                <p:nvPr/>
              </p:nvSpPr>
              <p:spPr bwMode="auto">
                <a:xfrm>
                  <a:off x="2137011" y="3576473"/>
                  <a:ext cx="1263748" cy="642128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83858C">
                        <a:tint val="66000"/>
                        <a:satMod val="160000"/>
                      </a:srgbClr>
                    </a:gs>
                    <a:gs pos="50000">
                      <a:srgbClr val="83858C">
                        <a:tint val="44500"/>
                        <a:satMod val="160000"/>
                      </a:srgbClr>
                    </a:gs>
                    <a:gs pos="100000">
                      <a:srgbClr val="83858C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  <a:scene3d>
                  <a:camera prst="orthographicFront"/>
                  <a:lightRig rig="soft" dir="t"/>
                </a:scene3d>
                <a:sp3d prstMaterial="dkEdge"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900" b="1" dirty="0">
                      <a:solidFill>
                        <a:prstClr val="black"/>
                      </a:solidFill>
                      <a:latin typeface="Calibri" panose="020F0502020204030204"/>
                    </a:rPr>
                    <a:t>Inventory of Clinical Training Capabilities</a:t>
                  </a:r>
                </a:p>
              </p:txBody>
            </p:sp>
            <p:sp>
              <p:nvSpPr>
                <p:cNvPr id="60" name="Rounded Rectangle 35">
                  <a:extLst>
                    <a:ext uri="{FF2B5EF4-FFF2-40B4-BE49-F238E27FC236}">
                      <a16:creationId xmlns:a16="http://schemas.microsoft.com/office/drawing/2014/main" id="{7BC9A503-5D55-41F1-97D4-21D46B5A3A78}"/>
                    </a:ext>
                  </a:extLst>
                </p:cNvPr>
                <p:cNvSpPr/>
                <p:nvPr/>
              </p:nvSpPr>
              <p:spPr bwMode="auto">
                <a:xfrm>
                  <a:off x="2323136" y="4399875"/>
                  <a:ext cx="1010652" cy="52939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83858C">
                        <a:tint val="66000"/>
                        <a:satMod val="160000"/>
                      </a:srgbClr>
                    </a:gs>
                    <a:gs pos="50000">
                      <a:srgbClr val="83858C">
                        <a:tint val="44500"/>
                        <a:satMod val="160000"/>
                      </a:srgbClr>
                    </a:gs>
                    <a:gs pos="100000">
                      <a:srgbClr val="83858C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  <a:scene3d>
                  <a:camera prst="orthographicFront"/>
                  <a:lightRig rig="soft" dir="t"/>
                </a:scene3d>
                <a:sp3d prstMaterial="dkEdge"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900" b="1" dirty="0">
                      <a:solidFill>
                        <a:prstClr val="black"/>
                      </a:solidFill>
                      <a:latin typeface="Calibri" panose="020F0502020204030204"/>
                    </a:rPr>
                    <a:t>Faculty Sourcing</a:t>
                  </a:r>
                </a:p>
              </p:txBody>
            </p:sp>
            <p:sp>
              <p:nvSpPr>
                <p:cNvPr id="61" name="Rounded Rectangle 36">
                  <a:extLst>
                    <a:ext uri="{FF2B5EF4-FFF2-40B4-BE49-F238E27FC236}">
                      <a16:creationId xmlns:a16="http://schemas.microsoft.com/office/drawing/2014/main" id="{C1DD2F18-BB7D-4DA3-A80B-BE2563058054}"/>
                    </a:ext>
                  </a:extLst>
                </p:cNvPr>
                <p:cNvSpPr/>
                <p:nvPr/>
              </p:nvSpPr>
              <p:spPr bwMode="auto">
                <a:xfrm>
                  <a:off x="2220985" y="5193337"/>
                  <a:ext cx="1112802" cy="52939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83858C">
                        <a:tint val="66000"/>
                        <a:satMod val="160000"/>
                      </a:srgbClr>
                    </a:gs>
                    <a:gs pos="50000">
                      <a:srgbClr val="83858C">
                        <a:tint val="44500"/>
                        <a:satMod val="160000"/>
                      </a:srgbClr>
                    </a:gs>
                    <a:gs pos="100000">
                      <a:srgbClr val="83858C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  <a:scene3d>
                  <a:camera prst="orthographicFront"/>
                  <a:lightRig rig="soft" dir="t"/>
                </a:scene3d>
                <a:sp3d prstMaterial="dkEdge"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900" b="1" dirty="0">
                      <a:solidFill>
                        <a:prstClr val="black"/>
                      </a:solidFill>
                      <a:latin typeface="Calibri" panose="020F0502020204030204"/>
                    </a:rPr>
                    <a:t>Partnerships &amp; Affiliations</a:t>
                  </a:r>
                </a:p>
              </p:txBody>
            </p:sp>
            <p:sp>
              <p:nvSpPr>
                <p:cNvPr id="62" name="Down Arrow 37">
                  <a:extLst>
                    <a:ext uri="{FF2B5EF4-FFF2-40B4-BE49-F238E27FC236}">
                      <a16:creationId xmlns:a16="http://schemas.microsoft.com/office/drawing/2014/main" id="{AD650442-F960-4464-8CD7-533324B7C4CA}"/>
                    </a:ext>
                  </a:extLst>
                </p:cNvPr>
                <p:cNvSpPr/>
                <p:nvPr/>
              </p:nvSpPr>
              <p:spPr bwMode="auto">
                <a:xfrm>
                  <a:off x="2610912" y="3265081"/>
                  <a:ext cx="256371" cy="245353"/>
                </a:xfrm>
                <a:prstGeom prst="downArrow">
                  <a:avLst>
                    <a:gd name="adj1" fmla="val 50000"/>
                    <a:gd name="adj2" fmla="val 54704"/>
                  </a:avLst>
                </a:prstGeom>
                <a:solidFill>
                  <a:srgbClr val="83858C"/>
                </a:solidFill>
                <a:ln>
                  <a:solidFill>
                    <a:srgbClr val="A6425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 fontScale="32500" lnSpcReduction="20000"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lang="en-US" sz="1200" dirty="0">
                    <a:solidFill>
                      <a:prstClr val="black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63" name="Down Arrow 39">
                  <a:extLst>
                    <a:ext uri="{FF2B5EF4-FFF2-40B4-BE49-F238E27FC236}">
                      <a16:creationId xmlns:a16="http://schemas.microsoft.com/office/drawing/2014/main" id="{DAE8D6E0-BD37-4F77-98C1-C293CE08E36F}"/>
                    </a:ext>
                  </a:extLst>
                </p:cNvPr>
                <p:cNvSpPr/>
                <p:nvPr/>
              </p:nvSpPr>
              <p:spPr bwMode="auto">
                <a:xfrm>
                  <a:off x="2620175" y="4937245"/>
                  <a:ext cx="256371" cy="245353"/>
                </a:xfrm>
                <a:prstGeom prst="downArrow">
                  <a:avLst>
                    <a:gd name="adj1" fmla="val 50000"/>
                    <a:gd name="adj2" fmla="val 54704"/>
                  </a:avLst>
                </a:prstGeom>
                <a:solidFill>
                  <a:srgbClr val="83858C"/>
                </a:solidFill>
                <a:ln>
                  <a:solidFill>
                    <a:srgbClr val="A6425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 fontScale="32500" lnSpcReduction="20000"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lang="en-US" sz="1200" dirty="0">
                    <a:solidFill>
                      <a:prstClr val="black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64" name="Rounded Rectangle 77">
                  <a:extLst>
                    <a:ext uri="{FF2B5EF4-FFF2-40B4-BE49-F238E27FC236}">
                      <a16:creationId xmlns:a16="http://schemas.microsoft.com/office/drawing/2014/main" id="{B8890B12-4CAF-4AC7-BC13-7078E2F59286}"/>
                    </a:ext>
                  </a:extLst>
                </p:cNvPr>
                <p:cNvSpPr/>
                <p:nvPr/>
              </p:nvSpPr>
              <p:spPr bwMode="auto">
                <a:xfrm>
                  <a:off x="2259737" y="5855377"/>
                  <a:ext cx="2201706" cy="418020"/>
                </a:xfrm>
                <a:prstGeom prst="roundRect">
                  <a:avLst/>
                </a:prstGeom>
                <a:solidFill>
                  <a:srgbClr val="00205B"/>
                </a:soli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700" b="1" dirty="0">
                      <a:solidFill>
                        <a:prstClr val="white"/>
                      </a:solidFill>
                      <a:latin typeface="Calibri" panose="020F0502020204030204"/>
                    </a:rPr>
                    <a:t> GME Operating Profile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3ECF4B-2035-41DA-9875-7814A5E2D5D9}"/>
                </a:ext>
              </a:extLst>
            </p:cNvPr>
            <p:cNvGrpSpPr/>
            <p:nvPr/>
          </p:nvGrpSpPr>
          <p:grpSpPr>
            <a:xfrm>
              <a:off x="4663662" y="1769488"/>
              <a:ext cx="1102722" cy="4503909"/>
              <a:chOff x="4663662" y="1769488"/>
              <a:chExt cx="1102722" cy="4503909"/>
            </a:xfrm>
          </p:grpSpPr>
          <p:sp>
            <p:nvSpPr>
              <p:cNvPr id="37" name="Rounded Rectangle 7">
                <a:extLst>
                  <a:ext uri="{FF2B5EF4-FFF2-40B4-BE49-F238E27FC236}">
                    <a16:creationId xmlns:a16="http://schemas.microsoft.com/office/drawing/2014/main" id="{C1162F81-6839-4E10-B2B2-76CE5A5E0D36}"/>
                  </a:ext>
                </a:extLst>
              </p:cNvPr>
              <p:cNvSpPr/>
              <p:nvPr/>
            </p:nvSpPr>
            <p:spPr bwMode="auto">
              <a:xfrm>
                <a:off x="4663662" y="1947514"/>
                <a:ext cx="1102722" cy="684184"/>
              </a:xfrm>
              <a:prstGeom prst="roundRect">
                <a:avLst/>
              </a:prstGeom>
              <a:solidFill>
                <a:srgbClr val="00205B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1000" b="1" dirty="0">
                    <a:solidFill>
                      <a:prstClr val="white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Accreditation Preparation</a:t>
                </a:r>
              </a:p>
            </p:txBody>
          </p:sp>
          <p:sp>
            <p:nvSpPr>
              <p:cNvPr id="38" name="Flowchart: Connector 37">
                <a:extLst>
                  <a:ext uri="{FF2B5EF4-FFF2-40B4-BE49-F238E27FC236}">
                    <a16:creationId xmlns:a16="http://schemas.microsoft.com/office/drawing/2014/main" id="{FFFAC6CE-8ABC-4E03-89C3-C5F103F5931E}"/>
                  </a:ext>
                </a:extLst>
              </p:cNvPr>
              <p:cNvSpPr/>
              <p:nvPr/>
            </p:nvSpPr>
            <p:spPr bwMode="auto">
              <a:xfrm>
                <a:off x="5069878" y="1769488"/>
                <a:ext cx="291174" cy="273475"/>
              </a:xfrm>
              <a:prstGeom prst="flowChartConnector">
                <a:avLst/>
              </a:prstGeom>
              <a:solidFill>
                <a:srgbClr val="83858C"/>
              </a:solidFill>
              <a:ln>
                <a:solidFill>
                  <a:srgbClr val="83858C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 fontScale="62500" lnSpcReduction="20000"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800" b="1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39" name="Rounded Rectangle 49">
                <a:extLst>
                  <a:ext uri="{FF2B5EF4-FFF2-40B4-BE49-F238E27FC236}">
                    <a16:creationId xmlns:a16="http://schemas.microsoft.com/office/drawing/2014/main" id="{869B645D-87CF-40A4-BF4B-F0342E4E8FA7}"/>
                  </a:ext>
                </a:extLst>
              </p:cNvPr>
              <p:cNvSpPr/>
              <p:nvPr/>
            </p:nvSpPr>
            <p:spPr bwMode="auto">
              <a:xfrm>
                <a:off x="4719662" y="2725754"/>
                <a:ext cx="1010652" cy="5293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3858C">
                      <a:tint val="66000"/>
                      <a:satMod val="160000"/>
                    </a:srgbClr>
                  </a:gs>
                  <a:gs pos="50000">
                    <a:srgbClr val="83858C">
                      <a:tint val="44500"/>
                      <a:satMod val="160000"/>
                    </a:srgbClr>
                  </a:gs>
                  <a:gs pos="100000">
                    <a:srgbClr val="83858C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83858C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  <a:latin typeface="Calibri" panose="020F0502020204030204"/>
                  </a:rPr>
                  <a:t>Full Curriculum Development</a:t>
                </a:r>
              </a:p>
            </p:txBody>
          </p:sp>
          <p:sp>
            <p:nvSpPr>
              <p:cNvPr id="40" name="Rounded Rectangle 50">
                <a:extLst>
                  <a:ext uri="{FF2B5EF4-FFF2-40B4-BE49-F238E27FC236}">
                    <a16:creationId xmlns:a16="http://schemas.microsoft.com/office/drawing/2014/main" id="{703D2135-862A-4D2E-9BD4-C048215407D7}"/>
                  </a:ext>
                </a:extLst>
              </p:cNvPr>
              <p:cNvSpPr/>
              <p:nvPr/>
            </p:nvSpPr>
            <p:spPr bwMode="auto">
              <a:xfrm>
                <a:off x="4741032" y="3566537"/>
                <a:ext cx="1010652" cy="5293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3858C">
                      <a:tint val="66000"/>
                      <a:satMod val="160000"/>
                    </a:srgbClr>
                  </a:gs>
                  <a:gs pos="50000">
                    <a:srgbClr val="83858C">
                      <a:tint val="44500"/>
                      <a:satMod val="160000"/>
                    </a:srgbClr>
                  </a:gs>
                  <a:gs pos="100000">
                    <a:srgbClr val="83858C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83858C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  <a:latin typeface="Calibri" panose="020F0502020204030204"/>
                  </a:rPr>
                  <a:t>Evaluation System Set-Up</a:t>
                </a:r>
              </a:p>
            </p:txBody>
          </p:sp>
          <p:sp>
            <p:nvSpPr>
              <p:cNvPr id="41" name="Rounded Rectangle 51">
                <a:extLst>
                  <a:ext uri="{FF2B5EF4-FFF2-40B4-BE49-F238E27FC236}">
                    <a16:creationId xmlns:a16="http://schemas.microsoft.com/office/drawing/2014/main" id="{2B3F4B70-A40A-427A-9093-65E692E01E49}"/>
                  </a:ext>
                </a:extLst>
              </p:cNvPr>
              <p:cNvSpPr/>
              <p:nvPr/>
            </p:nvSpPr>
            <p:spPr bwMode="auto">
              <a:xfrm>
                <a:off x="4733682" y="4389938"/>
                <a:ext cx="1010652" cy="5293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3858C">
                      <a:tint val="66000"/>
                      <a:satMod val="160000"/>
                    </a:srgbClr>
                  </a:gs>
                  <a:gs pos="50000">
                    <a:srgbClr val="83858C">
                      <a:tint val="44500"/>
                      <a:satMod val="160000"/>
                    </a:srgbClr>
                  </a:gs>
                  <a:gs pos="100000">
                    <a:srgbClr val="83858C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83858C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  <a:latin typeface="Calibri" panose="020F0502020204030204"/>
                  </a:rPr>
                  <a:t>Program Leadership Training</a:t>
                </a:r>
              </a:p>
            </p:txBody>
          </p:sp>
          <p:sp>
            <p:nvSpPr>
              <p:cNvPr id="42" name="Rounded Rectangle 52">
                <a:extLst>
                  <a:ext uri="{FF2B5EF4-FFF2-40B4-BE49-F238E27FC236}">
                    <a16:creationId xmlns:a16="http://schemas.microsoft.com/office/drawing/2014/main" id="{025117C7-A067-450A-884D-FCD4986A0048}"/>
                  </a:ext>
                </a:extLst>
              </p:cNvPr>
              <p:cNvSpPr/>
              <p:nvPr/>
            </p:nvSpPr>
            <p:spPr bwMode="auto">
              <a:xfrm>
                <a:off x="4733682" y="5183399"/>
                <a:ext cx="1010652" cy="5293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3858C">
                      <a:tint val="66000"/>
                      <a:satMod val="160000"/>
                    </a:srgbClr>
                  </a:gs>
                  <a:gs pos="50000">
                    <a:srgbClr val="83858C">
                      <a:tint val="44500"/>
                      <a:satMod val="160000"/>
                    </a:srgbClr>
                  </a:gs>
                  <a:gs pos="100000">
                    <a:srgbClr val="83858C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83858C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  <a:latin typeface="Calibri" panose="020F0502020204030204"/>
                  </a:rPr>
                  <a:t>Mock Site Visit &amp; Review</a:t>
                </a:r>
              </a:p>
            </p:txBody>
          </p:sp>
          <p:sp>
            <p:nvSpPr>
              <p:cNvPr id="43" name="Down Arrow 53">
                <a:extLst>
                  <a:ext uri="{FF2B5EF4-FFF2-40B4-BE49-F238E27FC236}">
                    <a16:creationId xmlns:a16="http://schemas.microsoft.com/office/drawing/2014/main" id="{DECD2EE9-455F-437C-B834-C2962289CEB4}"/>
                  </a:ext>
                </a:extLst>
              </p:cNvPr>
              <p:cNvSpPr/>
              <p:nvPr/>
            </p:nvSpPr>
            <p:spPr bwMode="auto">
              <a:xfrm>
                <a:off x="5123609" y="3255144"/>
                <a:ext cx="256371" cy="245353"/>
              </a:xfrm>
              <a:prstGeom prst="downArrow">
                <a:avLst>
                  <a:gd name="adj1" fmla="val 50000"/>
                  <a:gd name="adj2" fmla="val 54704"/>
                </a:avLst>
              </a:prstGeom>
              <a:solidFill>
                <a:srgbClr val="83858C"/>
              </a:solidFill>
              <a:ln>
                <a:solidFill>
                  <a:srgbClr val="A64259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44" name="Down Arrow 54">
                <a:extLst>
                  <a:ext uri="{FF2B5EF4-FFF2-40B4-BE49-F238E27FC236}">
                    <a16:creationId xmlns:a16="http://schemas.microsoft.com/office/drawing/2014/main" id="{5D472DE9-E207-450C-9EFD-2F39EEEE7824}"/>
                  </a:ext>
                </a:extLst>
              </p:cNvPr>
              <p:cNvSpPr/>
              <p:nvPr/>
            </p:nvSpPr>
            <p:spPr bwMode="auto">
              <a:xfrm>
                <a:off x="5116748" y="4095927"/>
                <a:ext cx="256371" cy="245353"/>
              </a:xfrm>
              <a:prstGeom prst="downArrow">
                <a:avLst>
                  <a:gd name="adj1" fmla="val 50000"/>
                  <a:gd name="adj2" fmla="val 54704"/>
                </a:avLst>
              </a:prstGeom>
              <a:solidFill>
                <a:srgbClr val="83858C"/>
              </a:solidFill>
              <a:ln>
                <a:solidFill>
                  <a:srgbClr val="A64259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45" name="Down Arrow 55">
                <a:extLst>
                  <a:ext uri="{FF2B5EF4-FFF2-40B4-BE49-F238E27FC236}">
                    <a16:creationId xmlns:a16="http://schemas.microsoft.com/office/drawing/2014/main" id="{EA9368FB-38D6-4113-A5BB-3DFAC6C6722A}"/>
                  </a:ext>
                </a:extLst>
              </p:cNvPr>
              <p:cNvSpPr/>
              <p:nvPr/>
            </p:nvSpPr>
            <p:spPr bwMode="auto">
              <a:xfrm>
                <a:off x="5132872" y="4927308"/>
                <a:ext cx="256371" cy="245353"/>
              </a:xfrm>
              <a:prstGeom prst="downArrow">
                <a:avLst>
                  <a:gd name="adj1" fmla="val 50000"/>
                  <a:gd name="adj2" fmla="val 54704"/>
                </a:avLst>
              </a:prstGeom>
              <a:solidFill>
                <a:srgbClr val="83858C"/>
              </a:solidFill>
              <a:ln>
                <a:solidFill>
                  <a:srgbClr val="A64259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46" name="Rounded Rectangle 79">
                <a:extLst>
                  <a:ext uri="{FF2B5EF4-FFF2-40B4-BE49-F238E27FC236}">
                    <a16:creationId xmlns:a16="http://schemas.microsoft.com/office/drawing/2014/main" id="{0D51AB70-0F59-497E-BA8E-508F021FE192}"/>
                  </a:ext>
                </a:extLst>
              </p:cNvPr>
              <p:cNvSpPr/>
              <p:nvPr/>
            </p:nvSpPr>
            <p:spPr bwMode="auto">
              <a:xfrm>
                <a:off x="4732257" y="5855377"/>
                <a:ext cx="1009650" cy="418020"/>
              </a:xfrm>
              <a:prstGeom prst="roundRect">
                <a:avLst/>
              </a:prstGeom>
              <a:solidFill>
                <a:srgbClr val="00205B"/>
              </a:solidFill>
              <a:ln>
                <a:solidFill>
                  <a:srgbClr val="83858C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700" b="1" dirty="0">
                    <a:solidFill>
                      <a:prstClr val="white"/>
                    </a:solidFill>
                    <a:latin typeface="Calibri" panose="020F0502020204030204"/>
                  </a:rPr>
                  <a:t>Program Approval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C52C6A-36AE-4713-879F-11E35AE5F325}"/>
                </a:ext>
              </a:extLst>
            </p:cNvPr>
            <p:cNvGrpSpPr/>
            <p:nvPr/>
          </p:nvGrpSpPr>
          <p:grpSpPr>
            <a:xfrm>
              <a:off x="5901447" y="1776680"/>
              <a:ext cx="1102722" cy="4496717"/>
              <a:chOff x="5901447" y="1776680"/>
              <a:chExt cx="1102722" cy="449671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F73B3DF6-BE4C-4AE6-9352-0703FBC24B1A}"/>
                  </a:ext>
                </a:extLst>
              </p:cNvPr>
              <p:cNvGrpSpPr/>
              <p:nvPr/>
            </p:nvGrpSpPr>
            <p:grpSpPr>
              <a:xfrm>
                <a:off x="5901447" y="1776680"/>
                <a:ext cx="1102722" cy="3948007"/>
                <a:chOff x="5901447" y="1776680"/>
                <a:chExt cx="1102722" cy="3948007"/>
              </a:xfrm>
            </p:grpSpPr>
            <p:sp>
              <p:nvSpPr>
                <p:cNvPr id="28" name="Rounded Rectangle 8">
                  <a:extLst>
                    <a:ext uri="{FF2B5EF4-FFF2-40B4-BE49-F238E27FC236}">
                      <a16:creationId xmlns:a16="http://schemas.microsoft.com/office/drawing/2014/main" id="{929C8920-A781-498C-87BB-EE17E0E1CFA2}"/>
                    </a:ext>
                  </a:extLst>
                </p:cNvPr>
                <p:cNvSpPr/>
                <p:nvPr/>
              </p:nvSpPr>
              <p:spPr bwMode="auto">
                <a:xfrm>
                  <a:off x="5901447" y="1947514"/>
                  <a:ext cx="1102722" cy="684184"/>
                </a:xfrm>
                <a:prstGeom prst="roundRect">
                  <a:avLst/>
                </a:prstGeom>
                <a:solidFill>
                  <a:srgbClr val="00205B"/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dirty="0">
                      <a:solidFill>
                        <a:prstClr val="white"/>
                      </a:solidFill>
                      <a:latin typeface="Calibri" panose="020F0502020204030204"/>
                      <a:cs typeface="Times New Roman" panose="02020603050405020304" pitchFamily="18" charset="0"/>
                    </a:rPr>
                    <a:t>Post-Program Accreditation</a:t>
                  </a:r>
                </a:p>
              </p:txBody>
            </p:sp>
            <p:sp>
              <p:nvSpPr>
                <p:cNvPr id="29" name="Flowchart: Connector 28">
                  <a:extLst>
                    <a:ext uri="{FF2B5EF4-FFF2-40B4-BE49-F238E27FC236}">
                      <a16:creationId xmlns:a16="http://schemas.microsoft.com/office/drawing/2014/main" id="{E0E4A4FB-B35B-4C61-9550-EF93339F1B73}"/>
                    </a:ext>
                  </a:extLst>
                </p:cNvPr>
                <p:cNvSpPr/>
                <p:nvPr/>
              </p:nvSpPr>
              <p:spPr bwMode="auto">
                <a:xfrm>
                  <a:off x="6307661" y="1776680"/>
                  <a:ext cx="291174" cy="273475"/>
                </a:xfrm>
                <a:prstGeom prst="flowChartConnector">
                  <a:avLst/>
                </a:prstGeom>
                <a:solidFill>
                  <a:srgbClr val="83858C"/>
                </a:soli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 fontScale="62500" lnSpcReduction="20000"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800" b="1" dirty="0">
                      <a:solidFill>
                        <a:prstClr val="black"/>
                      </a:solidFill>
                      <a:latin typeface="Calibri" panose="020F0502020204030204"/>
                    </a:rPr>
                    <a:t>4</a:t>
                  </a:r>
                </a:p>
              </p:txBody>
            </p:sp>
            <p:sp>
              <p:nvSpPr>
                <p:cNvPr id="30" name="Rounded Rectangle 65">
                  <a:extLst>
                    <a:ext uri="{FF2B5EF4-FFF2-40B4-BE49-F238E27FC236}">
                      <a16:creationId xmlns:a16="http://schemas.microsoft.com/office/drawing/2014/main" id="{7FBF719A-9C11-432C-8B2E-5A5F008CFB93}"/>
                    </a:ext>
                  </a:extLst>
                </p:cNvPr>
                <p:cNvSpPr/>
                <p:nvPr/>
              </p:nvSpPr>
              <p:spPr bwMode="auto">
                <a:xfrm>
                  <a:off x="5959528" y="2737652"/>
                  <a:ext cx="1010652" cy="52939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83858C">
                        <a:tint val="66000"/>
                        <a:satMod val="160000"/>
                      </a:srgbClr>
                    </a:gs>
                    <a:gs pos="50000">
                      <a:srgbClr val="83858C">
                        <a:tint val="44500"/>
                        <a:satMod val="160000"/>
                      </a:srgbClr>
                    </a:gs>
                    <a:gs pos="100000">
                      <a:srgbClr val="83858C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 defTabSz="685800" eaLnBrk="0" fontAlgn="base" hangingPunct="0">
                    <a:spcAft>
                      <a:spcPct val="0"/>
                    </a:spcAft>
                    <a:defRPr/>
                  </a:pPr>
                  <a:r>
                    <a:rPr lang="en-US" sz="800" b="1" dirty="0">
                      <a:solidFill>
                        <a:prstClr val="black"/>
                      </a:solidFill>
                      <a:latin typeface="Calibri" panose="020F0502020204030204"/>
                    </a:rPr>
                    <a:t>GME Office </a:t>
                  </a:r>
                </a:p>
                <a:p>
                  <a:pPr algn="ctr" defTabSz="685800" eaLnBrk="0" fontAlgn="base" hangingPunct="0">
                    <a:spcAft>
                      <a:spcPct val="0"/>
                    </a:spcAft>
                    <a:defRPr/>
                  </a:pPr>
                  <a:r>
                    <a:rPr lang="en-US" sz="800" b="1" dirty="0">
                      <a:solidFill>
                        <a:prstClr val="black"/>
                      </a:solidFill>
                      <a:latin typeface="Calibri" panose="020F0502020204030204"/>
                    </a:rPr>
                    <a:t>Functionality</a:t>
                  </a:r>
                </a:p>
              </p:txBody>
            </p:sp>
            <p:sp>
              <p:nvSpPr>
                <p:cNvPr id="31" name="Rounded Rectangle 66">
                  <a:extLst>
                    <a:ext uri="{FF2B5EF4-FFF2-40B4-BE49-F238E27FC236}">
                      <a16:creationId xmlns:a16="http://schemas.microsoft.com/office/drawing/2014/main" id="{097F263E-9A5A-45F4-99D3-9959886FFD82}"/>
                    </a:ext>
                  </a:extLst>
                </p:cNvPr>
                <p:cNvSpPr/>
                <p:nvPr/>
              </p:nvSpPr>
              <p:spPr bwMode="auto">
                <a:xfrm>
                  <a:off x="5944828" y="3578435"/>
                  <a:ext cx="1010652" cy="52939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83858C">
                        <a:tint val="66000"/>
                        <a:satMod val="160000"/>
                      </a:srgbClr>
                    </a:gs>
                    <a:gs pos="50000">
                      <a:srgbClr val="83858C">
                        <a:tint val="44500"/>
                        <a:satMod val="160000"/>
                      </a:srgbClr>
                    </a:gs>
                    <a:gs pos="100000">
                      <a:srgbClr val="83858C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900" b="1" dirty="0">
                      <a:solidFill>
                        <a:prstClr val="black"/>
                      </a:solidFill>
                      <a:latin typeface="Calibri" panose="020F0502020204030204"/>
                    </a:rPr>
                    <a:t>Program Marketing</a:t>
                  </a:r>
                </a:p>
              </p:txBody>
            </p:sp>
            <p:sp>
              <p:nvSpPr>
                <p:cNvPr id="32" name="Rounded Rectangle 67">
                  <a:extLst>
                    <a:ext uri="{FF2B5EF4-FFF2-40B4-BE49-F238E27FC236}">
                      <a16:creationId xmlns:a16="http://schemas.microsoft.com/office/drawing/2014/main" id="{67F72296-4B71-4E0B-A18E-A45F33BE9E8A}"/>
                    </a:ext>
                  </a:extLst>
                </p:cNvPr>
                <p:cNvSpPr/>
                <p:nvPr/>
              </p:nvSpPr>
              <p:spPr bwMode="auto">
                <a:xfrm>
                  <a:off x="5937478" y="4401836"/>
                  <a:ext cx="1010652" cy="52939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83858C">
                        <a:tint val="66000"/>
                        <a:satMod val="160000"/>
                      </a:srgbClr>
                    </a:gs>
                    <a:gs pos="50000">
                      <a:srgbClr val="83858C">
                        <a:tint val="44500"/>
                        <a:satMod val="160000"/>
                      </a:srgbClr>
                    </a:gs>
                    <a:gs pos="100000">
                      <a:srgbClr val="83858C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800" b="1" dirty="0">
                      <a:solidFill>
                        <a:prstClr val="black"/>
                      </a:solidFill>
                      <a:latin typeface="Calibri" panose="020F0502020204030204"/>
                    </a:rPr>
                    <a:t>Faculty Development/ Training</a:t>
                  </a:r>
                </a:p>
              </p:txBody>
            </p:sp>
            <p:sp>
              <p:nvSpPr>
                <p:cNvPr id="33" name="Rounded Rectangle 68">
                  <a:extLst>
                    <a:ext uri="{FF2B5EF4-FFF2-40B4-BE49-F238E27FC236}">
                      <a16:creationId xmlns:a16="http://schemas.microsoft.com/office/drawing/2014/main" id="{54EEBB7A-C843-4DAA-BA43-7BF2F31FD978}"/>
                    </a:ext>
                  </a:extLst>
                </p:cNvPr>
                <p:cNvSpPr/>
                <p:nvPr/>
              </p:nvSpPr>
              <p:spPr bwMode="auto">
                <a:xfrm>
                  <a:off x="5937478" y="5195297"/>
                  <a:ext cx="1010652" cy="52939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83858C">
                        <a:tint val="66000"/>
                        <a:satMod val="160000"/>
                      </a:srgbClr>
                    </a:gs>
                    <a:gs pos="50000">
                      <a:srgbClr val="83858C">
                        <a:tint val="44500"/>
                        <a:satMod val="160000"/>
                      </a:srgbClr>
                    </a:gs>
                    <a:gs pos="100000">
                      <a:srgbClr val="83858C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n>
                  <a:solidFill>
                    <a:srgbClr val="83858C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800" b="1" dirty="0">
                      <a:solidFill>
                        <a:prstClr val="black"/>
                      </a:solidFill>
                      <a:latin typeface="Calibri" panose="020F0502020204030204"/>
                    </a:rPr>
                    <a:t>Residency Recruitment &amp; Onboarding</a:t>
                  </a:r>
                </a:p>
              </p:txBody>
            </p:sp>
            <p:sp>
              <p:nvSpPr>
                <p:cNvPr id="34" name="Down Arrow 69">
                  <a:extLst>
                    <a:ext uri="{FF2B5EF4-FFF2-40B4-BE49-F238E27FC236}">
                      <a16:creationId xmlns:a16="http://schemas.microsoft.com/office/drawing/2014/main" id="{079CBAA5-E153-4FFE-8841-CCD476B73D7D}"/>
                    </a:ext>
                  </a:extLst>
                </p:cNvPr>
                <p:cNvSpPr/>
                <p:nvPr/>
              </p:nvSpPr>
              <p:spPr bwMode="auto">
                <a:xfrm>
                  <a:off x="6327405" y="3267042"/>
                  <a:ext cx="256371" cy="245353"/>
                </a:xfrm>
                <a:prstGeom prst="downArrow">
                  <a:avLst>
                    <a:gd name="adj1" fmla="val 50000"/>
                    <a:gd name="adj2" fmla="val 54704"/>
                  </a:avLst>
                </a:prstGeom>
                <a:solidFill>
                  <a:srgbClr val="83858C"/>
                </a:solidFill>
                <a:ln>
                  <a:solidFill>
                    <a:srgbClr val="A6425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 fontScale="32500" lnSpcReduction="20000"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lang="en-US" sz="1200" dirty="0">
                    <a:solidFill>
                      <a:prstClr val="black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35" name="Down Arrow 70">
                  <a:extLst>
                    <a:ext uri="{FF2B5EF4-FFF2-40B4-BE49-F238E27FC236}">
                      <a16:creationId xmlns:a16="http://schemas.microsoft.com/office/drawing/2014/main" id="{DC835246-8FCF-429A-85B4-DD2BFA23FA2E}"/>
                    </a:ext>
                  </a:extLst>
                </p:cNvPr>
                <p:cNvSpPr/>
                <p:nvPr/>
              </p:nvSpPr>
              <p:spPr bwMode="auto">
                <a:xfrm>
                  <a:off x="6320544" y="4107825"/>
                  <a:ext cx="256371" cy="245353"/>
                </a:xfrm>
                <a:prstGeom prst="downArrow">
                  <a:avLst>
                    <a:gd name="adj1" fmla="val 50000"/>
                    <a:gd name="adj2" fmla="val 54704"/>
                  </a:avLst>
                </a:prstGeom>
                <a:solidFill>
                  <a:srgbClr val="83858C"/>
                </a:solidFill>
                <a:ln>
                  <a:solidFill>
                    <a:srgbClr val="A6425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 fontScale="32500" lnSpcReduction="20000"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lang="en-US" sz="1200" dirty="0">
                    <a:solidFill>
                      <a:prstClr val="black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36" name="Down Arrow 71">
                  <a:extLst>
                    <a:ext uri="{FF2B5EF4-FFF2-40B4-BE49-F238E27FC236}">
                      <a16:creationId xmlns:a16="http://schemas.microsoft.com/office/drawing/2014/main" id="{8B85BA2F-1F28-4E93-93C5-C06FA2F4313C}"/>
                    </a:ext>
                  </a:extLst>
                </p:cNvPr>
                <p:cNvSpPr/>
                <p:nvPr/>
              </p:nvSpPr>
              <p:spPr bwMode="auto">
                <a:xfrm>
                  <a:off x="6336668" y="4939206"/>
                  <a:ext cx="256371" cy="245353"/>
                </a:xfrm>
                <a:prstGeom prst="downArrow">
                  <a:avLst>
                    <a:gd name="adj1" fmla="val 50000"/>
                    <a:gd name="adj2" fmla="val 54704"/>
                  </a:avLst>
                </a:prstGeom>
                <a:solidFill>
                  <a:srgbClr val="83858C"/>
                </a:solidFill>
                <a:ln>
                  <a:solidFill>
                    <a:srgbClr val="A6425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rmAutofit fontScale="32500" lnSpcReduction="20000"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lang="en-US" sz="1200" dirty="0">
                    <a:solidFill>
                      <a:prstClr val="black"/>
                    </a:solidFill>
                    <a:latin typeface="Calibri Light" panose="020F0302020204030204"/>
                  </a:endParaRPr>
                </a:p>
              </p:txBody>
            </p:sp>
          </p:grpSp>
          <p:sp>
            <p:nvSpPr>
              <p:cNvPr id="27" name="Rounded Rectangle 80">
                <a:extLst>
                  <a:ext uri="{FF2B5EF4-FFF2-40B4-BE49-F238E27FC236}">
                    <a16:creationId xmlns:a16="http://schemas.microsoft.com/office/drawing/2014/main" id="{DDCD4A2E-5B4C-458F-A7FE-87CC3BE5FE71}"/>
                  </a:ext>
                </a:extLst>
              </p:cNvPr>
              <p:cNvSpPr/>
              <p:nvPr/>
            </p:nvSpPr>
            <p:spPr bwMode="auto">
              <a:xfrm>
                <a:off x="5968517" y="5855377"/>
                <a:ext cx="1009650" cy="418020"/>
              </a:xfrm>
              <a:prstGeom prst="roundRect">
                <a:avLst/>
              </a:prstGeom>
              <a:solidFill>
                <a:srgbClr val="00205B"/>
              </a:solidFill>
              <a:ln>
                <a:solidFill>
                  <a:srgbClr val="83858C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700" b="1" dirty="0">
                    <a:solidFill>
                      <a:prstClr val="white"/>
                    </a:solidFill>
                    <a:latin typeface="Calibri" panose="020F0502020204030204"/>
                  </a:rPr>
                  <a:t>Initial Operations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4AE1E95-82A5-4050-A954-27E67CBF5CEF}"/>
                </a:ext>
              </a:extLst>
            </p:cNvPr>
            <p:cNvGrpSpPr/>
            <p:nvPr/>
          </p:nvGrpSpPr>
          <p:grpSpPr>
            <a:xfrm>
              <a:off x="7139228" y="1769488"/>
              <a:ext cx="1102722" cy="4503909"/>
              <a:chOff x="7139228" y="1769488"/>
              <a:chExt cx="1102722" cy="4503909"/>
            </a:xfrm>
          </p:grpSpPr>
          <p:sp>
            <p:nvSpPr>
              <p:cNvPr id="16" name="Rounded Rectangle 9">
                <a:extLst>
                  <a:ext uri="{FF2B5EF4-FFF2-40B4-BE49-F238E27FC236}">
                    <a16:creationId xmlns:a16="http://schemas.microsoft.com/office/drawing/2014/main" id="{420DC64C-4084-4399-B424-06EA2A99F90E}"/>
                  </a:ext>
                </a:extLst>
              </p:cNvPr>
              <p:cNvSpPr/>
              <p:nvPr/>
            </p:nvSpPr>
            <p:spPr bwMode="auto">
              <a:xfrm>
                <a:off x="7139228" y="1947514"/>
                <a:ext cx="1102722" cy="684184"/>
              </a:xfrm>
              <a:prstGeom prst="roundRect">
                <a:avLst/>
              </a:prstGeom>
              <a:solidFill>
                <a:srgbClr val="00205B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1000" b="1" dirty="0">
                    <a:solidFill>
                      <a:prstClr val="white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Program Management</a:t>
                </a:r>
              </a:p>
            </p:txBody>
          </p:sp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32FDB7FB-76C2-44ED-8AF7-FF53F4177AE2}"/>
                  </a:ext>
                </a:extLst>
              </p:cNvPr>
              <p:cNvSpPr/>
              <p:nvPr/>
            </p:nvSpPr>
            <p:spPr bwMode="auto">
              <a:xfrm>
                <a:off x="7545444" y="1769488"/>
                <a:ext cx="291174" cy="273475"/>
              </a:xfrm>
              <a:prstGeom prst="flowChartConnector">
                <a:avLst/>
              </a:prstGeom>
              <a:solidFill>
                <a:srgbClr val="83858C"/>
              </a:solidFill>
              <a:ln>
                <a:solidFill>
                  <a:srgbClr val="83858C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 fontScale="62500" lnSpcReduction="20000"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800" b="1" dirty="0">
                    <a:solidFill>
                      <a:prstClr val="black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18" name="Rounded Rectangle 57">
                <a:extLst>
                  <a:ext uri="{FF2B5EF4-FFF2-40B4-BE49-F238E27FC236}">
                    <a16:creationId xmlns:a16="http://schemas.microsoft.com/office/drawing/2014/main" id="{AAAE74CB-2D62-457F-99F0-D7A60D78B7AC}"/>
                  </a:ext>
                </a:extLst>
              </p:cNvPr>
              <p:cNvSpPr/>
              <p:nvPr/>
            </p:nvSpPr>
            <p:spPr bwMode="auto">
              <a:xfrm>
                <a:off x="7196288" y="2725754"/>
                <a:ext cx="1010652" cy="5293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3858C">
                      <a:tint val="66000"/>
                      <a:satMod val="160000"/>
                    </a:srgbClr>
                  </a:gs>
                  <a:gs pos="50000">
                    <a:srgbClr val="83858C">
                      <a:tint val="44500"/>
                      <a:satMod val="160000"/>
                    </a:srgbClr>
                  </a:gs>
                  <a:gs pos="100000">
                    <a:srgbClr val="83858C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83858C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  <a:latin typeface="Calibri" panose="020F0502020204030204"/>
                  </a:rPr>
                  <a:t>Cost Report Review</a:t>
                </a:r>
              </a:p>
            </p:txBody>
          </p:sp>
          <p:sp>
            <p:nvSpPr>
              <p:cNvPr id="19" name="Rounded Rectangle 58">
                <a:extLst>
                  <a:ext uri="{FF2B5EF4-FFF2-40B4-BE49-F238E27FC236}">
                    <a16:creationId xmlns:a16="http://schemas.microsoft.com/office/drawing/2014/main" id="{12DCF3DE-831E-4E52-9DC8-40D4747DAC45}"/>
                  </a:ext>
                </a:extLst>
              </p:cNvPr>
              <p:cNvSpPr/>
              <p:nvPr/>
            </p:nvSpPr>
            <p:spPr bwMode="auto">
              <a:xfrm>
                <a:off x="7181588" y="3566537"/>
                <a:ext cx="1010652" cy="5293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3858C">
                      <a:tint val="66000"/>
                      <a:satMod val="160000"/>
                    </a:srgbClr>
                  </a:gs>
                  <a:gs pos="50000">
                    <a:srgbClr val="83858C">
                      <a:tint val="44500"/>
                      <a:satMod val="160000"/>
                    </a:srgbClr>
                  </a:gs>
                  <a:gs pos="100000">
                    <a:srgbClr val="83858C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83858C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  <a:latin typeface="Calibri" panose="020F0502020204030204"/>
                  </a:rPr>
                  <a:t>Pro Forma Review &amp; Update</a:t>
                </a:r>
              </a:p>
            </p:txBody>
          </p:sp>
          <p:sp>
            <p:nvSpPr>
              <p:cNvPr id="20" name="Rounded Rectangle 59">
                <a:extLst>
                  <a:ext uri="{FF2B5EF4-FFF2-40B4-BE49-F238E27FC236}">
                    <a16:creationId xmlns:a16="http://schemas.microsoft.com/office/drawing/2014/main" id="{21186716-B6CC-42EE-9B05-203C7B295B8D}"/>
                  </a:ext>
                </a:extLst>
              </p:cNvPr>
              <p:cNvSpPr/>
              <p:nvPr/>
            </p:nvSpPr>
            <p:spPr bwMode="auto">
              <a:xfrm>
                <a:off x="7174238" y="4389938"/>
                <a:ext cx="1010652" cy="5293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3858C">
                      <a:tint val="66000"/>
                      <a:satMod val="160000"/>
                    </a:srgbClr>
                  </a:gs>
                  <a:gs pos="50000">
                    <a:srgbClr val="83858C">
                      <a:tint val="44500"/>
                      <a:satMod val="160000"/>
                    </a:srgbClr>
                  </a:gs>
                  <a:gs pos="100000">
                    <a:srgbClr val="83858C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83858C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800" b="1" dirty="0">
                    <a:solidFill>
                      <a:prstClr val="black"/>
                    </a:solidFill>
                    <a:latin typeface="Calibri" panose="020F0502020204030204"/>
                  </a:rPr>
                  <a:t>PROMPT Productivity Review</a:t>
                </a:r>
              </a:p>
            </p:txBody>
          </p:sp>
          <p:sp>
            <p:nvSpPr>
              <p:cNvPr id="21" name="Rounded Rectangle 60">
                <a:extLst>
                  <a:ext uri="{FF2B5EF4-FFF2-40B4-BE49-F238E27FC236}">
                    <a16:creationId xmlns:a16="http://schemas.microsoft.com/office/drawing/2014/main" id="{BF9C1857-913B-420D-8532-C3E67F8FBF4F}"/>
                  </a:ext>
                </a:extLst>
              </p:cNvPr>
              <p:cNvSpPr/>
              <p:nvPr/>
            </p:nvSpPr>
            <p:spPr bwMode="auto">
              <a:xfrm>
                <a:off x="7174238" y="5183399"/>
                <a:ext cx="1010652" cy="5293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3858C">
                      <a:tint val="66000"/>
                      <a:satMod val="160000"/>
                    </a:srgbClr>
                  </a:gs>
                  <a:gs pos="50000">
                    <a:srgbClr val="83858C">
                      <a:tint val="44500"/>
                      <a:satMod val="160000"/>
                    </a:srgbClr>
                  </a:gs>
                  <a:gs pos="100000">
                    <a:srgbClr val="83858C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83858C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700" b="1" dirty="0">
                    <a:solidFill>
                      <a:prstClr val="black"/>
                    </a:solidFill>
                    <a:latin typeface="Calibri" panose="020F0502020204030204"/>
                  </a:rPr>
                  <a:t>Review GME Opportunities</a:t>
                </a:r>
              </a:p>
            </p:txBody>
          </p:sp>
          <p:sp>
            <p:nvSpPr>
              <p:cNvPr id="22" name="Down Arrow 61">
                <a:extLst>
                  <a:ext uri="{FF2B5EF4-FFF2-40B4-BE49-F238E27FC236}">
                    <a16:creationId xmlns:a16="http://schemas.microsoft.com/office/drawing/2014/main" id="{6EB68C69-3D25-4BD5-A1AD-D9095BC97841}"/>
                  </a:ext>
                </a:extLst>
              </p:cNvPr>
              <p:cNvSpPr/>
              <p:nvPr/>
            </p:nvSpPr>
            <p:spPr bwMode="auto">
              <a:xfrm>
                <a:off x="7564165" y="3255144"/>
                <a:ext cx="256371" cy="245353"/>
              </a:xfrm>
              <a:prstGeom prst="downArrow">
                <a:avLst>
                  <a:gd name="adj1" fmla="val 50000"/>
                  <a:gd name="adj2" fmla="val 54704"/>
                </a:avLst>
              </a:prstGeom>
              <a:solidFill>
                <a:srgbClr val="83858C"/>
              </a:solidFill>
              <a:ln>
                <a:solidFill>
                  <a:srgbClr val="A64259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23" name="Down Arrow 62">
                <a:extLst>
                  <a:ext uri="{FF2B5EF4-FFF2-40B4-BE49-F238E27FC236}">
                    <a16:creationId xmlns:a16="http://schemas.microsoft.com/office/drawing/2014/main" id="{622B29C4-88BE-4E23-AA00-A139BD463D90}"/>
                  </a:ext>
                </a:extLst>
              </p:cNvPr>
              <p:cNvSpPr/>
              <p:nvPr/>
            </p:nvSpPr>
            <p:spPr bwMode="auto">
              <a:xfrm>
                <a:off x="7557304" y="4095927"/>
                <a:ext cx="256371" cy="245353"/>
              </a:xfrm>
              <a:prstGeom prst="downArrow">
                <a:avLst>
                  <a:gd name="adj1" fmla="val 50000"/>
                  <a:gd name="adj2" fmla="val 54704"/>
                </a:avLst>
              </a:prstGeom>
              <a:solidFill>
                <a:srgbClr val="83858C"/>
              </a:solidFill>
              <a:ln>
                <a:solidFill>
                  <a:srgbClr val="A64259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24" name="Down Arrow 63">
                <a:extLst>
                  <a:ext uri="{FF2B5EF4-FFF2-40B4-BE49-F238E27FC236}">
                    <a16:creationId xmlns:a16="http://schemas.microsoft.com/office/drawing/2014/main" id="{95CA768B-0455-4E5B-A7B1-D09630AC4E87}"/>
                  </a:ext>
                </a:extLst>
              </p:cNvPr>
              <p:cNvSpPr/>
              <p:nvPr/>
            </p:nvSpPr>
            <p:spPr bwMode="auto">
              <a:xfrm>
                <a:off x="7573428" y="4927308"/>
                <a:ext cx="256371" cy="245353"/>
              </a:xfrm>
              <a:prstGeom prst="downArrow">
                <a:avLst>
                  <a:gd name="adj1" fmla="val 50000"/>
                  <a:gd name="adj2" fmla="val 54704"/>
                </a:avLst>
              </a:prstGeom>
              <a:solidFill>
                <a:srgbClr val="83858C"/>
              </a:solidFill>
              <a:ln>
                <a:solidFill>
                  <a:srgbClr val="A64259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25" name="Rounded Rectangle 81">
                <a:extLst>
                  <a:ext uri="{FF2B5EF4-FFF2-40B4-BE49-F238E27FC236}">
                    <a16:creationId xmlns:a16="http://schemas.microsoft.com/office/drawing/2014/main" id="{CB28650F-9242-4917-9BD3-7038FF3CCF81}"/>
                  </a:ext>
                </a:extLst>
              </p:cNvPr>
              <p:cNvSpPr/>
              <p:nvPr/>
            </p:nvSpPr>
            <p:spPr bwMode="auto">
              <a:xfrm>
                <a:off x="7204779" y="5855377"/>
                <a:ext cx="1002162" cy="418020"/>
              </a:xfrm>
              <a:prstGeom prst="roundRect">
                <a:avLst/>
              </a:prstGeom>
              <a:solidFill>
                <a:srgbClr val="00205B"/>
              </a:solidFill>
              <a:ln>
                <a:solidFill>
                  <a:srgbClr val="83858C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 lnSpcReduction="10000"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700" b="1" dirty="0">
                    <a:solidFill>
                      <a:prstClr val="white"/>
                    </a:solidFill>
                    <a:latin typeface="Calibri" panose="020F0502020204030204"/>
                  </a:rPr>
                  <a:t>Comprehensive GME Program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6101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61950"/>
            <a:ext cx="861752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</a:rPr>
              <a:t>Highlights of GME development in 2018-19</a:t>
            </a:r>
          </a:p>
          <a:p>
            <a:endParaRPr lang="en-US" dirty="0">
              <a:latin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Cambria" panose="02040503050406030204" pitchFamily="18" charset="0"/>
              </a:rPr>
              <a:t>Following formal Board approval, the Designated Institutional Official (DIO) and GME Chair, Assar Rather, MD, were appointed and GME Committee formally began work in summer, 2018.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Cambria" panose="02040503050406030204" pitchFamily="18" charset="0"/>
              </a:rPr>
              <a:t>Institutional application was submitted September 28, 2018 and approved by ACGME in January, 2019.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Cambria" panose="02040503050406030204" pitchFamily="18" charset="0"/>
              </a:rPr>
              <a:t>“Core Clinical Campus” arrangement developed with PCOM to provide all clinical training for a group of 3</a:t>
            </a:r>
            <a:r>
              <a:rPr lang="en-US" sz="2000" baseline="30000" dirty="0">
                <a:latin typeface="Cambria" panose="02040503050406030204" pitchFamily="18" charset="0"/>
              </a:rPr>
              <a:t>rd</a:t>
            </a:r>
            <a:r>
              <a:rPr lang="en-US" sz="2000" dirty="0">
                <a:latin typeface="Cambria" panose="02040503050406030204" pitchFamily="18" charset="0"/>
              </a:rPr>
              <a:t> year medical students, beginning July 1, 2019.   The first 11 student class “matched” in December, 2018.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Cambria" panose="02040503050406030204" pitchFamily="18" charset="0"/>
              </a:rPr>
              <a:t>An Undergraduate Medical Education (UME) Committee was formed and UME Physician Director appointed to support the above work.  </a:t>
            </a:r>
          </a:p>
          <a:p>
            <a:endParaRPr lang="en-US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085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38150"/>
            <a:ext cx="77724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</a:rPr>
              <a:t>Highlights of GME development in 2018-19</a:t>
            </a:r>
          </a:p>
          <a:p>
            <a:endParaRPr lang="en-US" sz="1800" dirty="0">
              <a:latin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en-US" sz="2000" dirty="0">
                <a:latin typeface="Cambria" panose="02040503050406030204" pitchFamily="18" charset="0"/>
              </a:rPr>
              <a:t>The Family Medicine Program Director, Dr. </a:t>
            </a:r>
            <a:r>
              <a:rPr lang="en-US" sz="2000" dirty="0" err="1">
                <a:latin typeface="Cambria" panose="02040503050406030204" pitchFamily="18" charset="0"/>
              </a:rPr>
              <a:t>Brintha</a:t>
            </a:r>
            <a:r>
              <a:rPr lang="en-US" sz="2000" dirty="0">
                <a:latin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</a:rPr>
              <a:t>Vasagar</a:t>
            </a:r>
            <a:r>
              <a:rPr lang="en-US" sz="2000" dirty="0">
                <a:latin typeface="Cambria" panose="02040503050406030204" pitchFamily="18" charset="0"/>
              </a:rPr>
              <a:t>, signed in February, 2019, and begins June 1, 2019.  Internal Medicine Director interviews are ongoing.  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US" sz="2000" dirty="0">
                <a:latin typeface="Cambria" panose="02040503050406030204" pitchFamily="18" charset="0"/>
              </a:rPr>
              <a:t>A HRSA grant application for new rural Family Medicine residencies was submitted March, 2019.  </a:t>
            </a:r>
          </a:p>
        </p:txBody>
      </p:sp>
    </p:spTree>
    <p:extLst>
      <p:ext uri="{BB962C8B-B14F-4D97-AF65-F5344CB8AC3E}">
        <p14:creationId xmlns:p14="http://schemas.microsoft.com/office/powerpoint/2010/main" val="865292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200150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 startAt="4"/>
            </a:pPr>
            <a:endParaRPr lang="en-US" sz="2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030" y="514350"/>
            <a:ext cx="7883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</a:rPr>
              <a:t>Key upcoming steps in 2019 – 2021</a:t>
            </a:r>
          </a:p>
          <a:p>
            <a:pPr lvl="0"/>
            <a:endParaRPr lang="en-US" sz="12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Evaluate FQHC or other teaching partnerships for primary care/specialty training.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Submit Family Medicine and Internal Medicine full applications to ACGME in late 2019. 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Full curriculum and program evaluation tool development.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Finalize faculty for each program and provide formal faculty development training.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Complete facility modifications to accommodate programs.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Initiate Family Medicine and Internal Medicine programs in July, 2021.  </a:t>
            </a:r>
          </a:p>
          <a:p>
            <a:pPr marL="514350" lvl="0" indent="-514350">
              <a:buFont typeface="+mj-lt"/>
              <a:buAutoNum type="arabicPeriod"/>
            </a:pPr>
            <a:endParaRPr lang="en-US" sz="20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lvl="0"/>
            <a:endParaRPr lang="en-US" sz="20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4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666750"/>
            <a:ext cx="76962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ambria" panose="02040503050406030204" pitchFamily="18" charset="0"/>
                <a:cs typeface="Times New Roman" panose="02020603050405020304" pitchFamily="18" charset="0"/>
              </a:rPr>
              <a:t>Outline of Discussion: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Benefits of GME, including Workforce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Program design and key 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Specialties selected and annual # of residents for each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Progress to date and upcoming steps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460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175325"/>
            <a:ext cx="4048095" cy="26215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843975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</a:rPr>
              <a:t>Questions?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79" y="2266950"/>
            <a:ext cx="4806753" cy="22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04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yhealthLogo_with-themeline®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14" y="1909457"/>
            <a:ext cx="5094772" cy="132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37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1"/>
          <p:cNvSpPr/>
          <p:nvPr/>
        </p:nvSpPr>
        <p:spPr>
          <a:xfrm>
            <a:off x="216375" y="778735"/>
            <a:ext cx="5346225" cy="94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318758" indent="-318758">
              <a:spcAft>
                <a:spcPts val="1562"/>
              </a:spcAft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en-US" sz="1600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Mission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To strengthen the health of our community, one life at a time.</a:t>
            </a:r>
          </a:p>
          <a:p>
            <a:pPr marL="318758" indent="-318758">
              <a:spcAft>
                <a:spcPts val="2344"/>
              </a:spcAft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About the Organization: 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68941" y="77933"/>
            <a:ext cx="8516471" cy="41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570647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1141293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171194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2282587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3600" kern="0" dirty="0">
                <a:solidFill>
                  <a:srgbClr val="4D4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Bayhealth</a:t>
            </a:r>
            <a:r>
              <a:rPr lang="en-US" sz="2500" kern="0" dirty="0">
                <a:solidFill>
                  <a:srgbClr val="4D4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695" y="1745363"/>
            <a:ext cx="6208059" cy="2690682"/>
          </a:xfrm>
          <a:prstGeom prst="rect">
            <a:avLst/>
          </a:prstGeom>
          <a:noFill/>
        </p:spPr>
        <p:txBody>
          <a:bodyPr wrap="square" lIns="51001" tIns="25500" rIns="51001" bIns="25500" rtlCol="0">
            <a:spAutoFit/>
          </a:bodyPr>
          <a:lstStyle/>
          <a:p>
            <a:pPr marL="652059" lvl="1" indent="-285750" defTabSz="510014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500" b="1" kern="0" dirty="0">
                <a:latin typeface="Arial" panose="020B0604020202020204" pitchFamily="34" charset="0"/>
                <a:cs typeface="Arial" panose="020B0604020202020204" pitchFamily="34" charset="0"/>
              </a:rPr>
              <a:t>Employees  		 				3,723</a:t>
            </a:r>
          </a:p>
          <a:p>
            <a:pPr marL="652059" lvl="1" indent="-285750" defTabSz="510014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500" b="1" kern="0" dirty="0">
                <a:latin typeface="Arial" panose="020B0604020202020204" pitchFamily="34" charset="0"/>
                <a:cs typeface="Arial" panose="020B0604020202020204" pitchFamily="34" charset="0"/>
              </a:rPr>
              <a:t>Hospitals							2</a:t>
            </a:r>
          </a:p>
          <a:p>
            <a:pPr marL="652059" lvl="1" indent="-285750" defTabSz="510014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500" b="1" kern="0" dirty="0">
                <a:latin typeface="Arial" panose="020B0604020202020204" pitchFamily="34" charset="0"/>
                <a:cs typeface="Arial" panose="020B0604020202020204" pitchFamily="34" charset="0"/>
              </a:rPr>
              <a:t>Ambulatory Care Centers/Site			56</a:t>
            </a:r>
          </a:p>
          <a:p>
            <a:pPr marL="652059" lvl="1" indent="-285750" defTabSz="510014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500" b="1" kern="0" dirty="0">
                <a:latin typeface="Arial" panose="020B0604020202020204" pitchFamily="34" charset="0"/>
                <a:cs typeface="Arial" panose="020B0604020202020204" pitchFamily="34" charset="0"/>
              </a:rPr>
              <a:t>Inpatient Admissions				18,418</a:t>
            </a:r>
          </a:p>
          <a:p>
            <a:pPr marL="652059" lvl="1" indent="-285750" defTabSz="510014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500" b="1" kern="0" dirty="0">
                <a:latin typeface="Arial" panose="020B0604020202020204" pitchFamily="34" charset="0"/>
                <a:cs typeface="Arial" panose="020B0604020202020204" pitchFamily="34" charset="0"/>
              </a:rPr>
              <a:t>Emergency Department Visits			101,692</a:t>
            </a:r>
          </a:p>
          <a:p>
            <a:pPr marL="652059" lvl="1" indent="-285750" defTabSz="510014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500" b="1" kern="0" dirty="0">
                <a:latin typeface="Arial" panose="020B0604020202020204" pitchFamily="34" charset="0"/>
                <a:cs typeface="Arial" panose="020B0604020202020204" pitchFamily="34" charset="0"/>
              </a:rPr>
              <a:t>Births							2,303</a:t>
            </a:r>
          </a:p>
          <a:p>
            <a:pPr marL="652059" lvl="1" indent="-285750" defTabSz="510014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500" b="1" kern="0" dirty="0">
                <a:latin typeface="Arial" panose="020B0604020202020204" pitchFamily="34" charset="0"/>
                <a:cs typeface="Arial" panose="020B0604020202020204" pitchFamily="34" charset="0"/>
              </a:rPr>
              <a:t>Unreimbursed Care					$62.3 Million</a:t>
            </a:r>
          </a:p>
          <a:p>
            <a:pPr marL="652059" lvl="1" indent="-285750" defTabSz="510014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500" b="1" kern="0" dirty="0">
                <a:latin typeface="Arial" panose="020B0604020202020204" pitchFamily="34" charset="0"/>
                <a:cs typeface="Arial" panose="020B0604020202020204" pitchFamily="34" charset="0"/>
              </a:rPr>
              <a:t>Employed Physicians/Mid-Level Provider	195</a:t>
            </a:r>
          </a:p>
          <a:p>
            <a:pPr marL="652059" lvl="1" indent="-285750" defTabSz="510014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500" b="1" kern="0" dirty="0">
                <a:latin typeface="Arial" panose="020B0604020202020204" pitchFamily="34" charset="0"/>
                <a:cs typeface="Arial" panose="020B0604020202020204" pitchFamily="34" charset="0"/>
              </a:rPr>
              <a:t>Active Admitting Physicians	       	          615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068" y="2703367"/>
            <a:ext cx="2758728" cy="170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608">
            <a:off x="6514796" y="503249"/>
            <a:ext cx="2115274" cy="275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3"/>
          <p:cNvSpPr txBox="1">
            <a:spLocks/>
          </p:cNvSpPr>
          <p:nvPr/>
        </p:nvSpPr>
        <p:spPr>
          <a:xfrm>
            <a:off x="8695765" y="79014"/>
            <a:ext cx="354278" cy="273843"/>
          </a:xfrm>
          <a:prstGeom prst="rect">
            <a:avLst/>
          </a:prstGeom>
        </p:spPr>
        <p:txBody>
          <a:bodyPr lIns="81635" tIns="40818" rIns="81635" bIns="40818" anchor="ctr"/>
          <a:lstStyle/>
          <a:p>
            <a:pPr algn="ctr" defTabSz="408175" fontAlgn="base">
              <a:spcBef>
                <a:spcPct val="0"/>
              </a:spcBef>
              <a:spcAft>
                <a:spcPct val="0"/>
              </a:spcAft>
              <a:defRPr/>
            </a:pPr>
            <a:fld id="{3CEC7BD9-C3FD-4D41-86B5-636EE00813F8}" type="slidenum">
              <a:rPr lang="en-US" sz="1000">
                <a:solidFill>
                  <a:srgbClr val="39383A"/>
                </a:solidFill>
                <a:ea typeface="ＭＳ Ｐゴシック" charset="-128"/>
                <a:cs typeface="Helvetica" pitchFamily="34" charset="0"/>
              </a:rPr>
              <a:pPr algn="ctr" defTabSz="408175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000" dirty="0">
              <a:solidFill>
                <a:srgbClr val="39383A"/>
              </a:solidFill>
              <a:ea typeface="ＭＳ Ｐゴシック" charset="-128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775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/>
          </p:nvPr>
        </p:nvGraphicFramePr>
        <p:xfrm>
          <a:off x="1295400" y="1047750"/>
          <a:ext cx="62484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18539" y="57150"/>
            <a:ext cx="5486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Bayhealth Payor Mix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Discharges by Payor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45345" y="11134"/>
            <a:ext cx="429382" cy="190022"/>
          </a:xfrm>
          <a:prstGeom prst="rect">
            <a:avLst/>
          </a:prstGeom>
          <a:noFill/>
        </p:spPr>
        <p:txBody>
          <a:bodyPr wrap="square" lIns="51024" tIns="25512" rIns="51024" bIns="25512" rtlCol="0">
            <a:spAutoFit/>
          </a:bodyPr>
          <a:lstStyle/>
          <a:p>
            <a:pPr algn="r"/>
            <a:fld id="{878EAAEC-D329-4A69-BD88-B4D9784338B0}" type="slidenum">
              <a:rPr lang="en-US" sz="900" b="1">
                <a:solidFill>
                  <a:prstClr val="black"/>
                </a:solidFill>
              </a:rPr>
              <a:pPr algn="r"/>
              <a:t>4</a:t>
            </a:fld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68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35091" y="4740093"/>
            <a:ext cx="1939636" cy="212477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/>
                <a:cs typeface="Arial"/>
              </a:rPr>
              <a:t>WWW.BAYHEALTH.ORG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0200" y="262262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Bayhealth Affiliations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135255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eBrightHealth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87" y="990630"/>
            <a:ext cx="1854613" cy="76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00" y="232745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Health Visions Delmarva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101" y="2136538"/>
            <a:ext cx="2405063" cy="65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0600" y="333375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Penn Medicine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87" y="3365498"/>
            <a:ext cx="2114550" cy="77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084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b="9499"/>
          <a:stretch/>
        </p:blipFill>
        <p:spPr bwMode="auto">
          <a:xfrm>
            <a:off x="152400" y="361950"/>
            <a:ext cx="7620000" cy="3886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0629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890" y="917873"/>
            <a:ext cx="871451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charset="0"/>
              <a:buChar char="•"/>
            </a:pP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Due primarily to longer life spans/aging, and growth of the US population, a physician shortage of 42,000 – 121,000 physicians is anticipated by 2030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Medical schools are expanding and outpacing the capacity of residency programs: </a:t>
            </a:r>
          </a:p>
          <a:p>
            <a:pPr marL="709209" lvl="1" indent="-342900">
              <a:buFont typeface="Wingdings" panose="05000000000000000000" pitchFamily="2" charset="2"/>
              <a:buChar char="Ø"/>
            </a:pPr>
            <a:r>
              <a:rPr lang="en-US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Since 2007, 22 new Medical Schools have been created </a:t>
            </a:r>
          </a:p>
          <a:p>
            <a:pPr marL="709209" lvl="1" indent="-342900">
              <a:buFont typeface="Wingdings" panose="05000000000000000000" pitchFamily="2" charset="2"/>
              <a:buChar char="Ø"/>
            </a:pPr>
            <a:r>
              <a:rPr lang="en-US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From 2002-2017 Medical school enrollment has increased by 30%, from 16,400 </a:t>
            </a:r>
            <a:r>
              <a:rPr lang="en-US" sz="1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matriculants</a:t>
            </a:r>
            <a:r>
              <a:rPr lang="en-US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 in 2002 to 21,300 in 2017 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A shortage of 46,000 to 90,000 GME positions is projected by 2025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AAMC recommends an increase of </a:t>
            </a:r>
            <a:r>
              <a:rPr lang="en-US" sz="2000" u="sng" dirty="0">
                <a:latin typeface="Cambria" panose="02040503050406030204" pitchFamily="18" charset="0"/>
                <a:cs typeface="Times New Roman" panose="02020603050405020304" pitchFamily="18" charset="0"/>
              </a:rPr>
              <a:t>3,000 GME</a:t>
            </a: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 positions annually over the next five years 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17195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Reference:  AAMC Residency Physician Shortage Act of 2017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2845" y="306498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National need for GME positions  </a:t>
            </a:r>
          </a:p>
        </p:txBody>
      </p:sp>
    </p:spTree>
    <p:extLst>
      <p:ext uri="{BB962C8B-B14F-4D97-AF65-F5344CB8AC3E}">
        <p14:creationId xmlns:p14="http://schemas.microsoft.com/office/powerpoint/2010/main" val="2572375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14350"/>
            <a:ext cx="762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Cambria" panose="02040503050406030204" pitchFamily="18" charset="0"/>
              </a:rPr>
              <a:t>Key Findings from 2018 DHHS Primary Care Report*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4024331"/>
            <a:ext cx="502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*https://dhss.delaware.gov/dhss/files/primarycarestudy.pdf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1233158"/>
            <a:ext cx="4419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mbria" panose="02040503050406030204" pitchFamily="18" charset="0"/>
              </a:rPr>
              <a:t>FTE Supply of Primary Care Physicians, by County and Year</a:t>
            </a:r>
          </a:p>
          <a:p>
            <a:pPr algn="ctr"/>
            <a:endParaRPr lang="en-US" sz="1600" b="1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			</a:t>
            </a:r>
            <a:r>
              <a:rPr lang="en-US" sz="1600" u="sng" dirty="0">
                <a:latin typeface="Cambria" panose="02040503050406030204" pitchFamily="18" charset="0"/>
              </a:rPr>
              <a:t>Kent</a:t>
            </a:r>
            <a:r>
              <a:rPr lang="en-US" sz="1600" dirty="0">
                <a:latin typeface="Cambria" panose="02040503050406030204" pitchFamily="18" charset="0"/>
              </a:rPr>
              <a:t>	</a:t>
            </a:r>
            <a:r>
              <a:rPr lang="en-US" sz="1600" u="sng" dirty="0">
                <a:latin typeface="Cambria" panose="02040503050406030204" pitchFamily="18" charset="0"/>
              </a:rPr>
              <a:t>Sussex</a:t>
            </a:r>
            <a:r>
              <a:rPr lang="en-US" sz="1600" dirty="0">
                <a:latin typeface="Cambria" panose="02040503050406030204" pitchFamily="18" charset="0"/>
              </a:rPr>
              <a:t>		</a:t>
            </a:r>
            <a:r>
              <a:rPr lang="en-US" sz="1600" u="sng" dirty="0">
                <a:latin typeface="Cambria" panose="02040503050406030204" pitchFamily="18" charset="0"/>
              </a:rPr>
              <a:t>New Castle</a:t>
            </a:r>
          </a:p>
          <a:p>
            <a:r>
              <a:rPr lang="en-US" sz="1600" dirty="0">
                <a:latin typeface="Cambria" panose="02040503050406030204" pitchFamily="18" charset="0"/>
              </a:rPr>
              <a:t>	2006	93		115			463</a:t>
            </a:r>
          </a:p>
          <a:p>
            <a:r>
              <a:rPr lang="en-US" sz="1600" dirty="0">
                <a:latin typeface="Cambria" panose="02040503050406030204" pitchFamily="18" charset="0"/>
              </a:rPr>
              <a:t>	2008	89		143			504</a:t>
            </a:r>
          </a:p>
          <a:p>
            <a:r>
              <a:rPr lang="en-US" sz="1600" dirty="0">
                <a:latin typeface="Cambria" panose="02040503050406030204" pitchFamily="18" charset="0"/>
              </a:rPr>
              <a:t>	2011	92		163			452</a:t>
            </a:r>
          </a:p>
          <a:p>
            <a:r>
              <a:rPr lang="en-US" sz="1600" dirty="0">
                <a:latin typeface="Cambria" panose="02040503050406030204" pitchFamily="18" charset="0"/>
              </a:rPr>
              <a:t>	2013	99		138			470</a:t>
            </a:r>
          </a:p>
          <a:p>
            <a:r>
              <a:rPr lang="en-US" sz="1600" dirty="0">
                <a:latin typeface="Cambria" panose="02040503050406030204" pitchFamily="18" charset="0"/>
              </a:rPr>
              <a:t>	2018	89		112			461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310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514350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Key findings from </a:t>
            </a:r>
            <a:r>
              <a:rPr 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Bayhealth’s</a:t>
            </a:r>
            <a:r>
              <a:rPr 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2018 Triennial assessment of Community need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1825336"/>
            <a:ext cx="7162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mbria" panose="02040503050406030204" pitchFamily="18" charset="0"/>
              </a:rPr>
              <a:t>Three to five year new Physician/provider supply needs in </a:t>
            </a:r>
            <a:r>
              <a:rPr lang="en-US" sz="2200" dirty="0" err="1">
                <a:latin typeface="Cambria" panose="02040503050406030204" pitchFamily="18" charset="0"/>
              </a:rPr>
              <a:t>Bayhealth</a:t>
            </a:r>
            <a:r>
              <a:rPr lang="en-US" sz="2200" dirty="0">
                <a:latin typeface="Cambria" panose="02040503050406030204" pitchFamily="18" charset="0"/>
              </a:rPr>
              <a:t> Primary Service area likely to be:</a:t>
            </a:r>
          </a:p>
          <a:p>
            <a:pPr marL="342900" indent="-342900">
              <a:buFontTx/>
              <a:buChar char="-"/>
            </a:pPr>
            <a:r>
              <a:rPr lang="en-US" sz="2200" i="1" dirty="0">
                <a:latin typeface="Cambria" panose="02040503050406030204" pitchFamily="18" charset="0"/>
              </a:rPr>
              <a:t>70+ primary care providers, and </a:t>
            </a:r>
          </a:p>
          <a:p>
            <a:r>
              <a:rPr lang="en-US" sz="2200" i="1" dirty="0">
                <a:latin typeface="Cambria" panose="02040503050406030204" pitchFamily="18" charset="0"/>
              </a:rPr>
              <a:t>	50 specialists/subspecialists. </a:t>
            </a:r>
          </a:p>
          <a:p>
            <a:r>
              <a:rPr lang="en-US" sz="2200" i="1" dirty="0">
                <a:latin typeface="Cambria" panose="02040503050406030204" pitchFamily="18" charset="0"/>
              </a:rPr>
              <a:t>This includes replacements for retirement</a:t>
            </a:r>
          </a:p>
        </p:txBody>
      </p:sp>
    </p:spTree>
    <p:extLst>
      <p:ext uri="{BB962C8B-B14F-4D97-AF65-F5344CB8AC3E}">
        <p14:creationId xmlns:p14="http://schemas.microsoft.com/office/powerpoint/2010/main" val="39932353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903</TotalTime>
  <Words>817</Words>
  <Application>Microsoft Office PowerPoint</Application>
  <PresentationFormat>On-screen Show (16:9)</PresentationFormat>
  <Paragraphs>236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Cambria</vt:lpstr>
      <vt:lpstr>Garamond</vt:lpstr>
      <vt:lpstr>Helvetica</vt:lpstr>
      <vt:lpstr>Segoe UI</vt:lpstr>
      <vt:lpstr>Times New Roman</vt:lpstr>
      <vt:lpstr>Wingdings</vt:lpstr>
      <vt:lpstr>Couture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SLIDE Jane Smith</dc:title>
  <dc:creator>Pam Marecki</dc:creator>
  <cp:lastModifiedBy>karuna.aysola</cp:lastModifiedBy>
  <cp:revision>72</cp:revision>
  <cp:lastPrinted>2018-06-04T18:38:52Z</cp:lastPrinted>
  <dcterms:created xsi:type="dcterms:W3CDTF">2015-09-02T12:13:45Z</dcterms:created>
  <dcterms:modified xsi:type="dcterms:W3CDTF">2019-04-05T15:02:54Z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2015-09-02T00:00:00Z</vt:filetime>
  </property>
  <property fmtid="{D5CDD505-2E9C-101B-9397-08002B2CF9AE}" pid="3" name="Creator">
    <vt:lpwstr>Adobe InDesign CC 2015 (Macintosh)</vt:lpwstr>
  </property>
  <property fmtid="{D5CDD505-2E9C-101B-9397-08002B2CF9AE}" pid="4" name="LastSaved">
    <vt:filetime>2015-09-02T00:00:00Z</vt:filetime>
  </property>
</Properties>
</file>