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7" r:id="rId2"/>
    <p:sldId id="289" r:id="rId3"/>
    <p:sldId id="310" r:id="rId4"/>
    <p:sldId id="337" r:id="rId5"/>
    <p:sldId id="366" r:id="rId6"/>
    <p:sldId id="342" r:id="rId7"/>
    <p:sldId id="333" r:id="rId8"/>
    <p:sldId id="350" r:id="rId9"/>
    <p:sldId id="344" r:id="rId10"/>
    <p:sldId id="375" r:id="rId11"/>
    <p:sldId id="357" r:id="rId12"/>
    <p:sldId id="345" r:id="rId13"/>
    <p:sldId id="334" r:id="rId14"/>
    <p:sldId id="358" r:id="rId15"/>
    <p:sldId id="340" r:id="rId16"/>
    <p:sldId id="372" r:id="rId17"/>
    <p:sldId id="360" r:id="rId18"/>
    <p:sldId id="367" r:id="rId19"/>
    <p:sldId id="362" r:id="rId20"/>
    <p:sldId id="363" r:id="rId21"/>
    <p:sldId id="364" r:id="rId22"/>
    <p:sldId id="365" r:id="rId23"/>
    <p:sldId id="361" r:id="rId24"/>
    <p:sldId id="368" r:id="rId25"/>
    <p:sldId id="371" r:id="rId26"/>
    <p:sldId id="369" r:id="rId27"/>
    <p:sldId id="373" r:id="rId28"/>
    <p:sldId id="293" r:id="rId29"/>
    <p:sldId id="294" r:id="rId30"/>
    <p:sldId id="341" r:id="rId31"/>
    <p:sldId id="352" r:id="rId32"/>
    <p:sldId id="349" r:id="rId33"/>
    <p:sldId id="378" r:id="rId34"/>
    <p:sldId id="297" r:id="rId35"/>
    <p:sldId id="347" r:id="rId36"/>
    <p:sldId id="356" r:id="rId37"/>
    <p:sldId id="321" r:id="rId38"/>
    <p:sldId id="353" r:id="rId39"/>
    <p:sldId id="278" r:id="rId40"/>
    <p:sldId id="370" r:id="rId41"/>
    <p:sldId id="377" r:id="rId42"/>
    <p:sldId id="331" r:id="rId43"/>
    <p:sldId id="359" r:id="rId44"/>
    <p:sldId id="272" r:id="rId45"/>
    <p:sldId id="316" r:id="rId46"/>
    <p:sldId id="279" r:id="rId47"/>
    <p:sldId id="274" r:id="rId48"/>
  </p:sldIdLst>
  <p:sldSz cx="9144000" cy="6858000" type="screen4x3"/>
  <p:notesSz cx="6950075" cy="9236075"/>
  <p:defaultTextStyle>
    <a:defPPr>
      <a:defRPr lang="en-US"/>
    </a:defPPr>
    <a:lvl1pPr algn="l" rtl="0" eaLnBrk="0" fontAlgn="base" hangingPunct="0">
      <a:spcBef>
        <a:spcPct val="0"/>
      </a:spcBef>
      <a:spcAft>
        <a:spcPct val="0"/>
      </a:spcAft>
      <a:defRPr sz="1200" kern="1200">
        <a:solidFill>
          <a:schemeClr val="tx1"/>
        </a:solidFill>
        <a:latin typeface="Cambria" pitchFamily="18" charset="0"/>
        <a:ea typeface="+mn-ea"/>
        <a:cs typeface="Arial" pitchFamily="34" charset="0"/>
      </a:defRPr>
    </a:lvl1pPr>
    <a:lvl2pPr marL="457200" algn="l" rtl="0" eaLnBrk="0" fontAlgn="base" hangingPunct="0">
      <a:spcBef>
        <a:spcPct val="0"/>
      </a:spcBef>
      <a:spcAft>
        <a:spcPct val="0"/>
      </a:spcAft>
      <a:defRPr sz="1200" kern="1200">
        <a:solidFill>
          <a:schemeClr val="tx1"/>
        </a:solidFill>
        <a:latin typeface="Cambria" pitchFamily="18" charset="0"/>
        <a:ea typeface="+mn-ea"/>
        <a:cs typeface="Arial" pitchFamily="34" charset="0"/>
      </a:defRPr>
    </a:lvl2pPr>
    <a:lvl3pPr marL="914400" algn="l" rtl="0" eaLnBrk="0" fontAlgn="base" hangingPunct="0">
      <a:spcBef>
        <a:spcPct val="0"/>
      </a:spcBef>
      <a:spcAft>
        <a:spcPct val="0"/>
      </a:spcAft>
      <a:defRPr sz="1200" kern="1200">
        <a:solidFill>
          <a:schemeClr val="tx1"/>
        </a:solidFill>
        <a:latin typeface="Cambria" pitchFamily="18" charset="0"/>
        <a:ea typeface="+mn-ea"/>
        <a:cs typeface="Arial" pitchFamily="34" charset="0"/>
      </a:defRPr>
    </a:lvl3pPr>
    <a:lvl4pPr marL="1371600" algn="l" rtl="0" eaLnBrk="0" fontAlgn="base" hangingPunct="0">
      <a:spcBef>
        <a:spcPct val="0"/>
      </a:spcBef>
      <a:spcAft>
        <a:spcPct val="0"/>
      </a:spcAft>
      <a:defRPr sz="1200" kern="1200">
        <a:solidFill>
          <a:schemeClr val="tx1"/>
        </a:solidFill>
        <a:latin typeface="Cambria" pitchFamily="18" charset="0"/>
        <a:ea typeface="+mn-ea"/>
        <a:cs typeface="Arial" pitchFamily="34" charset="0"/>
      </a:defRPr>
    </a:lvl4pPr>
    <a:lvl5pPr marL="1828800" algn="l" rtl="0" eaLnBrk="0" fontAlgn="base" hangingPunct="0">
      <a:spcBef>
        <a:spcPct val="0"/>
      </a:spcBef>
      <a:spcAft>
        <a:spcPct val="0"/>
      </a:spcAft>
      <a:defRPr sz="1200" kern="1200">
        <a:solidFill>
          <a:schemeClr val="tx1"/>
        </a:solidFill>
        <a:latin typeface="Cambria" pitchFamily="18" charset="0"/>
        <a:ea typeface="+mn-ea"/>
        <a:cs typeface="Arial" pitchFamily="34" charset="0"/>
      </a:defRPr>
    </a:lvl5pPr>
    <a:lvl6pPr marL="2286000" algn="l" defTabSz="914400" rtl="0" eaLnBrk="1" latinLnBrk="0" hangingPunct="1">
      <a:defRPr sz="1200" kern="1200">
        <a:solidFill>
          <a:schemeClr val="tx1"/>
        </a:solidFill>
        <a:latin typeface="Cambria" pitchFamily="18" charset="0"/>
        <a:ea typeface="+mn-ea"/>
        <a:cs typeface="Arial" pitchFamily="34" charset="0"/>
      </a:defRPr>
    </a:lvl6pPr>
    <a:lvl7pPr marL="2743200" algn="l" defTabSz="914400" rtl="0" eaLnBrk="1" latinLnBrk="0" hangingPunct="1">
      <a:defRPr sz="1200" kern="1200">
        <a:solidFill>
          <a:schemeClr val="tx1"/>
        </a:solidFill>
        <a:latin typeface="Cambria" pitchFamily="18" charset="0"/>
        <a:ea typeface="+mn-ea"/>
        <a:cs typeface="Arial" pitchFamily="34" charset="0"/>
      </a:defRPr>
    </a:lvl7pPr>
    <a:lvl8pPr marL="3200400" algn="l" defTabSz="914400" rtl="0" eaLnBrk="1" latinLnBrk="0" hangingPunct="1">
      <a:defRPr sz="1200" kern="1200">
        <a:solidFill>
          <a:schemeClr val="tx1"/>
        </a:solidFill>
        <a:latin typeface="Cambria" pitchFamily="18" charset="0"/>
        <a:ea typeface="+mn-ea"/>
        <a:cs typeface="Arial" pitchFamily="34" charset="0"/>
      </a:defRPr>
    </a:lvl8pPr>
    <a:lvl9pPr marL="3657600" algn="l" defTabSz="914400" rtl="0" eaLnBrk="1" latinLnBrk="0" hangingPunct="1">
      <a:defRPr sz="1200" kern="1200">
        <a:solidFill>
          <a:schemeClr val="tx1"/>
        </a:solidFill>
        <a:latin typeface="Cambria"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0000"/>
    <a:srgbClr val="0025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75886" autoAdjust="0"/>
  </p:normalViewPr>
  <p:slideViewPr>
    <p:cSldViewPr snapToGrid="0">
      <p:cViewPr varScale="1">
        <p:scale>
          <a:sx n="97" d="100"/>
          <a:sy n="97" d="100"/>
        </p:scale>
        <p:origin x="-2400" y="-96"/>
      </p:cViewPr>
      <p:guideLst>
        <p:guide orient="horz" pos="2160"/>
        <p:guide pos="2880"/>
      </p:guideLst>
    </p:cSldViewPr>
  </p:slideViewPr>
  <p:outlineViewPr>
    <p:cViewPr>
      <p:scale>
        <a:sx n="33" d="100"/>
        <a:sy n="33" d="100"/>
      </p:scale>
      <p:origin x="246" y="30901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10" d="100"/>
          <a:sy n="110" d="100"/>
        </p:scale>
        <p:origin x="-3294" y="121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FY10expendcombined!$B$5</c:f>
              <c:strCache>
                <c:ptCount val="1"/>
                <c:pt idx="0">
                  <c:v>SFY 10 Expenditures</c:v>
                </c:pt>
              </c:strCache>
            </c:strRef>
          </c:tx>
          <c:explosion val="29"/>
          <c:dPt>
            <c:idx val="0"/>
            <c:bubble3D val="0"/>
            <c:explosion val="16"/>
            <c:spPr>
              <a:ln>
                <a:solidFill>
                  <a:srgbClr val="002570"/>
                </a:solidFill>
              </a:ln>
            </c:spPr>
          </c:dPt>
          <c:dPt>
            <c:idx val="1"/>
            <c:bubble3D val="0"/>
            <c:explosion val="10"/>
            <c:spPr>
              <a:solidFill>
                <a:srgbClr val="000000"/>
              </a:solidFill>
            </c:spPr>
          </c:dPt>
          <c:dPt>
            <c:idx val="2"/>
            <c:bubble3D val="0"/>
            <c:spPr>
              <a:solidFill>
                <a:srgbClr val="C00000"/>
              </a:solidFill>
            </c:spPr>
          </c:dPt>
          <c:dLbls>
            <c:dLbl>
              <c:idx val="0"/>
              <c:spPr>
                <a:noFill/>
                <a:ln w="25339">
                  <a:noFill/>
                </a:ln>
              </c:spPr>
              <c:txPr>
                <a:bodyPr/>
                <a:lstStyle/>
                <a:p>
                  <a:pPr>
                    <a:defRPr sz="1247" b="1" baseline="0">
                      <a:solidFill>
                        <a:schemeClr val="tx1"/>
                      </a:solidFill>
                    </a:defRPr>
                  </a:pPr>
                  <a:endParaRPr lang="en-US"/>
                </a:p>
              </c:txPr>
              <c:showLegendKey val="0"/>
              <c:showVal val="0"/>
              <c:showCatName val="0"/>
              <c:showSerName val="0"/>
              <c:showPercent val="1"/>
              <c:showBubbleSize val="0"/>
            </c:dLbl>
            <c:dLbl>
              <c:idx val="2"/>
              <c:spPr>
                <a:noFill/>
                <a:ln w="25339">
                  <a:noFill/>
                </a:ln>
              </c:spPr>
              <c:txPr>
                <a:bodyPr/>
                <a:lstStyle/>
                <a:p>
                  <a:pPr>
                    <a:defRPr sz="1247" b="1" baseline="0">
                      <a:solidFill>
                        <a:schemeClr val="tx1"/>
                      </a:solidFill>
                    </a:defRPr>
                  </a:pPr>
                  <a:endParaRPr lang="en-US"/>
                </a:p>
              </c:txPr>
              <c:showLegendKey val="0"/>
              <c:showVal val="0"/>
              <c:showCatName val="0"/>
              <c:showSerName val="0"/>
              <c:showPercent val="1"/>
              <c:showBubbleSize val="0"/>
            </c:dLbl>
            <c:spPr>
              <a:noFill/>
              <a:ln w="25339">
                <a:noFill/>
              </a:ln>
            </c:spPr>
            <c:txPr>
              <a:bodyPr/>
              <a:lstStyle/>
              <a:p>
                <a:pPr>
                  <a:defRPr sz="1247" b="1" baseline="0">
                    <a:solidFill>
                      <a:schemeClr val="bg1"/>
                    </a:solidFill>
                  </a:defRPr>
                </a:pPr>
                <a:endParaRPr lang="en-US"/>
              </a:p>
            </c:txPr>
            <c:showLegendKey val="0"/>
            <c:showVal val="0"/>
            <c:showCatName val="0"/>
            <c:showSerName val="0"/>
            <c:showPercent val="1"/>
            <c:showBubbleSize val="0"/>
            <c:showLeaderLines val="1"/>
          </c:dLbls>
          <c:cat>
            <c:strRef>
              <c:f>FY10expendcombined!$L$6:$L$8</c:f>
              <c:strCache>
                <c:ptCount val="3"/>
                <c:pt idx="0">
                  <c:v>Delaware Psychiatric Center </c:v>
                </c:pt>
                <c:pt idx="1">
                  <c:v>Community Services</c:v>
                </c:pt>
                <c:pt idx="2">
                  <c:v>Community Mental Health Inpatient </c:v>
                </c:pt>
              </c:strCache>
            </c:strRef>
          </c:cat>
          <c:val>
            <c:numRef>
              <c:f>FY10expendcombined!$M$6:$M$8</c:f>
              <c:numCache>
                <c:formatCode>_(* #,##0.0_);_(* \(#,##0.0\);_(* "-"??_);_(@_)</c:formatCode>
                <c:ptCount val="3"/>
                <c:pt idx="0">
                  <c:v>40503.299999999996</c:v>
                </c:pt>
                <c:pt idx="1">
                  <c:v>56605.550000000017</c:v>
                </c:pt>
                <c:pt idx="2">
                  <c:v>2845.8</c:v>
                </c:pt>
              </c:numCache>
            </c:numRef>
          </c:val>
        </c:ser>
        <c:dLbls>
          <c:showLegendKey val="0"/>
          <c:showVal val="0"/>
          <c:showCatName val="0"/>
          <c:showSerName val="0"/>
          <c:showPercent val="0"/>
          <c:showBubbleSize val="0"/>
          <c:showLeaderLines val="1"/>
        </c:dLbls>
        <c:firstSliceAng val="0"/>
      </c:pieChart>
      <c:spPr>
        <a:noFill/>
        <a:ln w="25339">
          <a:noFill/>
        </a:ln>
      </c:spPr>
    </c:plotArea>
    <c:legend>
      <c:legendPos val="r"/>
      <c:legendEntry>
        <c:idx val="0"/>
        <c:txPr>
          <a:bodyPr/>
          <a:lstStyle/>
          <a:p>
            <a:pPr>
              <a:defRPr sz="1197" b="1">
                <a:solidFill>
                  <a:srgbClr val="800000"/>
                </a:solidFill>
              </a:defRPr>
            </a:pPr>
            <a:endParaRPr lang="en-US"/>
          </a:p>
        </c:txPr>
      </c:legendEntry>
      <c:legendEntry>
        <c:idx val="1"/>
        <c:txPr>
          <a:bodyPr/>
          <a:lstStyle/>
          <a:p>
            <a:pPr>
              <a:defRPr sz="1197" b="1">
                <a:solidFill>
                  <a:srgbClr val="800000"/>
                </a:solidFill>
              </a:defRPr>
            </a:pPr>
            <a:endParaRPr lang="en-US"/>
          </a:p>
        </c:txPr>
      </c:legendEntry>
      <c:legendEntry>
        <c:idx val="2"/>
        <c:txPr>
          <a:bodyPr/>
          <a:lstStyle/>
          <a:p>
            <a:pPr>
              <a:defRPr sz="1197" b="1">
                <a:solidFill>
                  <a:srgbClr val="800000"/>
                </a:solidFill>
              </a:defRPr>
            </a:pPr>
            <a:endParaRPr lang="en-US"/>
          </a:p>
        </c:txPr>
      </c:legendEntry>
      <c:layout>
        <c:manualLayout>
          <c:xMode val="edge"/>
          <c:yMode val="edge"/>
          <c:x val="0.56672731202717308"/>
          <c:y val="0.21507311586051742"/>
          <c:w val="0.37065060985023923"/>
          <c:h val="0.74254448963110375"/>
        </c:manualLayout>
      </c:layout>
      <c:overlay val="0"/>
      <c:txPr>
        <a:bodyPr/>
        <a:lstStyle/>
        <a:p>
          <a:pPr>
            <a:defRPr sz="1197"/>
          </a:pPr>
          <a:endParaRPr lang="en-US"/>
        </a:p>
      </c:txPr>
    </c:legend>
    <c:plotVisOnly val="1"/>
    <c:dispBlanksAs val="zero"/>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0570811001566"/>
          <c:y val="0.119515695007821"/>
          <c:w val="0.84409532942997512"/>
          <c:h val="0.74907994827554802"/>
        </c:manualLayout>
      </c:layout>
      <c:barChart>
        <c:barDir val="col"/>
        <c:grouping val="clustered"/>
        <c:varyColors val="0"/>
        <c:ser>
          <c:idx val="0"/>
          <c:order val="0"/>
          <c:tx>
            <c:strRef>
              <c:f>'Aggregate Data'!$E$17</c:f>
              <c:strCache>
                <c:ptCount val="1"/>
                <c:pt idx="0">
                  <c:v>Census </c:v>
                </c:pt>
              </c:strCache>
            </c:strRef>
          </c:tx>
          <c:spPr>
            <a:solidFill>
              <a:srgbClr val="800000"/>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7"/>
            <c:invertIfNegative val="0"/>
            <c:bubble3D val="0"/>
          </c:dPt>
          <c:dLbls>
            <c:dLbl>
              <c:idx val="0"/>
              <c:layout>
                <c:manualLayout>
                  <c:x val="0"/>
                  <c:y val="1.92678227360308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92678227360308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92678227360308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408963585434172E-3"/>
                  <c:y val="-2.46768838437782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644853216877303E-7"/>
                  <c:y val="2.443511595750846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4466230936819175E-3"/>
                  <c:y val="1.92678227360308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15606936416184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i="0" baseline="0">
                    <a:solidFill>
                      <a:srgbClr val="00257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'Aggregate Data'!$D$18:$D$24</c:f>
              <c:strCache>
                <c:ptCount val="7"/>
                <c:pt idx="0">
                  <c:v>FY 2008</c:v>
                </c:pt>
                <c:pt idx="1">
                  <c:v>FY 2009</c:v>
                </c:pt>
                <c:pt idx="2">
                  <c:v>FY 2010</c:v>
                </c:pt>
                <c:pt idx="3">
                  <c:v>FY 2011</c:v>
                </c:pt>
                <c:pt idx="4">
                  <c:v>FY 2012</c:v>
                </c:pt>
                <c:pt idx="5">
                  <c:v>FY 2013</c:v>
                </c:pt>
                <c:pt idx="6">
                  <c:v>FY 2014</c:v>
                </c:pt>
              </c:strCache>
            </c:strRef>
          </c:cat>
          <c:val>
            <c:numRef>
              <c:f>'Aggregate Data'!$E$18:$E$24</c:f>
              <c:numCache>
                <c:formatCode>General</c:formatCode>
                <c:ptCount val="7"/>
                <c:pt idx="0">
                  <c:v>232</c:v>
                </c:pt>
                <c:pt idx="1">
                  <c:v>204</c:v>
                </c:pt>
                <c:pt idx="2">
                  <c:v>200</c:v>
                </c:pt>
                <c:pt idx="3">
                  <c:v>162</c:v>
                </c:pt>
                <c:pt idx="4">
                  <c:v>146</c:v>
                </c:pt>
                <c:pt idx="5">
                  <c:v>136</c:v>
                </c:pt>
                <c:pt idx="6" formatCode="0">
                  <c:v>112.67749999999999</c:v>
                </c:pt>
              </c:numCache>
            </c:numRef>
          </c:val>
        </c:ser>
        <c:dLbls>
          <c:showLegendKey val="0"/>
          <c:showVal val="0"/>
          <c:showCatName val="0"/>
          <c:showSerName val="0"/>
          <c:showPercent val="0"/>
          <c:showBubbleSize val="0"/>
        </c:dLbls>
        <c:gapWidth val="150"/>
        <c:axId val="92501888"/>
        <c:axId val="92503424"/>
      </c:barChart>
      <c:catAx>
        <c:axId val="92501888"/>
        <c:scaling>
          <c:orientation val="minMax"/>
        </c:scaling>
        <c:delete val="0"/>
        <c:axPos val="b"/>
        <c:numFmt formatCode="General" sourceLinked="0"/>
        <c:majorTickMark val="none"/>
        <c:minorTickMark val="none"/>
        <c:tickLblPos val="nextTo"/>
        <c:txPr>
          <a:bodyPr/>
          <a:lstStyle/>
          <a:p>
            <a:pPr>
              <a:defRPr sz="1200" b="1" i="0" baseline="0">
                <a:solidFill>
                  <a:srgbClr val="002570"/>
                </a:solidFill>
              </a:defRPr>
            </a:pPr>
            <a:endParaRPr lang="en-US"/>
          </a:p>
        </c:txPr>
        <c:crossAx val="92503424"/>
        <c:crosses val="autoZero"/>
        <c:auto val="1"/>
        <c:lblAlgn val="ctr"/>
        <c:lblOffset val="100"/>
        <c:noMultiLvlLbl val="0"/>
      </c:catAx>
      <c:valAx>
        <c:axId val="92503424"/>
        <c:scaling>
          <c:orientation val="minMax"/>
        </c:scaling>
        <c:delete val="0"/>
        <c:axPos val="l"/>
        <c:majorGridlines/>
        <c:title>
          <c:tx>
            <c:rich>
              <a:bodyPr/>
              <a:lstStyle/>
              <a:p>
                <a:pPr>
                  <a:defRPr sz="1200" baseline="0">
                    <a:solidFill>
                      <a:srgbClr val="002570"/>
                    </a:solidFill>
                  </a:defRPr>
                </a:pPr>
                <a:r>
                  <a:rPr lang="en-US" sz="1200" baseline="0" dirty="0" smtClean="0">
                    <a:solidFill>
                      <a:srgbClr val="002570"/>
                    </a:solidFill>
                  </a:rPr>
                  <a:t>Number of Clients</a:t>
                </a:r>
                <a:endParaRPr lang="en-US" sz="1200" baseline="0" dirty="0">
                  <a:solidFill>
                    <a:srgbClr val="002570"/>
                  </a:solidFill>
                </a:endParaRPr>
              </a:p>
            </c:rich>
          </c:tx>
          <c:layout/>
          <c:overlay val="0"/>
        </c:title>
        <c:numFmt formatCode="General" sourceLinked="1"/>
        <c:majorTickMark val="out"/>
        <c:minorTickMark val="none"/>
        <c:tickLblPos val="nextTo"/>
        <c:txPr>
          <a:bodyPr/>
          <a:lstStyle/>
          <a:p>
            <a:pPr>
              <a:defRPr sz="1200" b="1" i="0" baseline="0">
                <a:solidFill>
                  <a:srgbClr val="002570"/>
                </a:solidFill>
              </a:defRPr>
            </a:pPr>
            <a:endParaRPr lang="en-US"/>
          </a:p>
        </c:txPr>
        <c:crossAx val="92501888"/>
        <c:crosses val="autoZero"/>
        <c:crossBetween val="between"/>
      </c:valAx>
      <c:spPr>
        <a:noFill/>
      </c:spPr>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0570811001566"/>
          <c:y val="0.119515695007821"/>
          <c:w val="0.84409532942997512"/>
          <c:h val="0.74907994827554802"/>
        </c:manualLayout>
      </c:layout>
      <c:barChart>
        <c:barDir val="col"/>
        <c:grouping val="clustered"/>
        <c:varyColors val="0"/>
        <c:ser>
          <c:idx val="0"/>
          <c:order val="0"/>
          <c:tx>
            <c:strRef>
              <c:f>'Aggregate Data'!$E$17</c:f>
              <c:strCache>
                <c:ptCount val="1"/>
                <c:pt idx="0">
                  <c:v>Census </c:v>
                </c:pt>
              </c:strCache>
            </c:strRef>
          </c:tx>
          <c:spPr>
            <a:solidFill>
              <a:srgbClr val="800000"/>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7"/>
            <c:invertIfNegative val="0"/>
            <c:bubble3D val="0"/>
          </c:dPt>
          <c:dLbls>
            <c:dLbl>
              <c:idx val="0"/>
              <c:layout>
                <c:manualLayout>
                  <c:x val="0"/>
                  <c:y val="1.92678227360308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92678227360308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1.92678227360308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408963585434172E-3"/>
                  <c:y val="-2.46768838437782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644853216877303E-7"/>
                  <c:y val="2.443511595750846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4466230936819175E-3"/>
                  <c:y val="1.92678227360308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15606936416184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b="1" i="0" baseline="0">
                    <a:solidFill>
                      <a:srgbClr val="00257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inear"/>
            <c:dispRSqr val="0"/>
            <c:dispEq val="0"/>
          </c:trendline>
          <c:cat>
            <c:strRef>
              <c:f>'Aggregate Data'!$D$18:$D$24</c:f>
              <c:strCache>
                <c:ptCount val="7"/>
                <c:pt idx="0">
                  <c:v>FY 2008</c:v>
                </c:pt>
                <c:pt idx="1">
                  <c:v>FY 2009</c:v>
                </c:pt>
                <c:pt idx="2">
                  <c:v>FY 2010</c:v>
                </c:pt>
                <c:pt idx="3">
                  <c:v>FY 2011</c:v>
                </c:pt>
                <c:pt idx="4">
                  <c:v>FY 2012</c:v>
                </c:pt>
                <c:pt idx="5">
                  <c:v>FY 2013</c:v>
                </c:pt>
                <c:pt idx="6">
                  <c:v>FY 2014</c:v>
                </c:pt>
              </c:strCache>
            </c:strRef>
          </c:cat>
          <c:val>
            <c:numRef>
              <c:f>'Aggregate Data'!$E$18:$E$24</c:f>
              <c:numCache>
                <c:formatCode>General</c:formatCode>
                <c:ptCount val="7"/>
                <c:pt idx="0">
                  <c:v>232</c:v>
                </c:pt>
                <c:pt idx="1">
                  <c:v>204</c:v>
                </c:pt>
                <c:pt idx="2">
                  <c:v>200</c:v>
                </c:pt>
                <c:pt idx="3">
                  <c:v>162</c:v>
                </c:pt>
                <c:pt idx="4">
                  <c:v>146</c:v>
                </c:pt>
                <c:pt idx="5">
                  <c:v>136</c:v>
                </c:pt>
                <c:pt idx="6" formatCode="0">
                  <c:v>112.67749999999999</c:v>
                </c:pt>
              </c:numCache>
            </c:numRef>
          </c:val>
        </c:ser>
        <c:dLbls>
          <c:showLegendKey val="0"/>
          <c:showVal val="0"/>
          <c:showCatName val="0"/>
          <c:showSerName val="0"/>
          <c:showPercent val="0"/>
          <c:showBubbleSize val="0"/>
        </c:dLbls>
        <c:gapWidth val="150"/>
        <c:axId val="92655616"/>
        <c:axId val="92657152"/>
      </c:barChart>
      <c:catAx>
        <c:axId val="92655616"/>
        <c:scaling>
          <c:orientation val="minMax"/>
        </c:scaling>
        <c:delete val="0"/>
        <c:axPos val="b"/>
        <c:numFmt formatCode="General" sourceLinked="0"/>
        <c:majorTickMark val="none"/>
        <c:minorTickMark val="none"/>
        <c:tickLblPos val="nextTo"/>
        <c:txPr>
          <a:bodyPr/>
          <a:lstStyle/>
          <a:p>
            <a:pPr>
              <a:defRPr sz="1200" b="1" i="0" baseline="0">
                <a:solidFill>
                  <a:srgbClr val="002570"/>
                </a:solidFill>
              </a:defRPr>
            </a:pPr>
            <a:endParaRPr lang="en-US"/>
          </a:p>
        </c:txPr>
        <c:crossAx val="92657152"/>
        <c:crosses val="autoZero"/>
        <c:auto val="1"/>
        <c:lblAlgn val="ctr"/>
        <c:lblOffset val="100"/>
        <c:noMultiLvlLbl val="0"/>
      </c:catAx>
      <c:valAx>
        <c:axId val="92657152"/>
        <c:scaling>
          <c:orientation val="minMax"/>
        </c:scaling>
        <c:delete val="0"/>
        <c:axPos val="l"/>
        <c:majorGridlines/>
        <c:title>
          <c:tx>
            <c:rich>
              <a:bodyPr/>
              <a:lstStyle/>
              <a:p>
                <a:pPr>
                  <a:defRPr sz="1200" baseline="0">
                    <a:solidFill>
                      <a:srgbClr val="002570"/>
                    </a:solidFill>
                  </a:defRPr>
                </a:pPr>
                <a:r>
                  <a:rPr lang="en-US" sz="1200" baseline="0" dirty="0" smtClean="0">
                    <a:solidFill>
                      <a:srgbClr val="002570"/>
                    </a:solidFill>
                  </a:rPr>
                  <a:t>Number of Clients</a:t>
                </a:r>
                <a:endParaRPr lang="en-US" sz="1200" baseline="0" dirty="0">
                  <a:solidFill>
                    <a:srgbClr val="002570"/>
                  </a:solidFill>
                </a:endParaRPr>
              </a:p>
            </c:rich>
          </c:tx>
          <c:layout/>
          <c:overlay val="0"/>
        </c:title>
        <c:numFmt formatCode="General" sourceLinked="1"/>
        <c:majorTickMark val="out"/>
        <c:minorTickMark val="none"/>
        <c:tickLblPos val="nextTo"/>
        <c:txPr>
          <a:bodyPr/>
          <a:lstStyle/>
          <a:p>
            <a:pPr>
              <a:defRPr sz="1200" b="1" i="0" baseline="0">
                <a:solidFill>
                  <a:srgbClr val="002570"/>
                </a:solidFill>
              </a:defRPr>
            </a:pPr>
            <a:endParaRPr lang="en-US"/>
          </a:p>
        </c:txPr>
        <c:crossAx val="92655616"/>
        <c:crosses val="autoZero"/>
        <c:crossBetween val="between"/>
      </c:valAx>
      <c:spPr>
        <a:noFill/>
      </c:spPr>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s>
</file>

<file path=ppt/drawings/drawing1.xml><?xml version="1.0" encoding="utf-8"?>
<c:userShapes xmlns:c="http://schemas.openxmlformats.org/drawingml/2006/chart">
  <cdr:relSizeAnchor xmlns:cdr="http://schemas.openxmlformats.org/drawingml/2006/chartDrawing">
    <cdr:from>
      <cdr:x>0.09859</cdr:x>
      <cdr:y>0.04655</cdr:y>
    </cdr:from>
    <cdr:to>
      <cdr:x>0.87798</cdr:x>
      <cdr:y>0.12069</cdr:y>
    </cdr:to>
    <cdr:sp macro="" textlink="">
      <cdr:nvSpPr>
        <cdr:cNvPr id="2" name="Text Box 1"/>
        <cdr:cNvSpPr txBox="1"/>
      </cdr:nvSpPr>
      <cdr:spPr>
        <a:xfrm xmlns:a="http://schemas.openxmlformats.org/drawingml/2006/main">
          <a:off x="252413" y="128588"/>
          <a:ext cx="1995487" cy="204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DSAMH FY10 EXPENDITURES</a:t>
          </a:r>
        </a:p>
      </cdr:txBody>
    </cdr:sp>
  </cdr:relSizeAnchor>
</c:userShapes>
</file>

<file path=ppt/drawings/drawing2.xml><?xml version="1.0" encoding="utf-8"?>
<c:userShapes xmlns:c="http://schemas.openxmlformats.org/drawingml/2006/chart">
  <cdr:relSizeAnchor xmlns:cdr="http://schemas.openxmlformats.org/drawingml/2006/chartDrawing">
    <cdr:from>
      <cdr:x>0.14343</cdr:x>
      <cdr:y>0</cdr:y>
    </cdr:from>
    <cdr:to>
      <cdr:x>0.9165</cdr:x>
      <cdr:y>0.0957</cdr:y>
    </cdr:to>
    <cdr:sp macro="" textlink="">
      <cdr:nvSpPr>
        <cdr:cNvPr id="2" name="Text Box 1"/>
        <cdr:cNvSpPr txBox="1"/>
      </cdr:nvSpPr>
      <cdr:spPr>
        <a:xfrm xmlns:a="http://schemas.openxmlformats.org/drawingml/2006/main">
          <a:off x="805312" y="0"/>
          <a:ext cx="4340533" cy="2857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002060"/>
              </a:solidFill>
            </a:rPr>
            <a:t>Declining</a:t>
          </a:r>
          <a:r>
            <a:rPr lang="en-US" sz="1600" b="1" baseline="0" dirty="0">
              <a:solidFill>
                <a:srgbClr val="002060"/>
              </a:solidFill>
            </a:rPr>
            <a:t> Census at DPC</a:t>
          </a:r>
        </a:p>
        <a:p xmlns:a="http://schemas.openxmlformats.org/drawingml/2006/main">
          <a:endParaRPr lang="en-US" sz="1100" dirty="0"/>
        </a:p>
      </cdr:txBody>
    </cdr:sp>
  </cdr:relSizeAnchor>
  <cdr:relSizeAnchor xmlns:cdr="http://schemas.openxmlformats.org/drawingml/2006/chartDrawing">
    <cdr:from>
      <cdr:x>0.14744</cdr:x>
      <cdr:y>0.01012</cdr:y>
    </cdr:from>
    <cdr:to>
      <cdr:x>0.77404</cdr:x>
      <cdr:y>0.03325</cdr:y>
    </cdr:to>
    <cdr:sp macro="" textlink="">
      <cdr:nvSpPr>
        <cdr:cNvPr id="3" name="Text Box 2"/>
        <cdr:cNvSpPr txBox="1"/>
      </cdr:nvSpPr>
      <cdr:spPr>
        <a:xfrm xmlns:a="http://schemas.openxmlformats.org/drawingml/2006/main">
          <a:off x="876300" y="33338"/>
          <a:ext cx="3724275"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0.14343</cdr:x>
      <cdr:y>0</cdr:y>
    </cdr:from>
    <cdr:to>
      <cdr:x>0.9165</cdr:x>
      <cdr:y>0.0957</cdr:y>
    </cdr:to>
    <cdr:sp macro="" textlink="">
      <cdr:nvSpPr>
        <cdr:cNvPr id="2" name="Text Box 1"/>
        <cdr:cNvSpPr txBox="1"/>
      </cdr:nvSpPr>
      <cdr:spPr>
        <a:xfrm xmlns:a="http://schemas.openxmlformats.org/drawingml/2006/main">
          <a:off x="805312" y="0"/>
          <a:ext cx="4340533" cy="2857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rgbClr val="002060"/>
              </a:solidFill>
            </a:rPr>
            <a:t>Declining</a:t>
          </a:r>
          <a:r>
            <a:rPr lang="en-US" sz="1600" b="1" baseline="0" dirty="0">
              <a:solidFill>
                <a:srgbClr val="002060"/>
              </a:solidFill>
            </a:rPr>
            <a:t> Census at DPC</a:t>
          </a:r>
        </a:p>
        <a:p xmlns:a="http://schemas.openxmlformats.org/drawingml/2006/main">
          <a:endParaRPr lang="en-US" sz="1100" dirty="0"/>
        </a:p>
      </cdr:txBody>
    </cdr:sp>
  </cdr:relSizeAnchor>
  <cdr:relSizeAnchor xmlns:cdr="http://schemas.openxmlformats.org/drawingml/2006/chartDrawing">
    <cdr:from>
      <cdr:x>0.14744</cdr:x>
      <cdr:y>0.01012</cdr:y>
    </cdr:from>
    <cdr:to>
      <cdr:x>0.77404</cdr:x>
      <cdr:y>0.03325</cdr:y>
    </cdr:to>
    <cdr:sp macro="" textlink="">
      <cdr:nvSpPr>
        <cdr:cNvPr id="3" name="Text Box 2"/>
        <cdr:cNvSpPr txBox="1"/>
      </cdr:nvSpPr>
      <cdr:spPr>
        <a:xfrm xmlns:a="http://schemas.openxmlformats.org/drawingml/2006/main">
          <a:off x="876300" y="33338"/>
          <a:ext cx="3724275" cy="76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3068" tIns="46532" rIns="93068" bIns="46532" rtlCol="0"/>
          <a:lstStyle>
            <a:lvl1pPr algn="l" eaLnBrk="1" hangingPunct="1">
              <a:defRPr sz="1200">
                <a:latin typeface="Arial" pitchFamily="34" charset="0"/>
                <a:cs typeface="+mn-cs"/>
              </a:defRPr>
            </a:lvl1pPr>
          </a:lstStyle>
          <a:p>
            <a:pPr>
              <a:defRPr/>
            </a:pPr>
            <a:r>
              <a:rPr lang="en-US" dirty="0" smtClean="0"/>
              <a:t>DRAFT REMARKS 11/18/15</a:t>
            </a:r>
            <a:endParaRPr lang="en-US" dirty="0"/>
          </a:p>
        </p:txBody>
      </p:sp>
      <p:sp>
        <p:nvSpPr>
          <p:cNvPr id="3" name="Date Placeholder 2"/>
          <p:cNvSpPr>
            <a:spLocks noGrp="1"/>
          </p:cNvSpPr>
          <p:nvPr>
            <p:ph type="dt" sz="quarter" idx="1"/>
          </p:nvPr>
        </p:nvSpPr>
        <p:spPr>
          <a:xfrm>
            <a:off x="3937000" y="1"/>
            <a:ext cx="3011488" cy="461963"/>
          </a:xfrm>
          <a:prstGeom prst="rect">
            <a:avLst/>
          </a:prstGeom>
        </p:spPr>
        <p:txBody>
          <a:bodyPr vert="horz" lIns="93068" tIns="46532" rIns="93068" bIns="46532" rtlCol="0"/>
          <a:lstStyle>
            <a:lvl1pPr algn="r" eaLnBrk="1" hangingPunct="1">
              <a:defRPr sz="1200">
                <a:latin typeface="Arial" pitchFamily="34" charset="0"/>
                <a:cs typeface="+mn-cs"/>
              </a:defRPr>
            </a:lvl1pPr>
          </a:lstStyle>
          <a:p>
            <a:pPr>
              <a:defRPr/>
            </a:pPr>
            <a:r>
              <a:rPr lang="en-US" dirty="0"/>
              <a:t>11/19/2013</a:t>
            </a:r>
          </a:p>
        </p:txBody>
      </p:sp>
      <p:sp>
        <p:nvSpPr>
          <p:cNvPr id="4" name="Footer Placeholder 3"/>
          <p:cNvSpPr>
            <a:spLocks noGrp="1"/>
          </p:cNvSpPr>
          <p:nvPr>
            <p:ph type="ftr" sz="quarter" idx="2"/>
          </p:nvPr>
        </p:nvSpPr>
        <p:spPr>
          <a:xfrm>
            <a:off x="0" y="8772526"/>
            <a:ext cx="3011488" cy="461963"/>
          </a:xfrm>
          <a:prstGeom prst="rect">
            <a:avLst/>
          </a:prstGeom>
        </p:spPr>
        <p:txBody>
          <a:bodyPr vert="horz" lIns="93068" tIns="46532" rIns="93068" bIns="46532" rtlCol="0" anchor="b"/>
          <a:lstStyle>
            <a:lvl1pPr algn="l" eaLnBrk="1" hangingPunct="1">
              <a:defRPr sz="1200">
                <a:latin typeface="Arial" pitchFamily="34" charset="0"/>
                <a:cs typeface="+mn-cs"/>
              </a:defRPr>
            </a:lvl1pPr>
          </a:lstStyle>
          <a:p>
            <a:pPr>
              <a:defRPr/>
            </a:pPr>
            <a:r>
              <a:rPr lang="en-US" dirty="0"/>
              <a:t>DHSS OMB FY 17 BUDGET HEARING</a:t>
            </a:r>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wrap="square" lIns="93068" tIns="46532" rIns="93068" bIns="46532" numCol="1" anchor="b" anchorCtr="0" compatLnSpc="1">
            <a:prstTxWarp prst="textNoShape">
              <a:avLst/>
            </a:prstTxWarp>
          </a:bodyPr>
          <a:lstStyle>
            <a:lvl1pPr algn="r" eaLnBrk="1" hangingPunct="1">
              <a:defRPr>
                <a:latin typeface="Arial" pitchFamily="34" charset="0"/>
              </a:defRPr>
            </a:lvl1pPr>
          </a:lstStyle>
          <a:p>
            <a:pPr>
              <a:defRPr/>
            </a:pPr>
            <a:fld id="{F5B4F3D7-913D-4DD3-B907-5551B1E7AAED}" type="slidenum">
              <a:rPr lang="en-US" altLang="en-US"/>
              <a:pPr>
                <a:defRPr/>
              </a:pPr>
              <a:t>‹#›</a:t>
            </a:fld>
            <a:endParaRPr lang="en-US" altLang="en-US" dirty="0"/>
          </a:p>
        </p:txBody>
      </p:sp>
    </p:spTree>
    <p:extLst>
      <p:ext uri="{BB962C8B-B14F-4D97-AF65-F5344CB8AC3E}">
        <p14:creationId xmlns:p14="http://schemas.microsoft.com/office/powerpoint/2010/main" val="37556083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3068" tIns="46532" rIns="93068" bIns="46532" rtlCol="0"/>
          <a:lstStyle>
            <a:lvl1pPr algn="l" eaLnBrk="1" hangingPunct="1">
              <a:defRPr sz="1200">
                <a:latin typeface="Arial" charset="0"/>
                <a:cs typeface="+mn-cs"/>
              </a:defRPr>
            </a:lvl1pPr>
          </a:lstStyle>
          <a:p>
            <a:pPr>
              <a:defRPr/>
            </a:pPr>
            <a:r>
              <a:rPr lang="en-US" dirty="0" smtClean="0"/>
              <a:t>DRAFT REMARKS 11/18/15</a:t>
            </a:r>
            <a:endParaRPr lang="en-US" dirty="0"/>
          </a:p>
        </p:txBody>
      </p:sp>
      <p:sp>
        <p:nvSpPr>
          <p:cNvPr id="3" name="Date Placeholder 2"/>
          <p:cNvSpPr>
            <a:spLocks noGrp="1"/>
          </p:cNvSpPr>
          <p:nvPr>
            <p:ph type="dt" idx="1"/>
          </p:nvPr>
        </p:nvSpPr>
        <p:spPr>
          <a:xfrm>
            <a:off x="3937000" y="1"/>
            <a:ext cx="3011488" cy="461963"/>
          </a:xfrm>
          <a:prstGeom prst="rect">
            <a:avLst/>
          </a:prstGeom>
        </p:spPr>
        <p:txBody>
          <a:bodyPr vert="horz" lIns="93068" tIns="46532" rIns="93068" bIns="46532" rtlCol="0"/>
          <a:lstStyle>
            <a:lvl1pPr algn="r" eaLnBrk="1" hangingPunct="1">
              <a:defRPr sz="1200">
                <a:latin typeface="Arial" charset="0"/>
                <a:cs typeface="+mn-cs"/>
              </a:defRPr>
            </a:lvl1pPr>
          </a:lstStyle>
          <a:p>
            <a:pPr>
              <a:defRPr/>
            </a:pPr>
            <a:r>
              <a:rPr lang="en-US" dirty="0"/>
              <a:t>11/18/2014</a:t>
            </a:r>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068" tIns="46532" rIns="93068" bIns="46532" rtlCol="0" anchor="ctr"/>
          <a:lstStyle/>
          <a:p>
            <a:pPr lvl="0"/>
            <a:endParaRPr lang="en-US" noProof="0" dirty="0"/>
          </a:p>
        </p:txBody>
      </p:sp>
      <p:sp>
        <p:nvSpPr>
          <p:cNvPr id="5" name="Notes Placeholder 4"/>
          <p:cNvSpPr>
            <a:spLocks noGrp="1"/>
          </p:cNvSpPr>
          <p:nvPr>
            <p:ph type="body" sz="quarter" idx="3"/>
          </p:nvPr>
        </p:nvSpPr>
        <p:spPr>
          <a:xfrm>
            <a:off x="695326" y="4387850"/>
            <a:ext cx="5559425" cy="4156075"/>
          </a:xfrm>
          <a:prstGeom prst="rect">
            <a:avLst/>
          </a:prstGeom>
        </p:spPr>
        <p:txBody>
          <a:bodyPr vert="horz" lIns="93068" tIns="46532" rIns="93068" bIns="4653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6"/>
            <a:ext cx="3011488" cy="461963"/>
          </a:xfrm>
          <a:prstGeom prst="rect">
            <a:avLst/>
          </a:prstGeom>
        </p:spPr>
        <p:txBody>
          <a:bodyPr vert="horz" lIns="93068" tIns="46532" rIns="93068" bIns="46532" rtlCol="0" anchor="b"/>
          <a:lstStyle>
            <a:lvl1pPr algn="l" eaLnBrk="1" hangingPunct="1">
              <a:defRPr sz="1000">
                <a:latin typeface="+mj-lt"/>
                <a:cs typeface="+mn-cs"/>
              </a:defRPr>
            </a:lvl1pPr>
          </a:lstStyle>
          <a:p>
            <a:pPr>
              <a:defRPr/>
            </a:pPr>
            <a:r>
              <a:rPr lang="en-US" dirty="0"/>
              <a:t>DHSS OMB FY 17 BUDGET HEARING</a:t>
            </a:r>
          </a:p>
        </p:txBody>
      </p:sp>
      <p:sp>
        <p:nvSpPr>
          <p:cNvPr id="7" name="Slide Number Placeholder 6"/>
          <p:cNvSpPr>
            <a:spLocks noGrp="1"/>
          </p:cNvSpPr>
          <p:nvPr>
            <p:ph type="sldNum" sz="quarter" idx="5"/>
          </p:nvPr>
        </p:nvSpPr>
        <p:spPr>
          <a:xfrm>
            <a:off x="3937000" y="8772526"/>
            <a:ext cx="3011488" cy="461963"/>
          </a:xfrm>
          <a:prstGeom prst="rect">
            <a:avLst/>
          </a:prstGeom>
        </p:spPr>
        <p:txBody>
          <a:bodyPr vert="horz" wrap="square" lIns="93068" tIns="46532" rIns="93068" bIns="46532" numCol="1" anchor="b" anchorCtr="0" compatLnSpc="1">
            <a:prstTxWarp prst="textNoShape">
              <a:avLst/>
            </a:prstTxWarp>
          </a:bodyPr>
          <a:lstStyle>
            <a:lvl1pPr algn="r" eaLnBrk="1" hangingPunct="1">
              <a:defRPr sz="1000">
                <a:latin typeface="Calibri" pitchFamily="34" charset="0"/>
              </a:defRPr>
            </a:lvl1pPr>
          </a:lstStyle>
          <a:p>
            <a:pPr>
              <a:defRPr/>
            </a:pPr>
            <a:fld id="{CF3907B1-1893-4F46-8A13-168A1803CA72}" type="slidenum">
              <a:rPr lang="en-US" altLang="en-US"/>
              <a:pPr>
                <a:defRPr/>
              </a:pPr>
              <a:t>‹#›</a:t>
            </a:fld>
            <a:endParaRPr lang="en-US" altLang="en-US" dirty="0"/>
          </a:p>
        </p:txBody>
      </p:sp>
    </p:spTree>
    <p:extLst>
      <p:ext uri="{BB962C8B-B14F-4D97-AF65-F5344CB8AC3E}">
        <p14:creationId xmlns:p14="http://schemas.microsoft.com/office/powerpoint/2010/main" val="3295242591"/>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j-lt"/>
        <a:ea typeface="+mn-ea"/>
        <a:cs typeface="+mn-cs"/>
      </a:defRPr>
    </a:lvl1pPr>
    <a:lvl2pPr marL="457200" algn="l" rtl="0" eaLnBrk="0" fontAlgn="base" hangingPunct="0">
      <a:spcBef>
        <a:spcPct val="30000"/>
      </a:spcBef>
      <a:spcAft>
        <a:spcPct val="0"/>
      </a:spcAft>
      <a:defRPr sz="1200" kern="1200">
        <a:solidFill>
          <a:schemeClr val="tx1"/>
        </a:solidFill>
        <a:latin typeface="+mj-lt"/>
        <a:ea typeface="+mn-ea"/>
        <a:cs typeface="+mn-cs"/>
      </a:defRPr>
    </a:lvl2pPr>
    <a:lvl3pPr marL="914400" algn="l" rtl="0" eaLnBrk="0" fontAlgn="base" hangingPunct="0">
      <a:spcBef>
        <a:spcPct val="30000"/>
      </a:spcBef>
      <a:spcAft>
        <a:spcPct val="0"/>
      </a:spcAft>
      <a:defRPr sz="1200" kern="1200">
        <a:solidFill>
          <a:schemeClr val="tx1"/>
        </a:solidFill>
        <a:latin typeface="+mj-lt"/>
        <a:ea typeface="+mn-ea"/>
        <a:cs typeface="+mn-cs"/>
      </a:defRPr>
    </a:lvl3pPr>
    <a:lvl4pPr marL="1371600" algn="l" rtl="0" eaLnBrk="0" fontAlgn="base" hangingPunct="0">
      <a:spcBef>
        <a:spcPct val="30000"/>
      </a:spcBef>
      <a:spcAft>
        <a:spcPct val="0"/>
      </a:spcAft>
      <a:defRPr sz="1200" kern="1200">
        <a:solidFill>
          <a:schemeClr val="tx1"/>
        </a:solidFill>
        <a:latin typeface="+mj-lt"/>
        <a:ea typeface="+mn-ea"/>
        <a:cs typeface="+mn-cs"/>
      </a:defRPr>
    </a:lvl4pPr>
    <a:lvl5pPr marL="1828800" algn="l" rtl="0" eaLnBrk="0" fontAlgn="base" hangingPunct="0">
      <a:spcBef>
        <a:spcPct val="30000"/>
      </a:spcBef>
      <a:spcAft>
        <a:spcPct val="0"/>
      </a:spcAft>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elpisherede.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elawareadrc.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xfrm>
            <a:off x="639764" y="4335464"/>
            <a:ext cx="5614987" cy="41703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defRPr/>
            </a:pPr>
            <a:r>
              <a:rPr lang="en-US" altLang="en-US" sz="2000" dirty="0">
                <a:latin typeface="Arial" panose="020B0604020202020204" pitchFamily="34" charset="0"/>
                <a:cs typeface="Arial" panose="020B0604020202020204" pitchFamily="34" charset="0"/>
              </a:rPr>
              <a:t>Good Afternoon Director Visalli, Kimberly Reinagel-Nietubicz of the Controller General’s Office, OMB personnel and members of the public, who represent our stakeholders, partners and the media.  On behalf of the Department of Health and Social Services (DHSS), I am here today to present our Fiscal Year (FY) 17 Operating and Capital Budget requests.   </a:t>
            </a:r>
          </a:p>
          <a:p>
            <a:pPr eaLnBrk="1" hangingPunct="1">
              <a:spcBef>
                <a:spcPct val="0"/>
              </a:spcBef>
              <a:defRPr/>
            </a:pPr>
            <a:endParaRPr lang="en-US" altLang="en-US" sz="2000" dirty="0">
              <a:latin typeface="Arial" panose="020B0604020202020204" pitchFamily="34" charset="0"/>
              <a:cs typeface="Arial" panose="020B0604020202020204" pitchFamily="34" charset="0"/>
            </a:endParaRPr>
          </a:p>
          <a:p>
            <a:pPr eaLnBrk="1" hangingPunct="1">
              <a:spcBef>
                <a:spcPct val="0"/>
              </a:spcBef>
              <a:defRPr/>
            </a:pPr>
            <a:r>
              <a:rPr lang="en-US" altLang="en-US" sz="2000" dirty="0">
                <a:latin typeface="Arial" panose="020B0604020202020204" pitchFamily="34" charset="0"/>
                <a:cs typeface="Arial" panose="020B0604020202020204" pitchFamily="34" charset="0"/>
              </a:rPr>
              <a:t>We will continue to evaluate and transform our delivery systems to provide services in the most cost effective manner, with a primary focus on gaining positive outcomes for the population, and whenever possible to meet the needs and desires of the population served.  As you know all too well,</a:t>
            </a:r>
            <a:r>
              <a:rPr lang="en-US" altLang="en-US" sz="2000" dirty="0">
                <a:solidFill>
                  <a:srgbClr val="000000"/>
                </a:solidFill>
                <a:latin typeface="Arial" panose="020B0604020202020204" pitchFamily="34" charset="0"/>
                <a:cs typeface="Arial" panose="020B0604020202020204" pitchFamily="34" charset="0"/>
              </a:rPr>
              <a:t> the more efficient and the more we demonstrate continuous improvement, from </a:t>
            </a:r>
            <a:r>
              <a:rPr lang="en-US" altLang="en-US" sz="2000" dirty="0">
                <a:latin typeface="Arial" panose="020B0604020202020204" pitchFamily="34" charset="0"/>
                <a:cs typeface="Arial" panose="020B0604020202020204" pitchFamily="34" charset="0"/>
              </a:rPr>
              <a:t>an administrative perspective, the greater impact our system will have on those who find themselves in need of our support. </a:t>
            </a:r>
          </a:p>
          <a:p>
            <a:pPr eaLnBrk="1" hangingPunct="1">
              <a:spcBef>
                <a:spcPct val="0"/>
              </a:spcBef>
              <a:defRPr/>
            </a:pPr>
            <a:endParaRPr lang="en-US" altLang="en-US" sz="2000" dirty="0">
              <a:latin typeface="Arial" panose="020B0604020202020204" pitchFamily="34" charset="0"/>
              <a:cs typeface="Arial" panose="020B0604020202020204" pitchFamily="34" charset="0"/>
            </a:endParaRPr>
          </a:p>
          <a:p>
            <a:pPr eaLnBrk="1" hangingPunct="1">
              <a:spcBef>
                <a:spcPct val="0"/>
              </a:spcBef>
              <a:defRPr/>
            </a:pPr>
            <a:r>
              <a:rPr lang="en-US" altLang="en-US" sz="2000" dirty="0">
                <a:latin typeface="Arial" panose="020B0604020202020204" pitchFamily="34" charset="0"/>
                <a:cs typeface="Arial" panose="020B0604020202020204" pitchFamily="34" charset="0"/>
              </a:rPr>
              <a:t>In the chamber, my leadership team, inclusive of my Deputy Secretary Henry Smith is present and I ask them to stand to be publicly acknowledged.  They represent this department, our personnel and most importantly our constituents.  All of them standing, and those they represent, rely on the partnerships within the government, across the Cabinet, and in concert with the Legislative and Judicial Branches, and in alignment with our community partners and constituents.  As you know, DHSS is one of the largest departments in state government and as such continues to face many challenges.  Because of the talents and dedication of our personnel, we continue to respond to these challenges.  This includes:  the successful execution of the Affordable Care Act (ACA) insurance marketplace; being a key stakeholder in the ongoing transformation of the health care delivery system; achieving milestones in transforming our public mental health system; responding to both flu epidemic and addiction epidemic; and providing services to an increasing number of Delawareans in a caring, time-sensitive, and professional manner with diminishing human resources.  Several slides follow that highlight a sampling of these efforts.  </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49157" name="Slide Number Placeholder 2"/>
          <p:cNvSpPr>
            <a:spLocks noGrp="1"/>
          </p:cNvSpPr>
          <p:nvPr>
            <p:ph type="sldNum" sz="quarter" idx="5"/>
          </p:nvPr>
        </p:nvSpPr>
        <p:spPr bwMode="auto">
          <a:xfrm>
            <a:off x="3937000" y="8777288"/>
            <a:ext cx="29273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FA287C37-B252-4D61-AF96-E35AE3932D30}" type="slidenum">
              <a:rPr lang="en-US" altLang="en-US" sz="900"/>
              <a:pPr>
                <a:spcBef>
                  <a:spcPct val="0"/>
                </a:spcBef>
              </a:pPr>
              <a:t>1</a:t>
            </a:fld>
            <a:endParaRPr lang="en-US" altLang="en-US" sz="900" dirty="0"/>
          </a:p>
        </p:txBody>
      </p:sp>
      <p:sp>
        <p:nvSpPr>
          <p:cNvPr id="4" name="Header Placeholder 3"/>
          <p:cNvSpPr>
            <a:spLocks noGrp="1"/>
          </p:cNvSpPr>
          <p:nvPr>
            <p:ph type="hdr" sz="quarter"/>
          </p:nvPr>
        </p:nvSpPr>
        <p:spPr>
          <a:xfrm>
            <a:off x="3938589" y="1"/>
            <a:ext cx="3011487" cy="461963"/>
          </a:xfrm>
        </p:spPr>
        <p:txBody>
          <a:bodyPr/>
          <a:lstStyle/>
          <a:p>
            <a:pPr>
              <a:defRPr/>
            </a:pPr>
            <a:r>
              <a:rPr lang="en-US" dirty="0" smtClean="0"/>
              <a:t>DRAFT REMARKS 11/18/15</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1494" y="4387850"/>
            <a:ext cx="5673258" cy="4156075"/>
          </a:xfrm>
        </p:spPr>
        <p:txBody>
          <a:bodyPr>
            <a:noAutofit/>
          </a:bodyPr>
          <a:lstStyle/>
          <a:p>
            <a:pPr>
              <a:spcBef>
                <a:spcPts val="0"/>
              </a:spcBef>
              <a:spcAft>
                <a:spcPts val="300"/>
              </a:spcAft>
              <a:defRPr/>
            </a:pPr>
            <a:r>
              <a:rPr lang="en-US" sz="2000" b="1" dirty="0">
                <a:latin typeface="Arial" panose="020B0604020202020204" pitchFamily="34" charset="0"/>
                <a:cs typeface="Arial" panose="020B0604020202020204" pitchFamily="34" charset="0"/>
              </a:rPr>
              <a:t>WHAT WAS DONE </a:t>
            </a:r>
            <a:r>
              <a:rPr lang="en-US" sz="2000" i="1" dirty="0">
                <a:latin typeface="Arial" panose="020B0604020202020204" pitchFamily="34" charset="0"/>
                <a:cs typeface="Arial" panose="020B0604020202020204" pitchFamily="34" charset="0"/>
              </a:rPr>
              <a:t>(cont’d)</a:t>
            </a:r>
          </a:p>
          <a:p>
            <a:pPr>
              <a:spcBef>
                <a:spcPts val="0"/>
              </a:spcBef>
              <a:spcAft>
                <a:spcPts val="300"/>
              </a:spcAft>
              <a:defRPr/>
            </a:pPr>
            <a:endParaRPr lang="en-US" sz="2000" dirty="0">
              <a:latin typeface="Arial" panose="020B0604020202020204" pitchFamily="34" charset="0"/>
              <a:cs typeface="Arial" panose="020B0604020202020204" pitchFamily="34" charset="0"/>
            </a:endParaRPr>
          </a:p>
          <a:p>
            <a:pPr>
              <a:spcBef>
                <a:spcPts val="0"/>
              </a:spcBef>
              <a:spcAft>
                <a:spcPts val="300"/>
              </a:spcAft>
              <a:defRPr/>
            </a:pPr>
            <a:r>
              <a:rPr lang="en-US" sz="2000" dirty="0">
                <a:latin typeface="Arial" panose="020B0604020202020204" pitchFamily="34" charset="0"/>
                <a:cs typeface="Arial" panose="020B0604020202020204" pitchFamily="34" charset="0"/>
              </a:rPr>
              <a:t>  </a:t>
            </a:r>
          </a:p>
          <a:p>
            <a:pPr marL="171433" indent="-171433">
              <a:spcBef>
                <a:spcPts val="0"/>
              </a:spcBef>
              <a:spcAft>
                <a:spcPts val="3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Developed crisis apartments in New Castle, Kent and Sussex Counties that provide 24/7 supervision in a stable environment for up to seven days so the client can work through a crisis with the support of the ACT team.</a:t>
            </a:r>
          </a:p>
          <a:p>
            <a:pPr>
              <a:spcBef>
                <a:spcPts val="0"/>
              </a:spcBef>
              <a:spcAft>
                <a:spcPts val="300"/>
              </a:spcAft>
              <a:defRPr/>
            </a:pPr>
            <a:endParaRPr lang="en-US" sz="2000" dirty="0">
              <a:latin typeface="Arial" panose="020B0604020202020204" pitchFamily="34" charset="0"/>
              <a:cs typeface="Arial" panose="020B0604020202020204" pitchFamily="34" charset="0"/>
            </a:endParaRPr>
          </a:p>
          <a:p>
            <a:pPr marL="171433" indent="-171433">
              <a:spcBef>
                <a:spcPts val="0"/>
              </a:spcBef>
              <a:spcAft>
                <a:spcPts val="3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Expanded Mobile Crisis Services statewide to 24/7, with a team member required to respond anywhere in the state in less than an hour. </a:t>
            </a:r>
          </a:p>
          <a:p>
            <a:pPr>
              <a:spcBef>
                <a:spcPts val="0"/>
              </a:spcBef>
              <a:spcAft>
                <a:spcPts val="300"/>
              </a:spcAft>
              <a:defRPr/>
            </a:pPr>
            <a:endParaRPr lang="en-US" sz="2000" dirty="0">
              <a:latin typeface="Arial" panose="020B0604020202020204" pitchFamily="34" charset="0"/>
              <a:cs typeface="Arial" panose="020B0604020202020204" pitchFamily="34" charset="0"/>
            </a:endParaRPr>
          </a:p>
          <a:p>
            <a:pPr marL="171433" indent="-171433">
              <a:spcBef>
                <a:spcPts val="0"/>
              </a:spcBef>
              <a:spcAft>
                <a:spcPts val="3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Updated Delaware’s civil mental health laws for the first time in 50 years. </a:t>
            </a:r>
          </a:p>
          <a:p>
            <a:pPr>
              <a:spcBef>
                <a:spcPts val="0"/>
              </a:spcBef>
              <a:spcAft>
                <a:spcPts val="300"/>
              </a:spcAft>
              <a:defRPr/>
            </a:pPr>
            <a:endParaRPr lang="en-US" sz="2000" dirty="0">
              <a:latin typeface="Arial" panose="020B0604020202020204" pitchFamily="34" charset="0"/>
              <a:cs typeface="Arial" panose="020B0604020202020204" pitchFamily="34" charset="0"/>
            </a:endParaRPr>
          </a:p>
          <a:p>
            <a:pPr marL="171433" indent="-171433">
              <a:spcBef>
                <a:spcPts val="0"/>
              </a:spcBef>
              <a:spcAft>
                <a:spcPts val="3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Won approval in January 2015 to implement PROMISE (Promoting Optimal Mental Health for Individuals through Supports and Empowerment). An estimated 3,000 Delawareans with behavioral health needs and functional limitations will be eligible for this Medicaid Managed Care Organization benefit package, better leveraging Medicaid dollars and increasing employment opportunities. </a:t>
            </a:r>
          </a:p>
          <a:p>
            <a:pPr>
              <a:spcBef>
                <a:spcPts val="0"/>
              </a:spcBef>
              <a:spcAft>
                <a:spcPts val="300"/>
              </a:spcAft>
              <a:defRPr/>
            </a:pPr>
            <a:endParaRPr lang="en-US" sz="2000" dirty="0">
              <a:latin typeface="Arial" panose="020B0604020202020204" pitchFamily="34" charset="0"/>
              <a:cs typeface="Arial" panose="020B0604020202020204" pitchFamily="34" charset="0"/>
            </a:endParaRPr>
          </a:p>
          <a:p>
            <a:pPr marL="171433" indent="-171433">
              <a:spcBef>
                <a:spcPts val="0"/>
              </a:spcBef>
              <a:spcAft>
                <a:spcPts val="3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Created the position of peer support specialist, someone with a shared life experience, to support individuals in recovery as they navigate the health care system and live in the community.</a:t>
            </a:r>
          </a:p>
          <a:p>
            <a:endParaRPr lang="en-US" sz="2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11"/>
          </p:nvPr>
        </p:nvSpPr>
        <p:spPr/>
        <p:txBody>
          <a:bodyPr/>
          <a:lstStyle/>
          <a:p>
            <a:pPr>
              <a:defRPr/>
            </a:pPr>
            <a:r>
              <a:rPr lang="en-US" dirty="0" smtClean="0"/>
              <a:t>DHSS OMB FY 17 BUDGET HEARING</a:t>
            </a:r>
            <a:endParaRPr lang="en-US" dirty="0"/>
          </a:p>
        </p:txBody>
      </p:sp>
      <p:sp>
        <p:nvSpPr>
          <p:cNvPr id="6" name="Slide Number Placeholder 5"/>
          <p:cNvSpPr>
            <a:spLocks noGrp="1"/>
          </p:cNvSpPr>
          <p:nvPr>
            <p:ph type="sldNum" sz="quarter" idx="12"/>
          </p:nvPr>
        </p:nvSpPr>
        <p:spPr/>
        <p:txBody>
          <a:bodyPr/>
          <a:lstStyle/>
          <a:p>
            <a:pPr>
              <a:defRPr/>
            </a:pPr>
            <a:fld id="{CF3907B1-1893-4F46-8A13-168A1803CA72}" type="slidenum">
              <a:rPr lang="en-US" altLang="en-US" smtClean="0"/>
              <a:pPr>
                <a:defRPr/>
              </a:pPr>
              <a:t>10</a:t>
            </a:fld>
            <a:endParaRPr lang="en-US" altLang="en-US" dirty="0"/>
          </a:p>
        </p:txBody>
      </p:sp>
    </p:spTree>
    <p:extLst>
      <p:ext uri="{BB962C8B-B14F-4D97-AF65-F5344CB8AC3E}">
        <p14:creationId xmlns:p14="http://schemas.microsoft.com/office/powerpoint/2010/main" val="1979496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95326" y="4387850"/>
            <a:ext cx="5559425" cy="4454225"/>
          </a:xfrm>
        </p:spPr>
        <p:txBody>
          <a:bodyPr>
            <a:noAutofit/>
          </a:bodyPr>
          <a:lstStyle/>
          <a:p>
            <a:pPr>
              <a:spcBef>
                <a:spcPts val="0"/>
              </a:spcBef>
              <a:defRPr/>
            </a:pPr>
            <a:r>
              <a:rPr lang="en-US" sz="2000" b="1" dirty="0">
                <a:latin typeface="Arial" panose="020B0604020202020204" pitchFamily="34" charset="0"/>
                <a:cs typeface="Arial" panose="020B0604020202020204" pitchFamily="34" charset="0"/>
              </a:rPr>
              <a:t>WHAT IT MEANS TO DELAWAREANS</a:t>
            </a:r>
            <a:endParaRPr 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William and Steve, both of whom have a serious mental illness, share an apartment and are served by a Sussex County ACT team. William has a history of involvement with the criminal </a:t>
            </a:r>
            <a:endParaRPr lang="en-US" alt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justice system. Steve, who also has been in the criminal justice system, has a co-occurring addiction to alcohol and has been homeless. Like other roommates, William and Steve share the shopping and cooking. ACT team members visit two to three times a week to support them. Today, in recovery, they are living ordinary lives in the community.</a:t>
            </a:r>
          </a:p>
          <a:p>
            <a:pPr>
              <a:spcBef>
                <a:spcPts val="0"/>
              </a:spcBef>
              <a:defRPr/>
            </a:pPr>
            <a:r>
              <a:rPr lang="en-US" sz="2000" dirty="0">
                <a:latin typeface="Arial" panose="020B0604020202020204" pitchFamily="34" charset="0"/>
                <a:cs typeface="Arial" panose="020B0604020202020204" pitchFamily="34" charset="0"/>
              </a:rPr>
              <a:t>  </a:t>
            </a:r>
          </a:p>
          <a:p>
            <a:pPr>
              <a:spcBef>
                <a:spcPts val="0"/>
              </a:spcBef>
              <a:defRPr/>
            </a:pPr>
            <a:r>
              <a:rPr lang="en-US" sz="2000" b="1" dirty="0">
                <a:latin typeface="Arial" panose="020B0604020202020204" pitchFamily="34" charset="0"/>
                <a:cs typeface="Arial" panose="020B0604020202020204" pitchFamily="34" charset="0"/>
              </a:rPr>
              <a:t>BY THE NUMBERS</a:t>
            </a:r>
            <a:endParaRPr lang="en-US" sz="2000" dirty="0">
              <a:latin typeface="Arial" panose="020B0604020202020204" pitchFamily="34" charset="0"/>
              <a:cs typeface="Arial" panose="020B0604020202020204" pitchFamily="34" charset="0"/>
            </a:endParaRPr>
          </a:p>
          <a:p>
            <a:pPr marL="171433" indent="-171433">
              <a:spcBef>
                <a:spcPts val="0"/>
              </a:spcBef>
              <a:spcAft>
                <a:spcPts val="600"/>
              </a:spcAft>
              <a:buFont typeface="Arial" panose="020B0604020202020204" pitchFamily="34" charset="0"/>
              <a:buChar char="•"/>
              <a:defRPr/>
            </a:pPr>
            <a:r>
              <a:rPr lang="en-US" sz="2000" b="1" dirty="0">
                <a:latin typeface="Arial" panose="020B0604020202020204" pitchFamily="34" charset="0"/>
                <a:cs typeface="Arial" panose="020B0604020202020204" pitchFamily="34" charset="0"/>
              </a:rPr>
              <a:t>25,000</a:t>
            </a:r>
            <a:r>
              <a:rPr lang="en-US" sz="2000" dirty="0">
                <a:latin typeface="Arial" panose="020B0604020202020204" pitchFamily="34" charset="0"/>
                <a:cs typeface="Arial" panose="020B0604020202020204" pitchFamily="34" charset="0"/>
              </a:rPr>
              <a:t> Mobile Crisis calls statewide in FY15. With skills in de-escalation and knowledge of services, Mobile Crisis Team members are making a difference in our communities.  </a:t>
            </a:r>
          </a:p>
          <a:p>
            <a:pPr marL="171433" indent="-171433">
              <a:spcBef>
                <a:spcPts val="0"/>
              </a:spcBef>
              <a:spcAft>
                <a:spcPts val="600"/>
              </a:spcAft>
              <a:buFont typeface="Arial" panose="020B0604020202020204" pitchFamily="34" charset="0"/>
              <a:buChar char="•"/>
              <a:defRPr/>
            </a:pPr>
            <a:r>
              <a:rPr lang="en-US" sz="2000" b="1" dirty="0">
                <a:latin typeface="Arial" panose="020B0604020202020204" pitchFamily="34" charset="0"/>
                <a:cs typeface="Arial" panose="020B0604020202020204" pitchFamily="34" charset="0"/>
              </a:rPr>
              <a:t>80</a:t>
            </a:r>
            <a:r>
              <a:rPr lang="en-US" sz="2000" dirty="0">
                <a:latin typeface="Arial" panose="020B0604020202020204" pitchFamily="34" charset="0"/>
                <a:cs typeface="Arial" panose="020B0604020202020204" pitchFamily="34" charset="0"/>
              </a:rPr>
              <a:t> peers work throughout the behavioral health system. </a:t>
            </a:r>
            <a:r>
              <a:rPr lang="en-US" sz="2000" b="1" dirty="0">
                <a:latin typeface="Arial" panose="020B0604020202020204" pitchFamily="34" charset="0"/>
                <a:cs typeface="Arial" panose="020B0604020202020204" pitchFamily="34" charset="0"/>
              </a:rPr>
              <a:t>90</a:t>
            </a:r>
            <a:r>
              <a:rPr lang="en-US" sz="2000" dirty="0">
                <a:latin typeface="Arial" panose="020B0604020202020204" pitchFamily="34" charset="0"/>
                <a:cs typeface="Arial" panose="020B0604020202020204" pitchFamily="34" charset="0"/>
              </a:rPr>
              <a:t> people have completed Peer Support 101, and </a:t>
            </a:r>
            <a:r>
              <a:rPr lang="en-US" sz="2000" b="1" dirty="0">
                <a:latin typeface="Arial" panose="020B0604020202020204" pitchFamily="34" charset="0"/>
                <a:cs typeface="Arial" panose="020B0604020202020204" pitchFamily="34" charset="0"/>
              </a:rPr>
              <a:t>80</a:t>
            </a:r>
            <a:r>
              <a:rPr lang="en-US" sz="2000" dirty="0">
                <a:latin typeface="Arial" panose="020B0604020202020204" pitchFamily="34" charset="0"/>
                <a:cs typeface="Arial" panose="020B0604020202020204" pitchFamily="34" charset="0"/>
              </a:rPr>
              <a:t> have completed certification training. About 25 peers have been certified with the state board.</a:t>
            </a:r>
          </a:p>
          <a:p>
            <a:pPr marL="171433" indent="-171433">
              <a:spcBef>
                <a:spcPts val="0"/>
              </a:spcBef>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DHSS’ 24/7 Mobile Crisis Services in New Castle County: 1-800-652-2929. In Kent and Sussex Counties: 1-800-345-6785.</a:t>
            </a:r>
          </a:p>
          <a:p>
            <a:pPr>
              <a:spcBef>
                <a:spcPts val="0"/>
              </a:spcBef>
              <a:defRPr/>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THEY SAID IT</a:t>
            </a:r>
            <a:endParaRPr 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 from the Governor’s Office on down, there is a commitment to serve people with [serious and persistent mental illness], as well as other disabilities, in ways that promote their full participation in community life.” - Court Monitor, Robert Bernstein.</a:t>
            </a: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583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E64F2E3B-FA3A-44AB-B669-3BE6E0284641}" type="slidenum">
              <a:rPr lang="en-US" altLang="en-US" sz="1000">
                <a:latin typeface="Calibri" pitchFamily="34" charset="0"/>
              </a:rPr>
              <a:pPr/>
              <a:t>11</a:t>
            </a:fld>
            <a:endParaRPr lang="en-US" altLang="en-US" sz="10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293299" y="4201064"/>
            <a:ext cx="6392174" cy="475315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defRPr/>
            </a:pPr>
            <a:r>
              <a:rPr lang="en-US" altLang="en-US" sz="2000" b="1" dirty="0">
                <a:latin typeface="Arial" panose="020B0604020202020204" pitchFamily="34" charset="0"/>
                <a:cs typeface="Arial" panose="020B0604020202020204" pitchFamily="34" charset="0"/>
              </a:rPr>
              <a:t>Urgent Response to Addiction Epidemic</a:t>
            </a:r>
            <a:endParaRPr lang="en-US" altLang="en-US" sz="2000" dirty="0">
              <a:latin typeface="Arial" panose="020B0604020202020204" pitchFamily="34" charset="0"/>
              <a:cs typeface="Arial" panose="020B0604020202020204" pitchFamily="34" charset="0"/>
            </a:endParaRPr>
          </a:p>
          <a:p>
            <a:pPr>
              <a:spcBef>
                <a:spcPts val="0"/>
              </a:spcBef>
              <a:defRPr/>
            </a:pPr>
            <a:r>
              <a:rPr lang="en-US" altLang="en-US" sz="2000" dirty="0">
                <a:latin typeface="Arial" panose="020B0604020202020204" pitchFamily="34" charset="0"/>
                <a:cs typeface="Arial" panose="020B0604020202020204" pitchFamily="34" charset="0"/>
              </a:rPr>
              <a:t>The number of Delawareans impacted by addiction has been rising for two decades, mirroring the rapidly rising increase in prescriptions for opioid pain medications. Thousands of people are facing addiction, impacting their families, the treatment and criminal justice systems, and costing hundreds of people their lives from overdoses.</a:t>
            </a:r>
          </a:p>
          <a:p>
            <a:pPr>
              <a:spcBef>
                <a:spcPts val="0"/>
              </a:spcBef>
              <a:defRPr/>
            </a:pPr>
            <a:endParaRPr lang="en-US" altLang="en-US" sz="2000" dirty="0">
              <a:latin typeface="Arial" panose="020B0604020202020204" pitchFamily="34" charset="0"/>
              <a:cs typeface="Arial" panose="020B0604020202020204" pitchFamily="34" charset="0"/>
            </a:endParaRPr>
          </a:p>
          <a:p>
            <a:pPr>
              <a:spcBef>
                <a:spcPts val="0"/>
              </a:spcBef>
              <a:defRPr/>
            </a:pPr>
            <a:r>
              <a:rPr lang="en-US" altLang="en-US" sz="2000" b="1" dirty="0">
                <a:latin typeface="Arial" panose="020B0604020202020204" pitchFamily="34" charset="0"/>
                <a:cs typeface="Arial" panose="020B0604020202020204" pitchFamily="34" charset="0"/>
              </a:rPr>
              <a:t>WHAT CHANGED</a:t>
            </a:r>
            <a:endParaRPr lang="en-US" altLang="en-US" sz="2000" dirty="0">
              <a:latin typeface="Arial" panose="020B0604020202020204" pitchFamily="34" charset="0"/>
              <a:cs typeface="Arial" panose="020B0604020202020204" pitchFamily="34" charset="0"/>
            </a:endParaRPr>
          </a:p>
          <a:p>
            <a:pPr>
              <a:spcBef>
                <a:spcPts val="0"/>
              </a:spcBef>
              <a:defRPr/>
            </a:pPr>
            <a:r>
              <a:rPr lang="en-US" altLang="en-US" sz="2000" dirty="0">
                <a:latin typeface="Arial" panose="020B0604020202020204" pitchFamily="34" charset="0"/>
                <a:cs typeface="Arial" panose="020B0604020202020204" pitchFamily="34" charset="0"/>
              </a:rPr>
              <a:t>In 2010, Delaware ranked fifth in the per-capita rate of opioid pain reliever sales, and the state had the ninth-highest drug overdose death rate in the nation. By 2010, the number of overdose deaths in Delaware had surpassed car accidents as the leading cause of death by injury. </a:t>
            </a:r>
          </a:p>
          <a:p>
            <a:pPr>
              <a:spcBef>
                <a:spcPts val="0"/>
              </a:spcBef>
              <a:defRPr/>
            </a:pPr>
            <a:endParaRPr lang="en-US" altLang="en-US" sz="2000" dirty="0">
              <a:latin typeface="Arial" panose="020B0604020202020204" pitchFamily="34" charset="0"/>
              <a:cs typeface="Arial" panose="020B0604020202020204" pitchFamily="34" charset="0"/>
            </a:endParaRPr>
          </a:p>
          <a:p>
            <a:pPr>
              <a:spcBef>
                <a:spcPts val="0"/>
              </a:spcBef>
              <a:defRPr/>
            </a:pPr>
            <a:r>
              <a:rPr lang="en-US" altLang="en-US" sz="2000" dirty="0">
                <a:latin typeface="Arial" panose="020B0604020202020204" pitchFamily="34" charset="0"/>
                <a:cs typeface="Arial" panose="020B0604020202020204" pitchFamily="34" charset="0"/>
              </a:rPr>
              <a:t>By 2012, the thousands of individuals and families impacted by the addiction epidemic were struggling to get the treatment services their loved ones needed.  For Delaware, it was an all-hands-on-deck moment. As with any public health crisis, we are working on three fronts – to prevent  substance abuse and to educate about the disease of addiction ; to expand treatment and recovery services; and to control the crisis from a criminal justice standpoint by working to understand how it originated. </a:t>
            </a:r>
          </a:p>
          <a:p>
            <a:pPr>
              <a:spcBef>
                <a:spcPts val="0"/>
              </a:spcBef>
              <a:defRPr/>
            </a:pPr>
            <a:endParaRPr lang="en-US" altLang="en-US" sz="2000" dirty="0">
              <a:latin typeface="Arial" panose="020B0604020202020204" pitchFamily="34" charset="0"/>
              <a:cs typeface="Arial" panose="020B0604020202020204" pitchFamily="34" charset="0"/>
            </a:endParaRPr>
          </a:p>
          <a:p>
            <a:pPr>
              <a:spcBef>
                <a:spcPts val="0"/>
              </a:spcBef>
              <a:defRPr/>
            </a:pPr>
            <a:r>
              <a:rPr lang="en-US" sz="2000" b="1" dirty="0">
                <a:latin typeface="Arial" panose="020B0604020202020204" pitchFamily="34" charset="0"/>
                <a:cs typeface="Arial" panose="020B0604020202020204" pitchFamily="34" charset="0"/>
              </a:rPr>
              <a:t>WHAT WAS DONE</a:t>
            </a:r>
            <a:endParaRPr lang="en-US" sz="2000" dirty="0">
              <a:latin typeface="Arial" panose="020B0604020202020204" pitchFamily="34" charset="0"/>
              <a:cs typeface="Arial" panose="020B0604020202020204" pitchFamily="34" charset="0"/>
            </a:endParaRPr>
          </a:p>
          <a:p>
            <a:pPr marL="171433"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In 2012, the Department of State established the Prescription Drug Monitoring Program with the requirement of 24-hour pharmacy reporting.</a:t>
            </a:r>
          </a:p>
          <a:p>
            <a:pPr marL="171433"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In February 2012, Gov. Markell established the Prescription Drug Action Committee of stakeholders from across the spectrum, charging the committee with developing a plan to combat the abuse and misuse associated with prescription painkillers.</a:t>
            </a:r>
          </a:p>
          <a:p>
            <a:pPr marL="171433"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In March 2012, the Division of Medicaid required prescribing providers to get preauthorization for long-action opioid medications for Medicaid patients and placed annual limits for short-acting opioid medications. The new requirement affected an estimated 3,500 Medicaid clients.</a:t>
            </a:r>
          </a:p>
          <a:p>
            <a:pPr marL="171433"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In July 2013, Gov. Markell signed the 911/Good Samaritan Law, which encourages people to call 911 to report an overdose without risking arrest for low-level drug crimes.</a:t>
            </a:r>
          </a:p>
        </p:txBody>
      </p:sp>
      <p:sp>
        <p:nvSpPr>
          <p:cNvPr id="4" name="Footer Placeholder 3"/>
          <p:cNvSpPr>
            <a:spLocks noGrp="1"/>
          </p:cNvSpPr>
          <p:nvPr>
            <p:ph type="ftr" sz="quarter" idx="4"/>
          </p:nvPr>
        </p:nvSpPr>
        <p:spPr>
          <a:xfrm>
            <a:off x="0" y="8988726"/>
            <a:ext cx="2950234" cy="245763"/>
          </a:xfrm>
        </p:spPr>
        <p:txBody>
          <a:bodyPr/>
          <a:lstStyle/>
          <a:p>
            <a:pPr>
              <a:defRPr/>
            </a:pPr>
            <a:r>
              <a:rPr lang="en-US" sz="900" dirty="0"/>
              <a:t>DHSS OMB FY 17 BUDGET HEARING</a:t>
            </a:r>
          </a:p>
        </p:txBody>
      </p:sp>
      <p:sp>
        <p:nvSpPr>
          <p:cNvPr id="59397" name="Slide Number Placeholder 4"/>
          <p:cNvSpPr>
            <a:spLocks noGrp="1"/>
          </p:cNvSpPr>
          <p:nvPr>
            <p:ph type="sldNum" sz="quarter" idx="5"/>
          </p:nvPr>
        </p:nvSpPr>
        <p:spPr bwMode="auto">
          <a:xfrm>
            <a:off x="4244197" y="9040483"/>
            <a:ext cx="2566179" cy="194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78D8651A-1560-4AED-9EEF-59BCEF715C11}" type="slidenum">
              <a:rPr lang="en-US" altLang="en-US" sz="900"/>
              <a:pPr>
                <a:spcBef>
                  <a:spcPct val="0"/>
                </a:spcBef>
              </a:pPr>
              <a:t>12</a:t>
            </a:fld>
            <a:endParaRPr lang="en-US" altLang="en-US" sz="9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otes Placeholder 2"/>
          <p:cNvSpPr>
            <a:spLocks noGrp="1"/>
          </p:cNvSpPr>
          <p:nvPr>
            <p:ph type="body" idx="1"/>
          </p:nvPr>
        </p:nvSpPr>
        <p:spPr bwMode="auto">
          <a:xfrm>
            <a:off x="488951" y="4261449"/>
            <a:ext cx="6076950" cy="448885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defRPr/>
            </a:pPr>
            <a:r>
              <a:rPr lang="en-US" sz="2000" dirty="0" smtClean="0">
                <a:latin typeface="Arial" panose="020B0604020202020204" pitchFamily="34" charset="0"/>
                <a:cs typeface="Arial" panose="020B0604020202020204" pitchFamily="34" charset="0"/>
              </a:rPr>
              <a:t>In June 2014, as DHSS began to address both capacity and  levels of care redesign issues. The General Assembly added $1 million in new resources to DHSS’ budget for increased treatment services through the Division of Substance Abuse and Mental Health and increased prevention services through the Division of Public Health.</a:t>
            </a:r>
          </a:p>
          <a:p>
            <a:pPr>
              <a:spcBef>
                <a:spcPts val="0"/>
              </a:spcBef>
              <a:defRPr/>
            </a:pPr>
            <a:endParaRPr lang="en-US" sz="2000" dirty="0" smtClean="0">
              <a:latin typeface="Arial" panose="020B0604020202020204" pitchFamily="34" charset="0"/>
              <a:cs typeface="Arial" panose="020B0604020202020204" pitchFamily="34" charset="0"/>
            </a:endParaRPr>
          </a:p>
          <a:p>
            <a:pPr>
              <a:spcBef>
                <a:spcPts val="0"/>
              </a:spcBef>
              <a:defRPr/>
            </a:pPr>
            <a:r>
              <a:rPr lang="en-US" sz="2000" dirty="0" smtClean="0">
                <a:latin typeface="Arial" panose="020B0604020202020204" pitchFamily="34" charset="0"/>
                <a:cs typeface="Arial" panose="020B0604020202020204" pitchFamily="34" charset="0"/>
              </a:rPr>
              <a:t>In June and August of 2014, Gov. Markell signed two bills – one expanding the use of the overdose-reversing drug naloxone in the community and one allowing it to be used by law enforcement agencies. In September 2015, we had our first report of someone reversing a friend’s overdose. Officers in four police departments – New Castle County, Elsmere, Middletown and Ocean View – are carrying the medication, and all four departments have used it to save people’s lives. </a:t>
            </a:r>
          </a:p>
          <a:p>
            <a:pPr>
              <a:spcBef>
                <a:spcPts val="0"/>
              </a:spcBef>
              <a:defRPr/>
            </a:pPr>
            <a:endParaRPr lang="en-US" sz="2000" dirty="0" smtClean="0">
              <a:latin typeface="Arial" panose="020B0604020202020204" pitchFamily="34" charset="0"/>
              <a:cs typeface="Arial" panose="020B0604020202020204" pitchFamily="34" charset="0"/>
            </a:endParaRPr>
          </a:p>
          <a:p>
            <a:pPr>
              <a:spcBef>
                <a:spcPts val="0"/>
              </a:spcBef>
              <a:defRPr/>
            </a:pPr>
            <a:r>
              <a:rPr lang="en-US" sz="2000" dirty="0" smtClean="0">
                <a:latin typeface="Arial" panose="020B0604020202020204" pitchFamily="34" charset="0"/>
                <a:cs typeface="Arial" panose="020B0604020202020204" pitchFamily="34" charset="0"/>
              </a:rPr>
              <a:t>In October 2014, DHSS launched </a:t>
            </a:r>
            <a:r>
              <a:rPr lang="en-US" sz="2000" dirty="0" smtClean="0">
                <a:latin typeface="Arial" panose="020B0604020202020204" pitchFamily="34" charset="0"/>
                <a:cs typeface="Arial" panose="020B0604020202020204" pitchFamily="34" charset="0"/>
                <a:hlinkClick r:id="rId3"/>
              </a:rPr>
              <a:t>www.HelpIsHereDE.com</a:t>
            </a:r>
            <a:r>
              <a:rPr lang="en-US" sz="2000" dirty="0" smtClean="0">
                <a:latin typeface="Arial" panose="020B0604020202020204" pitchFamily="34" charset="0"/>
                <a:cs typeface="Arial" panose="020B0604020202020204" pitchFamily="34" charset="0"/>
              </a:rPr>
              <a:t> - a one-stop website for information about prevention, treatment and recovery services.</a:t>
            </a:r>
          </a:p>
          <a:p>
            <a:pPr>
              <a:spcBef>
                <a:spcPts val="0"/>
              </a:spcBef>
              <a:defRPr/>
            </a:pPr>
            <a:endParaRPr lang="en-US" sz="2000" dirty="0" smtClean="0">
              <a:latin typeface="Arial" panose="020B0604020202020204" pitchFamily="34" charset="0"/>
              <a:cs typeface="Arial" panose="020B0604020202020204" pitchFamily="34" charset="0"/>
            </a:endParaRPr>
          </a:p>
          <a:p>
            <a:pPr>
              <a:spcBef>
                <a:spcPts val="0"/>
              </a:spcBef>
              <a:defRPr/>
            </a:pPr>
            <a:r>
              <a:rPr lang="en-US" sz="2000" dirty="0" smtClean="0">
                <a:latin typeface="Arial" panose="020B0604020202020204" pitchFamily="34" charset="0"/>
                <a:cs typeface="Arial" panose="020B0604020202020204" pitchFamily="34" charset="0"/>
              </a:rPr>
              <a:t>In his State of the State in January 2015, Gov. Markell pledged to make a substantial investment in services for those struggling with addiction. In February, his recommended budget included</a:t>
            </a:r>
            <a:r>
              <a:rPr lang="en-US" sz="2000" dirty="0" smtClean="0">
                <a:solidFill>
                  <a:srgbClr val="000000"/>
                </a:solidFill>
                <a:latin typeface="Arial" panose="020B0604020202020204" pitchFamily="34" charset="0"/>
                <a:cs typeface="Arial" panose="020B0604020202020204" pitchFamily="34" charset="0"/>
              </a:rPr>
              <a:t> $4.45 million </a:t>
            </a:r>
            <a:r>
              <a:rPr lang="en-US" sz="2000" dirty="0" smtClean="0">
                <a:latin typeface="Arial" panose="020B0604020202020204" pitchFamily="34" charset="0"/>
                <a:cs typeface="Arial" panose="020B0604020202020204" pitchFamily="34" charset="0"/>
              </a:rPr>
              <a:t>in new resources for withdrawal management, residential and outpatient treatment, and recovery living services. </a:t>
            </a:r>
          </a:p>
          <a:p>
            <a:pPr>
              <a:spcBef>
                <a:spcPts val="0"/>
              </a:spcBef>
              <a:defRPr/>
            </a:pPr>
            <a:endParaRPr lang="en-US" sz="2000" dirty="0" smtClean="0">
              <a:latin typeface="Arial" panose="020B0604020202020204" pitchFamily="34" charset="0"/>
              <a:cs typeface="Arial" panose="020B0604020202020204" pitchFamily="34" charset="0"/>
            </a:endParaRPr>
          </a:p>
          <a:p>
            <a:pPr>
              <a:spcBef>
                <a:spcPts val="0"/>
              </a:spcBef>
              <a:defRPr/>
            </a:pPr>
            <a:r>
              <a:rPr lang="en-US" sz="2000" dirty="0" smtClean="0">
                <a:latin typeface="Arial" panose="020B0604020202020204" pitchFamily="34" charset="0"/>
                <a:cs typeface="Arial" panose="020B0604020202020204" pitchFamily="34" charset="0"/>
              </a:rPr>
              <a:t>With the new resources included in the FY16 current budget, DHSS will increase and reform our treatment system to ebb and flow with an individual’s needs, embracing the American Society of Addiction Medicine model. When individuals in active use are ready for treatment, DHSS must have the capacity to support them at that time.</a:t>
            </a:r>
          </a:p>
          <a:p>
            <a:pPr>
              <a:spcBef>
                <a:spcPts val="0"/>
              </a:spcBef>
              <a:defRPr/>
            </a:pPr>
            <a:endParaRPr lang="en-US" sz="2000" dirty="0" smtClean="0">
              <a:latin typeface="Arial" panose="020B0604020202020204" pitchFamily="34" charset="0"/>
              <a:cs typeface="Arial" panose="020B0604020202020204" pitchFamily="34" charset="0"/>
            </a:endParaRPr>
          </a:p>
          <a:p>
            <a:pPr>
              <a:spcBef>
                <a:spcPts val="0"/>
              </a:spcBef>
              <a:defRPr/>
            </a:pPr>
            <a:r>
              <a:rPr lang="en-US" sz="2000" dirty="0" smtClean="0">
                <a:latin typeface="Arial" panose="020B0604020202020204" pitchFamily="34" charset="0"/>
                <a:cs typeface="Arial" panose="020B0604020202020204" pitchFamily="34" charset="0"/>
              </a:rPr>
              <a:t>In April 2015, as part of our prevention initiatives, DHSS launched an underage and binge drinking prevention campaign aimed at teens, their parents and other influencers, and college-age binge drinkers. </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60420"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4BD94A59-A120-4F47-9AE3-2FF9B7ED66EA}" type="slidenum">
              <a:rPr lang="en-US" altLang="en-US" sz="900"/>
              <a:pPr>
                <a:spcBef>
                  <a:spcPct val="0"/>
                </a:spcBef>
              </a:pPr>
              <a:t>13</a:t>
            </a:fld>
            <a:endParaRPr lang="en-US" altLang="en-US" sz="900" dirty="0"/>
          </a:p>
        </p:txBody>
      </p:sp>
      <p:sp>
        <p:nvSpPr>
          <p:cNvPr id="60421" name="Slide Image Placeholder 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60717" y="4306544"/>
            <a:ext cx="5771072" cy="4664929"/>
          </a:xfrm>
        </p:spPr>
        <p:txBody>
          <a:bodyPr>
            <a:noAutofit/>
          </a:bodyPr>
          <a:lstStyle/>
          <a:p>
            <a:pPr>
              <a:lnSpc>
                <a:spcPct val="120000"/>
              </a:lnSpc>
              <a:spcBef>
                <a:spcPts val="0"/>
              </a:spcBef>
              <a:defRPr/>
            </a:pPr>
            <a:r>
              <a:rPr lang="en-US" sz="2000" b="1" dirty="0">
                <a:latin typeface="Arial" panose="020B0604020202020204" pitchFamily="34" charset="0"/>
                <a:cs typeface="Arial" panose="020B0604020202020204" pitchFamily="34" charset="0"/>
              </a:rPr>
              <a:t>WHAT IT MEANS TO DELAWAREANS</a:t>
            </a:r>
            <a:endParaRPr lang="en-US" sz="2000" dirty="0">
              <a:latin typeface="Arial" panose="020B0604020202020204" pitchFamily="34" charset="0"/>
              <a:cs typeface="Arial" panose="020B0604020202020204" pitchFamily="34" charset="0"/>
            </a:endParaRPr>
          </a:p>
          <a:p>
            <a:pPr>
              <a:lnSpc>
                <a:spcPct val="120000"/>
              </a:lnSpc>
              <a:spcBef>
                <a:spcPts val="0"/>
              </a:spcBef>
              <a:defRPr/>
            </a:pPr>
            <a:r>
              <a:rPr lang="en-US" sz="2000" dirty="0">
                <a:latin typeface="Arial" panose="020B0604020202020204" pitchFamily="34" charset="0"/>
                <a:cs typeface="Arial" panose="020B0604020202020204" pitchFamily="34" charset="0"/>
              </a:rPr>
              <a:t>Tim Miller took a path too many young adults are taking today. In middle school, he tried alcohol. Then he took his grandfather’s prescription painkillers from the medicine cabinet, saying they made him feel less socially awkward. Years after high school, having become addicted to heroin, he was sent to Howard Young </a:t>
            </a:r>
            <a:r>
              <a:rPr lang="en-US" sz="2000" dirty="0" smtClean="0">
                <a:latin typeface="Arial" panose="020B0604020202020204" pitchFamily="34" charset="0"/>
                <a:cs typeface="Arial" panose="020B0604020202020204" pitchFamily="34" charset="0"/>
              </a:rPr>
              <a:t>Correctional Institution on </a:t>
            </a:r>
            <a:r>
              <a:rPr lang="en-US" sz="2000" dirty="0">
                <a:latin typeface="Arial" panose="020B0604020202020204" pitchFamily="34" charset="0"/>
                <a:cs typeface="Arial" panose="020B0604020202020204" pitchFamily="34" charset="0"/>
              </a:rPr>
              <a:t>a burglary charge</a:t>
            </a:r>
            <a:r>
              <a:rPr lang="en-US" sz="2000" dirty="0" smtClean="0">
                <a:latin typeface="Arial" panose="020B0604020202020204" pitchFamily="34" charset="0"/>
                <a:cs typeface="Arial" panose="020B0604020202020204" pitchFamily="34" charset="0"/>
              </a:rPr>
              <a:t>.</a:t>
            </a:r>
          </a:p>
          <a:p>
            <a:pPr>
              <a:lnSpc>
                <a:spcPct val="120000"/>
              </a:lnSpc>
              <a:spcBef>
                <a:spcPts val="0"/>
              </a:spcBef>
              <a:defRPr/>
            </a:pPr>
            <a:endParaRPr lang="en-US" sz="2000" dirty="0">
              <a:latin typeface="Arial" panose="020B0604020202020204" pitchFamily="34" charset="0"/>
              <a:cs typeface="Arial" panose="020B0604020202020204" pitchFamily="34" charset="0"/>
            </a:endParaRPr>
          </a:p>
          <a:p>
            <a:pPr>
              <a:lnSpc>
                <a:spcPct val="120000"/>
              </a:lnSpc>
              <a:spcBef>
                <a:spcPts val="0"/>
              </a:spcBef>
              <a:defRPr/>
            </a:pPr>
            <a:r>
              <a:rPr lang="en-US" sz="2000" b="1" dirty="0">
                <a:latin typeface="Arial" panose="020B0604020202020204" pitchFamily="34" charset="0"/>
                <a:cs typeface="Arial" panose="020B0604020202020204" pitchFamily="34" charset="0"/>
              </a:rPr>
              <a:t>BY THE NUMBERS</a:t>
            </a:r>
            <a:endParaRPr lang="en-US" sz="2000" dirty="0">
              <a:latin typeface="Arial" panose="020B0604020202020204" pitchFamily="34" charset="0"/>
              <a:cs typeface="Arial" panose="020B0604020202020204" pitchFamily="34" charset="0"/>
            </a:endParaRPr>
          </a:p>
          <a:p>
            <a:pPr marL="117405">
              <a:lnSpc>
                <a:spcPct val="120000"/>
              </a:lnSpc>
              <a:spcBef>
                <a:spcPts val="0"/>
              </a:spcBef>
              <a:spcAft>
                <a:spcPts val="0"/>
              </a:spcAft>
              <a:defRPr/>
            </a:pPr>
            <a:r>
              <a:rPr lang="en-US" sz="2000" b="1" dirty="0">
                <a:latin typeface="Arial" panose="020B0604020202020204" pitchFamily="34" charset="0"/>
                <a:cs typeface="Arial" panose="020B0604020202020204" pitchFamily="34" charset="0"/>
              </a:rPr>
              <a:t>185</a:t>
            </a:r>
            <a:r>
              <a:rPr lang="en-US" sz="2000" dirty="0">
                <a:latin typeface="Arial" panose="020B0604020202020204" pitchFamily="34" charset="0"/>
                <a:cs typeface="Arial" panose="020B0604020202020204" pitchFamily="34" charset="0"/>
              </a:rPr>
              <a:t>: The number of people who died from suspected overdose of any substance in 2014 – that’s one son, daughter, mother, father, sister or brother every other day. The youngest person to die from an overdose was 15; the oldest was 87. The average person to die was a 42-year old white male from suburban New Castle </a:t>
            </a:r>
            <a:r>
              <a:rPr lang="en-US" sz="2000" dirty="0" smtClean="0">
                <a:latin typeface="Arial" panose="020B0604020202020204" pitchFamily="34" charset="0"/>
                <a:cs typeface="Arial" panose="020B0604020202020204" pitchFamily="34" charset="0"/>
              </a:rPr>
              <a:t>County.</a:t>
            </a:r>
          </a:p>
          <a:p>
            <a:pPr marL="117405">
              <a:lnSpc>
                <a:spcPct val="120000"/>
              </a:lnSpc>
              <a:spcBef>
                <a:spcPts val="0"/>
              </a:spcBef>
              <a:spcAft>
                <a:spcPts val="0"/>
              </a:spcAft>
              <a:defRPr/>
            </a:pPr>
            <a:endParaRPr lang="en-US" sz="2000" dirty="0">
              <a:latin typeface="Arial" panose="020B0604020202020204" pitchFamily="34" charset="0"/>
              <a:cs typeface="Arial" panose="020B0604020202020204" pitchFamily="34" charset="0"/>
            </a:endParaRPr>
          </a:p>
          <a:p>
            <a:pPr marL="117405">
              <a:lnSpc>
                <a:spcPct val="120000"/>
              </a:lnSpc>
              <a:spcBef>
                <a:spcPts val="0"/>
              </a:spcBef>
              <a:spcAft>
                <a:spcPts val="0"/>
              </a:spcAft>
              <a:defRPr/>
            </a:pPr>
            <a:r>
              <a:rPr lang="en-US" sz="2000" b="1" dirty="0" smtClean="0">
                <a:latin typeface="Arial" panose="020B0604020202020204" pitchFamily="34" charset="0"/>
                <a:cs typeface="Arial" panose="020B0604020202020204" pitchFamily="34" charset="0"/>
              </a:rPr>
              <a:t>10,000</a:t>
            </a:r>
            <a:r>
              <a:rPr lang="en-US" sz="2000" dirty="0">
                <a:latin typeface="Arial" panose="020B0604020202020204" pitchFamily="34" charset="0"/>
                <a:cs typeface="Arial" panose="020B0604020202020204" pitchFamily="34" charset="0"/>
              </a:rPr>
              <a:t>: The number of Delaware adults who sought public treatment in 2014, with about one-third of those adults indicating heroin as their primary drug at the time of admission</a:t>
            </a:r>
            <a:r>
              <a:rPr lang="en-US" sz="2000" dirty="0" smtClean="0">
                <a:latin typeface="Arial" panose="020B0604020202020204" pitchFamily="34" charset="0"/>
                <a:cs typeface="Arial" panose="020B0604020202020204" pitchFamily="34" charset="0"/>
              </a:rPr>
              <a:t>.</a:t>
            </a:r>
          </a:p>
          <a:p>
            <a:pPr marL="117405">
              <a:lnSpc>
                <a:spcPct val="120000"/>
              </a:lnSpc>
              <a:spcBef>
                <a:spcPts val="0"/>
              </a:spcBef>
              <a:spcAft>
                <a:spcPts val="0"/>
              </a:spcAft>
              <a:defRPr/>
            </a:pPr>
            <a:endParaRPr lang="en-US" sz="2000" dirty="0">
              <a:latin typeface="Arial" panose="020B0604020202020204" pitchFamily="34" charset="0"/>
              <a:cs typeface="Arial" panose="020B0604020202020204" pitchFamily="34" charset="0"/>
            </a:endParaRPr>
          </a:p>
          <a:p>
            <a:pPr marL="117405">
              <a:lnSpc>
                <a:spcPct val="120000"/>
              </a:lnSpc>
              <a:spcBef>
                <a:spcPts val="0"/>
              </a:spcBef>
              <a:spcAft>
                <a:spcPts val="0"/>
              </a:spcAft>
              <a:defRPr/>
            </a:pPr>
            <a:r>
              <a:rPr lang="en-US" sz="2000" b="1" dirty="0" smtClean="0">
                <a:latin typeface="Arial" panose="020B0604020202020204" pitchFamily="34" charset="0"/>
                <a:cs typeface="Arial" panose="020B0604020202020204" pitchFamily="34" charset="0"/>
              </a:rPr>
              <a:t>646</a:t>
            </a:r>
            <a:r>
              <a:rPr lang="en-US" sz="2000" dirty="0">
                <a:latin typeface="Arial" panose="020B0604020202020204" pitchFamily="34" charset="0"/>
                <a:cs typeface="Arial" panose="020B0604020202020204" pitchFamily="34" charset="0"/>
              </a:rPr>
              <a:t>: Number of people in the community who have been trained to use naloxone and are carrying the drug to save a loved one or a friend if necessary</a:t>
            </a:r>
            <a:r>
              <a:rPr lang="en-US" sz="2000" dirty="0" smtClean="0">
                <a:latin typeface="Arial" panose="020B0604020202020204" pitchFamily="34" charset="0"/>
                <a:cs typeface="Arial" panose="020B0604020202020204" pitchFamily="34" charset="0"/>
              </a:rPr>
              <a:t>.</a:t>
            </a:r>
          </a:p>
          <a:p>
            <a:pPr marL="117405">
              <a:lnSpc>
                <a:spcPct val="120000"/>
              </a:lnSpc>
              <a:spcBef>
                <a:spcPts val="0"/>
              </a:spcBef>
              <a:spcAft>
                <a:spcPts val="0"/>
              </a:spcAft>
              <a:defRPr/>
            </a:pPr>
            <a:endParaRPr lang="en-US" sz="2000" dirty="0">
              <a:latin typeface="Arial" panose="020B0604020202020204" pitchFamily="34" charset="0"/>
              <a:cs typeface="Arial" panose="020B0604020202020204" pitchFamily="34" charset="0"/>
            </a:endParaRPr>
          </a:p>
          <a:p>
            <a:pPr marL="117405">
              <a:lnSpc>
                <a:spcPct val="120000"/>
              </a:lnSpc>
              <a:spcBef>
                <a:spcPts val="0"/>
              </a:spcBef>
              <a:spcAft>
                <a:spcPts val="0"/>
              </a:spcAft>
              <a:defRPr/>
            </a:pPr>
            <a:r>
              <a:rPr lang="en-US" sz="2000" b="1" dirty="0" smtClean="0">
                <a:latin typeface="Arial" panose="020B0604020202020204" pitchFamily="34" charset="0"/>
                <a:cs typeface="Arial" panose="020B0604020202020204" pitchFamily="34" charset="0"/>
              </a:rPr>
              <a:t>115,000</a:t>
            </a:r>
            <a:r>
              <a:rPr lang="en-US" sz="2000" dirty="0">
                <a:latin typeface="Arial" panose="020B0604020202020204" pitchFamily="34" charset="0"/>
                <a:cs typeface="Arial" panose="020B0604020202020204" pitchFamily="34" charset="0"/>
              </a:rPr>
              <a:t>: Number of page views for HelpIsHereDE.com in its first </a:t>
            </a:r>
            <a:r>
              <a:rPr lang="en-US" sz="2000" dirty="0" smtClean="0">
                <a:latin typeface="Arial" panose="020B0604020202020204" pitchFamily="34" charset="0"/>
                <a:cs typeface="Arial" panose="020B0604020202020204" pitchFamily="34" charset="0"/>
              </a:rPr>
              <a:t>year, </a:t>
            </a:r>
            <a:r>
              <a:rPr lang="en-US" sz="2000" dirty="0">
                <a:latin typeface="Arial" panose="020B0604020202020204" pitchFamily="34" charset="0"/>
                <a:cs typeface="Arial" panose="020B0604020202020204" pitchFamily="34" charset="0"/>
              </a:rPr>
              <a:t>connecting people to prevention, treatment and recovery services</a:t>
            </a:r>
            <a:r>
              <a:rPr lang="en-US" sz="2000" dirty="0" smtClean="0">
                <a:latin typeface="Arial" panose="020B0604020202020204" pitchFamily="34" charset="0"/>
                <a:cs typeface="Arial" panose="020B0604020202020204" pitchFamily="34" charset="0"/>
              </a:rPr>
              <a:t>.</a:t>
            </a:r>
          </a:p>
          <a:p>
            <a:pPr marL="117405">
              <a:lnSpc>
                <a:spcPct val="120000"/>
              </a:lnSpc>
              <a:spcBef>
                <a:spcPts val="0"/>
              </a:spcBef>
              <a:spcAft>
                <a:spcPts val="0"/>
              </a:spcAft>
              <a:defRPr/>
            </a:pPr>
            <a:endParaRPr lang="en-US" sz="2000" dirty="0">
              <a:latin typeface="Arial" panose="020B0604020202020204" pitchFamily="34" charset="0"/>
              <a:cs typeface="Arial" panose="020B0604020202020204" pitchFamily="34" charset="0"/>
            </a:endParaRPr>
          </a:p>
          <a:p>
            <a:pPr marL="117405">
              <a:lnSpc>
                <a:spcPct val="120000"/>
              </a:lnSpc>
              <a:spcBef>
                <a:spcPts val="0"/>
              </a:spcBef>
              <a:spcAft>
                <a:spcPts val="0"/>
              </a:spcAft>
              <a:defRPr/>
            </a:pPr>
            <a:r>
              <a:rPr lang="en-US" sz="2000" b="1" dirty="0">
                <a:latin typeface="Arial" panose="020B0604020202020204" pitchFamily="34" charset="0"/>
                <a:cs typeface="Arial" panose="020B0604020202020204" pitchFamily="34" charset="0"/>
              </a:rPr>
              <a:t>8</a:t>
            </a:r>
            <a:r>
              <a:rPr lang="en-US" sz="2000" dirty="0">
                <a:latin typeface="Arial" panose="020B0604020202020204" pitchFamily="34" charset="0"/>
                <a:cs typeface="Arial" panose="020B0604020202020204" pitchFamily="34" charset="0"/>
              </a:rPr>
              <a:t>: Number of police stations with 24/7 Drug Take-Back collection containers to encourage the disposal of unwanted, unnecessary or expired medications</a:t>
            </a:r>
            <a:r>
              <a:rPr lang="en-US" sz="2000" dirty="0" smtClean="0">
                <a:latin typeface="Arial" panose="020B0604020202020204" pitchFamily="34" charset="0"/>
                <a:cs typeface="Arial" panose="020B0604020202020204" pitchFamily="34" charset="0"/>
              </a:rPr>
              <a:t>.</a:t>
            </a:r>
          </a:p>
          <a:p>
            <a:pPr marL="117405">
              <a:lnSpc>
                <a:spcPct val="120000"/>
              </a:lnSpc>
              <a:spcBef>
                <a:spcPts val="0"/>
              </a:spcBef>
              <a:spcAft>
                <a:spcPts val="0"/>
              </a:spcAft>
              <a:defRPr/>
            </a:pPr>
            <a:endParaRPr lang="en-US" sz="2000" dirty="0">
              <a:latin typeface="Arial" panose="020B0604020202020204" pitchFamily="34" charset="0"/>
              <a:cs typeface="Arial" panose="020B0604020202020204" pitchFamily="34" charset="0"/>
            </a:endParaRPr>
          </a:p>
          <a:p>
            <a:pPr marL="117405">
              <a:lnSpc>
                <a:spcPct val="120000"/>
              </a:lnSpc>
              <a:spcBef>
                <a:spcPts val="0"/>
              </a:spcBef>
              <a:spcAft>
                <a:spcPts val="0"/>
              </a:spcAft>
              <a:defRPr/>
            </a:pPr>
            <a:r>
              <a:rPr lang="en-US" sz="2000" b="1" dirty="0" smtClean="0">
                <a:latin typeface="Arial" panose="020B0604020202020204" pitchFamily="34" charset="0"/>
                <a:cs typeface="Arial" panose="020B0604020202020204" pitchFamily="34" charset="0"/>
              </a:rPr>
              <a:t>15</a:t>
            </a:r>
            <a:r>
              <a:rPr lang="en-US" sz="2000" dirty="0">
                <a:latin typeface="Arial" panose="020B0604020202020204" pitchFamily="34" charset="0"/>
                <a:cs typeface="Arial" panose="020B0604020202020204" pitchFamily="34" charset="0"/>
              </a:rPr>
              <a:t>: Starting in 2015-2016 school year, number of hours of drug and alcohol education required before graduation for every public high school student</a:t>
            </a:r>
            <a:r>
              <a:rPr lang="en-US" sz="2000" dirty="0" smtClean="0">
                <a:latin typeface="Arial" panose="020B0604020202020204" pitchFamily="34" charset="0"/>
                <a:cs typeface="Arial" panose="020B0604020202020204" pitchFamily="34" charset="0"/>
              </a:rPr>
              <a:t>.</a:t>
            </a:r>
          </a:p>
          <a:p>
            <a:pPr>
              <a:lnSpc>
                <a:spcPct val="120000"/>
              </a:lnSpc>
              <a:spcBef>
                <a:spcPts val="0"/>
              </a:spcBef>
              <a:defRPr/>
            </a:pPr>
            <a:endParaRPr lang="en-US" sz="2000" dirty="0">
              <a:latin typeface="Arial" panose="020B0604020202020204" pitchFamily="34" charset="0"/>
              <a:cs typeface="Arial" panose="020B0604020202020204" pitchFamily="34" charset="0"/>
            </a:endParaRPr>
          </a:p>
          <a:p>
            <a:pPr>
              <a:lnSpc>
                <a:spcPct val="120000"/>
              </a:lnSpc>
              <a:spcBef>
                <a:spcPts val="0"/>
              </a:spcBef>
              <a:defRPr/>
            </a:pPr>
            <a:r>
              <a:rPr lang="en-US" sz="2000" b="1" dirty="0">
                <a:latin typeface="Arial" panose="020B0604020202020204" pitchFamily="34" charset="0"/>
                <a:cs typeface="Arial" panose="020B0604020202020204" pitchFamily="34" charset="0"/>
              </a:rPr>
              <a:t>THEY SAID IT</a:t>
            </a:r>
            <a:endParaRPr lang="en-US" sz="2000" dirty="0">
              <a:latin typeface="Arial" panose="020B0604020202020204" pitchFamily="34" charset="0"/>
              <a:cs typeface="Arial" panose="020B0604020202020204" pitchFamily="34" charset="0"/>
            </a:endParaRPr>
          </a:p>
          <a:p>
            <a:pPr>
              <a:lnSpc>
                <a:spcPct val="120000"/>
              </a:lnSpc>
              <a:spcBef>
                <a:spcPts val="0"/>
              </a:spcBef>
              <a:defRPr/>
            </a:pPr>
            <a:r>
              <a:rPr lang="en-US" sz="2000" dirty="0">
                <a:latin typeface="Arial" panose="020B0604020202020204" pitchFamily="34" charset="0"/>
                <a:cs typeface="Arial" panose="020B0604020202020204" pitchFamily="34" charset="0"/>
              </a:rPr>
              <a:t>"I never wanted anything more than how bad I wanted to be clean and sober in that moment,” said Tim Miller, who underwent detox in prison and now has three years in recovery. </a:t>
            </a: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614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98CA2EA7-5492-4513-85C9-65A6F2B61BAD}" type="slidenum">
              <a:rPr lang="en-US" altLang="en-US" sz="1000">
                <a:latin typeface="Calibri" pitchFamily="34" charset="0"/>
              </a:rPr>
              <a:pPr/>
              <a:t>14</a:t>
            </a:fld>
            <a:endParaRPr lang="en-US" altLang="en-US" sz="10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733245" y="4218318"/>
            <a:ext cx="5598544" cy="47100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endParaRPr lang="en-US" altLang="en-US" sz="1100" b="1" dirty="0">
              <a:latin typeface="Calibri" panose="020F0502020204030204" pitchFamily="34" charset="0"/>
            </a:endParaRPr>
          </a:p>
          <a:p>
            <a:pPr>
              <a:spcBef>
                <a:spcPts val="0"/>
              </a:spcBef>
            </a:pPr>
            <a:r>
              <a:rPr lang="en-US" altLang="en-US" sz="2000" b="1" dirty="0">
                <a:latin typeface="Arial" panose="020B0604020202020204" pitchFamily="34" charset="0"/>
                <a:cs typeface="Arial" panose="020B0604020202020204" pitchFamily="34" charset="0"/>
              </a:rPr>
              <a:t>WHAT CHANGED</a:t>
            </a:r>
            <a:endParaRPr lang="en-US" altLang="en-US" sz="2000" dirty="0">
              <a:latin typeface="Arial" panose="020B0604020202020204" pitchFamily="34" charset="0"/>
              <a:cs typeface="Arial" panose="020B0604020202020204" pitchFamily="34" charset="0"/>
            </a:endParaRPr>
          </a:p>
          <a:p>
            <a:pPr>
              <a:spcBef>
                <a:spcPts val="0"/>
              </a:spcBef>
              <a:spcAft>
                <a:spcPts val="0"/>
              </a:spcAft>
            </a:pPr>
            <a:endParaRPr lang="en-US" altLang="en-US" sz="2000" dirty="0">
              <a:latin typeface="Arial" panose="020B0604020202020204" pitchFamily="34" charset="0"/>
              <a:cs typeface="Arial" panose="020B0604020202020204" pitchFamily="34" charset="0"/>
            </a:endParaRPr>
          </a:p>
          <a:p>
            <a:pPr>
              <a:spcBef>
                <a:spcPts val="0"/>
              </a:spcBef>
              <a:spcAft>
                <a:spcPts val="0"/>
              </a:spcAft>
            </a:pPr>
            <a:r>
              <a:rPr lang="en-US" altLang="en-US" sz="2000" dirty="0">
                <a:latin typeface="Arial" panose="020B0604020202020204" pitchFamily="34" charset="0"/>
                <a:cs typeface="Arial" panose="020B0604020202020204" pitchFamily="34" charset="0"/>
              </a:rPr>
              <a:t>Under Governor Markell’s leadership and in partnership with the business community, Delaware reported an 8.6 percent increase in active employment from 2011 to 2013 among the 187,000 people with disabilities. The Governor also has made the hiring of people with disabilities a priority for state government, using hiring practices and programs to increase employment levels. </a:t>
            </a:r>
          </a:p>
          <a:p>
            <a:pPr>
              <a:spcBef>
                <a:spcPts val="0"/>
              </a:spcBef>
              <a:spcAft>
                <a:spcPts val="0"/>
              </a:spcAft>
            </a:pPr>
            <a:endParaRPr lang="en-US" altLang="en-US" sz="2000" dirty="0">
              <a:latin typeface="Arial" panose="020B0604020202020204" pitchFamily="34" charset="0"/>
              <a:cs typeface="Arial" panose="020B0604020202020204" pitchFamily="34" charset="0"/>
            </a:endParaRPr>
          </a:p>
          <a:p>
            <a:pPr>
              <a:spcBef>
                <a:spcPts val="0"/>
              </a:spcBef>
              <a:spcAft>
                <a:spcPts val="0"/>
              </a:spcAft>
            </a:pPr>
            <a:r>
              <a:rPr lang="en-US" altLang="en-US" sz="2000" dirty="0">
                <a:latin typeface="Arial" panose="020B0604020202020204" pitchFamily="34" charset="0"/>
                <a:cs typeface="Arial" panose="020B0604020202020204" pitchFamily="34" charset="0"/>
              </a:rPr>
              <a:t>As Chair of the National Governors Association from 2012 to 2013, Governor Markell made advancing employment opportunities for people with disabilities his yearlong initiative. With his business background, he knows that companies’ bottom lines should be about embracing a person’s ability, not their disability. The Governor laid out how to advance employment opportunities in his blueprint to his fellow governors, “A Better Bottom Line: Employing People with Disabilities.” </a:t>
            </a:r>
          </a:p>
          <a:p>
            <a:pPr>
              <a:spcBef>
                <a:spcPts val="0"/>
              </a:spcBef>
              <a:spcAft>
                <a:spcPts val="0"/>
              </a:spcAft>
            </a:pPr>
            <a:endParaRPr lang="en-US" altLang="en-US" sz="2000" dirty="0">
              <a:latin typeface="Arial" panose="020B0604020202020204" pitchFamily="34" charset="0"/>
              <a:cs typeface="Arial" panose="020B0604020202020204" pitchFamily="34" charset="0"/>
            </a:endParaRPr>
          </a:p>
          <a:p>
            <a:pPr>
              <a:spcBef>
                <a:spcPts val="0"/>
              </a:spcBef>
              <a:spcAft>
                <a:spcPts val="0"/>
              </a:spcAft>
            </a:pPr>
            <a:r>
              <a:rPr lang="en-US" altLang="en-US" sz="2000" dirty="0">
                <a:latin typeface="Arial" panose="020B0604020202020204" pitchFamily="34" charset="0"/>
                <a:cs typeface="Arial" panose="020B0604020202020204" pitchFamily="34" charset="0"/>
              </a:rPr>
              <a:t>I served as a key adviser to the Governor during his NGA initiative, and was appointed in January 2015 to the U.S. Department of Labor’s U.S. Advisory Committee on Increasing Competitive Integrated Employment for Individuals with Disabilities. </a:t>
            </a:r>
          </a:p>
          <a:p>
            <a:pPr>
              <a:spcBef>
                <a:spcPts val="0"/>
              </a:spcBef>
              <a:spcAft>
                <a:spcPts val="0"/>
              </a:spcAft>
            </a:pPr>
            <a:endParaRPr lang="en-US" altLang="en-US" sz="2000" dirty="0">
              <a:latin typeface="Arial" panose="020B0604020202020204" pitchFamily="34" charset="0"/>
              <a:cs typeface="Arial" panose="020B0604020202020204" pitchFamily="34" charset="0"/>
            </a:endParaRPr>
          </a:p>
          <a:p>
            <a:pPr>
              <a:spcBef>
                <a:spcPts val="0"/>
              </a:spcBef>
              <a:spcAft>
                <a:spcPts val="0"/>
              </a:spcAft>
            </a:pPr>
            <a:r>
              <a:rPr lang="en-US" altLang="en-US" sz="2000" dirty="0">
                <a:latin typeface="Arial" panose="020B0604020202020204" pitchFamily="34" charset="0"/>
                <a:cs typeface="Arial" panose="020B0604020202020204" pitchFamily="34" charset="0"/>
              </a:rPr>
              <a:t>Opportunity begins with a job, a place to live, good health, supports and services, and financial well-being -- and joining the McKean High School Cheerleading squad or a Zumba class at the YMCA, as noted in these pictures.</a:t>
            </a:r>
          </a:p>
        </p:txBody>
      </p:sp>
      <p:sp>
        <p:nvSpPr>
          <p:cNvPr id="4" name="Footer Placeholder 3"/>
          <p:cNvSpPr>
            <a:spLocks noGrp="1"/>
          </p:cNvSpPr>
          <p:nvPr>
            <p:ph type="ftr" sz="quarter" idx="4"/>
          </p:nvPr>
        </p:nvSpPr>
        <p:spPr/>
        <p:txBody>
          <a:bodyPr/>
          <a:lstStyle/>
          <a:p>
            <a:pPr>
              <a:defRPr/>
            </a:pPr>
            <a:r>
              <a:rPr lang="en-US" sz="900" dirty="0"/>
              <a:t>DHSS OMB FY 17 BUDGET HEARING</a:t>
            </a:r>
          </a:p>
        </p:txBody>
      </p:sp>
      <p:sp>
        <p:nvSpPr>
          <p:cNvPr id="62469" name="Slide Number Placeholder 4"/>
          <p:cNvSpPr>
            <a:spLocks noGrp="1"/>
          </p:cNvSpPr>
          <p:nvPr>
            <p:ph type="sldNum" sz="quarter" idx="5"/>
          </p:nvPr>
        </p:nvSpPr>
        <p:spPr bwMode="auto">
          <a:xfrm>
            <a:off x="3937001" y="8745538"/>
            <a:ext cx="2916238" cy="48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772B012E-93E3-4438-BAF8-53A30BE975FA}" type="slidenum">
              <a:rPr lang="en-US" altLang="en-US" sz="900"/>
              <a:pPr>
                <a:spcBef>
                  <a:spcPct val="0"/>
                </a:spcBef>
              </a:pPr>
              <a:t>15</a:t>
            </a:fld>
            <a:endParaRPr lang="en-US" altLang="en-US" sz="9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21103" y="4218318"/>
            <a:ext cx="5805577" cy="47100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nSpc>
                <a:spcPct val="110000"/>
              </a:lnSpc>
              <a:spcBef>
                <a:spcPts val="0"/>
              </a:spcBef>
            </a:pPr>
            <a:r>
              <a:rPr lang="en-US" altLang="en-US" sz="2000" b="1" dirty="0">
                <a:latin typeface="Calibri" panose="020F0502020204030204" pitchFamily="34" charset="0"/>
              </a:rPr>
              <a:t>WHAT WAS DONE</a:t>
            </a:r>
          </a:p>
          <a:p>
            <a:pPr>
              <a:lnSpc>
                <a:spcPct val="110000"/>
              </a:lnSpc>
              <a:spcBef>
                <a:spcPts val="0"/>
              </a:spcBef>
            </a:pPr>
            <a:endParaRPr lang="en-US" altLang="en-US" sz="2000" dirty="0">
              <a:latin typeface="Calibri" panose="020F0502020204030204" pitchFamily="34" charset="0"/>
            </a:endParaRPr>
          </a:p>
          <a:p>
            <a:pPr marL="171433" indent="-171433">
              <a:spcBef>
                <a:spcPts val="0"/>
              </a:spcBef>
              <a:spcAft>
                <a:spcPts val="0"/>
              </a:spcAft>
              <a:buFont typeface="Arial" panose="020B0604020202020204" pitchFamily="34" charset="0"/>
              <a:buChar char="•"/>
            </a:pPr>
            <a:r>
              <a:rPr lang="en-US" altLang="en-US" sz="2000" dirty="0">
                <a:latin typeface="Calibri" panose="020F0502020204030204" pitchFamily="34" charset="0"/>
              </a:rPr>
              <a:t>In July 2012, the Governor signed the Employment First Act, requiring state agencies to consider, as their first option, competitive employment for individuals with disabilities. </a:t>
            </a:r>
          </a:p>
          <a:p>
            <a:pPr>
              <a:spcBef>
                <a:spcPts val="0"/>
              </a:spcBef>
              <a:spcAft>
                <a:spcPts val="0"/>
              </a:spcAft>
            </a:pPr>
            <a:endParaRPr lang="en-US" altLang="en-US" sz="2000" dirty="0">
              <a:latin typeface="Calibri" panose="020F0502020204030204" pitchFamily="34" charset="0"/>
            </a:endParaRPr>
          </a:p>
          <a:p>
            <a:pPr marL="171433" indent="-171433">
              <a:spcBef>
                <a:spcPts val="0"/>
              </a:spcBef>
              <a:spcAft>
                <a:spcPts val="0"/>
              </a:spcAft>
              <a:buFont typeface="Arial" panose="020B0604020202020204" pitchFamily="34" charset="0"/>
              <a:buChar char="•"/>
            </a:pPr>
            <a:r>
              <a:rPr lang="en-US" altLang="en-US" sz="2000" dirty="0">
                <a:latin typeface="Calibri" panose="020F0502020204030204" pitchFamily="34" charset="0"/>
              </a:rPr>
              <a:t>To increase hiring of qualified individuals with disabilities, the State uses such tools as Selective Placement, Temp to Perm, casual seasonal hires, and internships and career exploration. </a:t>
            </a:r>
          </a:p>
          <a:p>
            <a:pPr>
              <a:spcBef>
                <a:spcPts val="0"/>
              </a:spcBef>
              <a:spcAft>
                <a:spcPts val="0"/>
              </a:spcAft>
            </a:pPr>
            <a:endParaRPr lang="en-US" altLang="en-US" sz="2000" dirty="0">
              <a:latin typeface="Calibri" panose="020F0502020204030204" pitchFamily="34" charset="0"/>
            </a:endParaRPr>
          </a:p>
          <a:p>
            <a:pPr marL="171433" indent="-171433">
              <a:spcBef>
                <a:spcPts val="0"/>
              </a:spcBef>
              <a:spcAft>
                <a:spcPts val="0"/>
              </a:spcAft>
              <a:buFont typeface="Arial" panose="020B0604020202020204" pitchFamily="34" charset="0"/>
              <a:buChar char="•"/>
            </a:pPr>
            <a:r>
              <a:rPr lang="en-US" altLang="en-US" sz="2000" dirty="0">
                <a:latin typeface="Calibri" panose="020F0502020204030204" pitchFamily="34" charset="0"/>
              </a:rPr>
              <a:t>In 2013, a work group was tasked with advancing hiring opportunities for people with disabilities in state government. </a:t>
            </a:r>
          </a:p>
          <a:p>
            <a:pPr>
              <a:spcBef>
                <a:spcPts val="0"/>
              </a:spcBef>
              <a:spcAft>
                <a:spcPts val="0"/>
              </a:spcAft>
            </a:pPr>
            <a:endParaRPr lang="en-US" altLang="en-US" sz="2000" dirty="0">
              <a:latin typeface="Calibri" panose="020F0502020204030204" pitchFamily="34" charset="0"/>
            </a:endParaRPr>
          </a:p>
          <a:p>
            <a:pPr marL="171433" indent="-171433">
              <a:spcBef>
                <a:spcPts val="0"/>
              </a:spcBef>
              <a:spcAft>
                <a:spcPts val="0"/>
              </a:spcAft>
              <a:buFont typeface="Arial" panose="020B0604020202020204" pitchFamily="34" charset="0"/>
              <a:buChar char="•"/>
            </a:pPr>
            <a:r>
              <a:rPr lang="en-US" altLang="en-US" sz="2000" dirty="0">
                <a:latin typeface="Calibri" panose="020F0502020204030204" pitchFamily="34" charset="0"/>
              </a:rPr>
              <a:t>As part of that work, the group commissioned the University of Delaware to conduct an online survey of state employees to better understand disability awareness. More than 5,000 state employees responded, identifying two key areas for improvement: HR training related to disability awareness and refinement of state hiring practices in order to recruit qualified applicants with disabilities. </a:t>
            </a:r>
          </a:p>
          <a:p>
            <a:pPr>
              <a:spcBef>
                <a:spcPts val="0"/>
              </a:spcBef>
              <a:spcAft>
                <a:spcPts val="0"/>
              </a:spcAft>
            </a:pPr>
            <a:endParaRPr lang="en-US" altLang="en-US" sz="2000" dirty="0">
              <a:latin typeface="Calibri" panose="020F0502020204030204" pitchFamily="34" charset="0"/>
            </a:endParaRPr>
          </a:p>
          <a:p>
            <a:pPr marL="171433" indent="-171433">
              <a:spcBef>
                <a:spcPts val="0"/>
              </a:spcBef>
              <a:spcAft>
                <a:spcPts val="0"/>
              </a:spcAft>
              <a:buFont typeface="Arial" panose="020B0604020202020204" pitchFamily="34" charset="0"/>
              <a:buChar char="•"/>
            </a:pPr>
            <a:r>
              <a:rPr lang="en-US" altLang="en-US" sz="2000" dirty="0">
                <a:latin typeface="Calibri" panose="020F0502020204030204" pitchFamily="34" charset="0"/>
              </a:rPr>
              <a:t>In October 2014, the Office of Management and Budget launched “Focus on Ability,” disability awareness training for all employees, with a separate module for hiring managers. </a:t>
            </a:r>
          </a:p>
          <a:p>
            <a:pPr>
              <a:spcBef>
                <a:spcPts val="0"/>
              </a:spcBef>
              <a:spcAft>
                <a:spcPts val="0"/>
              </a:spcAft>
            </a:pPr>
            <a:endParaRPr lang="en-US" altLang="en-US" sz="2000" dirty="0">
              <a:latin typeface="Calibri" panose="020F0502020204030204" pitchFamily="34" charset="0"/>
            </a:endParaRPr>
          </a:p>
          <a:p>
            <a:pPr marL="171433" indent="-171433">
              <a:spcBef>
                <a:spcPts val="0"/>
              </a:spcBef>
              <a:spcAft>
                <a:spcPts val="0"/>
              </a:spcAft>
              <a:buFont typeface="Arial" panose="020B0604020202020204" pitchFamily="34" charset="0"/>
              <a:buChar char="•"/>
            </a:pPr>
            <a:r>
              <a:rPr lang="en-US" altLang="en-US" sz="2000" dirty="0">
                <a:latin typeface="Calibri" panose="020F0502020204030204" pitchFamily="34" charset="0"/>
              </a:rPr>
              <a:t>DHSS has hired several Specialisterne contractors to do document scanning. One graduate of Specialisterne is now a state employee in the materials center for the Division for the Visually Impaired. </a:t>
            </a:r>
          </a:p>
          <a:p>
            <a:pPr>
              <a:spcBef>
                <a:spcPts val="0"/>
              </a:spcBef>
              <a:spcAft>
                <a:spcPts val="0"/>
              </a:spcAft>
            </a:pPr>
            <a:endParaRPr lang="en-US" altLang="en-US" sz="2000" dirty="0">
              <a:latin typeface="Calibri" panose="020F0502020204030204" pitchFamily="34" charset="0"/>
            </a:endParaRPr>
          </a:p>
          <a:p>
            <a:pPr marL="171433" indent="-171433">
              <a:spcBef>
                <a:spcPts val="0"/>
              </a:spcBef>
              <a:spcAft>
                <a:spcPts val="0"/>
              </a:spcAft>
              <a:buFont typeface="Arial" panose="020B0604020202020204" pitchFamily="34" charset="0"/>
              <a:buChar char="•"/>
            </a:pPr>
            <a:r>
              <a:rPr lang="en-US" altLang="en-US" sz="2000" dirty="0">
                <a:latin typeface="Calibri" panose="020F0502020204030204" pitchFamily="34" charset="0"/>
              </a:rPr>
              <a:t>By the end of 2015, CAI has committed that 3 percent of its workforce will be individuals on the autism spectrum.</a:t>
            </a:r>
          </a:p>
          <a:p>
            <a:pPr>
              <a:spcBef>
                <a:spcPts val="0"/>
              </a:spcBef>
              <a:spcAft>
                <a:spcPts val="0"/>
              </a:spcAft>
            </a:pPr>
            <a:endParaRPr lang="en-US" altLang="en-US" sz="2000" dirty="0">
              <a:latin typeface="Calibri" panose="020F0502020204030204" pitchFamily="34" charset="0"/>
            </a:endParaRPr>
          </a:p>
          <a:p>
            <a:pPr marL="171433" indent="-171433">
              <a:spcBef>
                <a:spcPts val="0"/>
              </a:spcBef>
              <a:spcAft>
                <a:spcPts val="0"/>
              </a:spcAft>
              <a:buFont typeface="Arial" panose="020B0604020202020204" pitchFamily="34" charset="0"/>
              <a:buChar char="•"/>
            </a:pPr>
            <a:r>
              <a:rPr lang="en-US" altLang="en-US" sz="2000" dirty="0">
                <a:latin typeface="Calibri" panose="020F0502020204030204" pitchFamily="34" charset="0"/>
              </a:rPr>
              <a:t>In late 2015, DHSS created a video to promote employment for individuals with disabilities that highlights the jobs or expectations of five Delawareans. The video will be shown and discussed with individuals, families and prospective employers.</a:t>
            </a:r>
          </a:p>
        </p:txBody>
      </p:sp>
      <p:sp>
        <p:nvSpPr>
          <p:cNvPr id="4" name="Footer Placeholder 3"/>
          <p:cNvSpPr>
            <a:spLocks noGrp="1"/>
          </p:cNvSpPr>
          <p:nvPr>
            <p:ph type="ftr" sz="quarter" idx="4"/>
          </p:nvPr>
        </p:nvSpPr>
        <p:spPr/>
        <p:txBody>
          <a:bodyPr/>
          <a:lstStyle/>
          <a:p>
            <a:pPr>
              <a:defRPr/>
            </a:pPr>
            <a:r>
              <a:rPr lang="en-US" sz="900" dirty="0"/>
              <a:t>DHSS OMB FY 17 BUDGET HEARING</a:t>
            </a:r>
          </a:p>
        </p:txBody>
      </p:sp>
      <p:sp>
        <p:nvSpPr>
          <p:cNvPr id="62469" name="Slide Number Placeholder 4"/>
          <p:cNvSpPr>
            <a:spLocks noGrp="1"/>
          </p:cNvSpPr>
          <p:nvPr>
            <p:ph type="sldNum" sz="quarter" idx="5"/>
          </p:nvPr>
        </p:nvSpPr>
        <p:spPr bwMode="auto">
          <a:xfrm>
            <a:off x="3937001" y="8745538"/>
            <a:ext cx="2916238" cy="48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772B012E-93E3-4438-BAF8-53A30BE975FA}" type="slidenum">
              <a:rPr lang="en-US" altLang="en-US" sz="900"/>
              <a:pPr>
                <a:spcBef>
                  <a:spcPct val="0"/>
                </a:spcBef>
              </a:pPr>
              <a:t>16</a:t>
            </a:fld>
            <a:endParaRPr lang="en-US" altLang="en-US" sz="9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55700" y="615950"/>
            <a:ext cx="4618038"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05443" y="4183812"/>
            <a:ext cx="6133381" cy="4761611"/>
          </a:xfrm>
        </p:spPr>
        <p:txBody>
          <a:bodyPr>
            <a:noAutofit/>
          </a:bodyPr>
          <a:lstStyle/>
          <a:p>
            <a:pPr>
              <a:spcBef>
                <a:spcPts val="0"/>
              </a:spcBef>
              <a:defRPr/>
            </a:pPr>
            <a:r>
              <a:rPr lang="en-US" sz="2000" dirty="0">
                <a:latin typeface="Arial" panose="020B0604020202020204" pitchFamily="34" charset="0"/>
                <a:cs typeface="Arial" panose="020B0604020202020204" pitchFamily="34" charset="0"/>
              </a:rPr>
              <a:t>In 2015, Delaware’s Disability Mentoring Day was expanded from New Castle County to all three counties. More than 60 students participated in job-shadowing at nearby workplaces.</a:t>
            </a:r>
          </a:p>
          <a:p>
            <a:pPr>
              <a:spcBef>
                <a:spcPts val="0"/>
              </a:spcBef>
              <a:defRPr/>
            </a:pPr>
            <a:endParaRPr 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To support young people with disabilities and their families, DHSS earned approval from the Centers for Medicare and Medicaid Services in January 2015 for the Pathways to Employment program, becoming the first state to successfully adopt a Home and Community-Based Services State Plan Amendment that cuts across disability groups with a focus on employment. The program will leverage Medicaid dollars to support young people ages 14-25 with transportation, personal care and assistive technology needs as they launch their careers. </a:t>
            </a:r>
          </a:p>
          <a:p>
            <a:pPr>
              <a:spcBef>
                <a:spcPts val="0"/>
              </a:spcBef>
              <a:defRPr/>
            </a:pPr>
            <a:endParaRPr 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The financial empowerment program, $tand By Me, created in 2011 in partnership with the United Way of Delaware, supports people with disabilities in managing their finances with  one-on-one coaching. </a:t>
            </a:r>
          </a:p>
          <a:p>
            <a:pPr>
              <a:spcBef>
                <a:spcPts val="0"/>
              </a:spcBef>
              <a:defRPr/>
            </a:pPr>
            <a:endParaRPr 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Medicaid for Workers with Disabilities allows people with disabilities to buy into Medicaid in order to keep the supports they need while they are employed. </a:t>
            </a:r>
          </a:p>
          <a:p>
            <a:pPr>
              <a:spcBef>
                <a:spcPts val="0"/>
              </a:spcBef>
              <a:defRPr/>
            </a:pPr>
            <a:endParaRPr 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In June 2015, Delaware became the 19th state to create an Achieving a Better Life Experience (ABLE Act) program, following a December 2014 federal law creating the program. The state Department of Finance must devise rules for the tax-free savings accounts for disability-related expenses. </a:t>
            </a:r>
          </a:p>
          <a:p>
            <a:pPr>
              <a:spcBef>
                <a:spcPts val="0"/>
              </a:spcBef>
              <a:defRPr/>
            </a:pPr>
            <a:endParaRPr 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Because a Delaware public health assessment found a number of health disparities among people with disabilities -- including obesity rates, higher rates of smoking, and higher rates of chronic conditions such as diabetes, heart disease and depression, DHSS is requiring its divisions and programs to include a person’s disability status when demographic information is collected. That information will allow DHSS to remove barriers to care and increase access. </a:t>
            </a:r>
          </a:p>
          <a:p>
            <a:pPr>
              <a:spcBef>
                <a:spcPts val="0"/>
              </a:spcBef>
              <a:defRPr/>
            </a:pPr>
            <a:endParaRPr 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I value the opportunity to increase access to employment which leads to greater self sufficiency for individuals with disabilities, advancing individuals out of poverty, which  promotes healthier outcomes.  </a:t>
            </a: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a:xfrm>
            <a:off x="0" y="8936967"/>
            <a:ext cx="2958860" cy="297522"/>
          </a:xfrm>
        </p:spPr>
        <p:txBody>
          <a:bodyPr/>
          <a:lstStyle/>
          <a:p>
            <a:pPr>
              <a:defRPr/>
            </a:pPr>
            <a:r>
              <a:rPr lang="en-US" dirty="0" smtClean="0"/>
              <a:t>DHSS OMB FY 17 BUDGET HEARING</a:t>
            </a:r>
            <a:endParaRPr lang="en-US" dirty="0"/>
          </a:p>
        </p:txBody>
      </p:sp>
      <p:sp>
        <p:nvSpPr>
          <p:cNvPr id="63494" name="Slide Number Placeholder 5"/>
          <p:cNvSpPr>
            <a:spLocks noGrp="1"/>
          </p:cNvSpPr>
          <p:nvPr>
            <p:ph type="sldNum" sz="quarter" idx="5"/>
          </p:nvPr>
        </p:nvSpPr>
        <p:spPr bwMode="auto">
          <a:xfrm>
            <a:off x="4037163" y="8928340"/>
            <a:ext cx="2911326" cy="3061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B60D08ED-A93A-4392-BCF0-16D26B206106}" type="slidenum">
              <a:rPr lang="en-US" altLang="en-US" sz="1000">
                <a:latin typeface="Calibri" pitchFamily="34" charset="0"/>
              </a:rPr>
              <a:pPr/>
              <a:t>17</a:t>
            </a:fld>
            <a:endParaRPr lang="en-US" altLang="en-US" sz="1000"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36432" y="4235571"/>
            <a:ext cx="6340414" cy="4718649"/>
          </a:xfrm>
        </p:spPr>
        <p:txBody>
          <a:bodyPr>
            <a:noAutofit/>
          </a:bodyPr>
          <a:lstStyle/>
          <a:p>
            <a:pPr>
              <a:spcBef>
                <a:spcPts val="0"/>
              </a:spcBef>
              <a:spcAft>
                <a:spcPts val="0"/>
              </a:spcAft>
              <a:defRPr/>
            </a:pPr>
            <a:r>
              <a:rPr lang="en-US" sz="2000" b="1" dirty="0">
                <a:latin typeface="Calibri" panose="020F0502020204030204" pitchFamily="34" charset="0"/>
              </a:rPr>
              <a:t>WHAT IT MEANS TO DELAWAREANS</a:t>
            </a:r>
          </a:p>
          <a:p>
            <a:pPr>
              <a:spcBef>
                <a:spcPts val="0"/>
              </a:spcBef>
              <a:spcAft>
                <a:spcPts val="0"/>
              </a:spcAft>
              <a:defRPr/>
            </a:pPr>
            <a:endParaRPr lang="en-US" sz="2000" dirty="0">
              <a:latin typeface="Calibri" panose="020F0502020204030204" pitchFamily="34" charset="0"/>
            </a:endParaRPr>
          </a:p>
          <a:p>
            <a:pPr>
              <a:spcBef>
                <a:spcPts val="0"/>
              </a:spcBef>
              <a:spcAft>
                <a:spcPts val="0"/>
              </a:spcAft>
              <a:defRPr/>
            </a:pPr>
            <a:r>
              <a:rPr lang="en-US" sz="2000" dirty="0">
                <a:latin typeface="Calibri" panose="020F0502020204030204" pitchFamily="34" charset="0"/>
              </a:rPr>
              <a:t>Jessica Hengst, who has Down syndrome, folds towels and cleans the pool area at Mainstay Suites in Dover and has a second job at Old Navy in the Dover Mall. One day, her mom said she would like to live on her own. </a:t>
            </a:r>
          </a:p>
          <a:p>
            <a:pPr>
              <a:spcBef>
                <a:spcPts val="0"/>
              </a:spcBef>
              <a:spcAft>
                <a:spcPts val="0"/>
              </a:spcAft>
              <a:defRPr/>
            </a:pPr>
            <a:r>
              <a:rPr lang="en-US" sz="2000" dirty="0">
                <a:latin typeface="Calibri" panose="020F0502020204030204" pitchFamily="34" charset="0"/>
              </a:rPr>
              <a:t>A gun incident in Philadelphia led to Dwayne Adams losing his left eye and having only partial vision in his right eye. Job specialists asked him if he wanted to sell newspapers at a stand. He told them he wanted to become a massage therapist. He built on that interest in physical health, and today owns the Breaking Barriers fitness center in Wilmington.</a:t>
            </a:r>
          </a:p>
          <a:p>
            <a:pPr>
              <a:spcBef>
                <a:spcPts val="0"/>
              </a:spcBef>
              <a:spcAft>
                <a:spcPts val="0"/>
              </a:spcAft>
              <a:defRPr/>
            </a:pPr>
            <a:r>
              <a:rPr lang="en-US" sz="2000" dirty="0">
                <a:latin typeface="Calibri" panose="020F0502020204030204" pitchFamily="34" charset="0"/>
              </a:rPr>
              <a:t> </a:t>
            </a:r>
          </a:p>
          <a:p>
            <a:pPr>
              <a:spcBef>
                <a:spcPts val="0"/>
              </a:spcBef>
              <a:spcAft>
                <a:spcPts val="0"/>
              </a:spcAft>
              <a:defRPr/>
            </a:pPr>
            <a:r>
              <a:rPr lang="en-US" sz="2000" dirty="0">
                <a:latin typeface="Calibri" panose="020F0502020204030204" pitchFamily="34" charset="0"/>
              </a:rPr>
              <a:t>Since joining Cabela’s at the Christiana Mall in May 2014, Steve Howell, who uses a wheelchair, has been promoted twice and now works in the Fishing Department. “My goal is to make our customers as passionate about the sport as I am,” says Steve, who has loved to fish since his dad started taking him as a kid.</a:t>
            </a:r>
          </a:p>
          <a:p>
            <a:pPr>
              <a:spcBef>
                <a:spcPts val="0"/>
              </a:spcBef>
              <a:spcAft>
                <a:spcPts val="0"/>
              </a:spcAft>
              <a:defRPr/>
            </a:pPr>
            <a:endParaRPr lang="en-US" sz="2000" dirty="0">
              <a:latin typeface="Calibri" panose="020F0502020204030204" pitchFamily="34" charset="0"/>
            </a:endParaRPr>
          </a:p>
          <a:p>
            <a:pPr>
              <a:spcBef>
                <a:spcPts val="0"/>
              </a:spcBef>
              <a:spcAft>
                <a:spcPts val="0"/>
              </a:spcAft>
              <a:defRPr/>
            </a:pPr>
            <a:r>
              <a:rPr lang="en-US" sz="2000" dirty="0">
                <a:latin typeface="Calibri" panose="020F0502020204030204" pitchFamily="34" charset="0"/>
              </a:rPr>
              <a:t>Establishing the expectation of a lifetime of work is crucial for young people with disabilities. For Rick and Amy Kosmalski of Bear, the expectations for Kayla, their 9-year-old daughter with Down syndrome, are no different than they are for Logan, their 4-year-old son without a disability. The Kosmalskis believe Kayla and Logan each can be whatever they want to be. </a:t>
            </a:r>
          </a:p>
          <a:p>
            <a:pPr>
              <a:spcBef>
                <a:spcPts val="0"/>
              </a:spcBef>
              <a:spcAft>
                <a:spcPts val="300"/>
              </a:spcAft>
              <a:defRPr/>
            </a:pPr>
            <a:endParaRPr lang="en-US" sz="2000" dirty="0">
              <a:latin typeface="Calibri" panose="020F0502020204030204" pitchFamily="34" charset="0"/>
            </a:endParaRPr>
          </a:p>
          <a:p>
            <a:pPr>
              <a:spcBef>
                <a:spcPts val="0"/>
              </a:spcBef>
              <a:defRPr/>
            </a:pPr>
            <a:r>
              <a:rPr lang="en-US" sz="2000" b="1" dirty="0">
                <a:latin typeface="Calibri" panose="020F0502020204030204" pitchFamily="34" charset="0"/>
              </a:rPr>
              <a:t>BY THE NUMBERS</a:t>
            </a:r>
          </a:p>
          <a:p>
            <a:pPr>
              <a:spcBef>
                <a:spcPts val="0"/>
              </a:spcBef>
              <a:defRPr/>
            </a:pPr>
            <a:endParaRPr lang="en-US" sz="2000" dirty="0">
              <a:latin typeface="Calibri" panose="020F0502020204030204" pitchFamily="34" charset="0"/>
            </a:endParaRPr>
          </a:p>
          <a:p>
            <a:pPr marL="117405">
              <a:spcBef>
                <a:spcPts val="0"/>
              </a:spcBef>
              <a:spcAft>
                <a:spcPts val="300"/>
              </a:spcAft>
              <a:defRPr/>
            </a:pPr>
            <a:r>
              <a:rPr lang="en-US" sz="2000" b="1" dirty="0">
                <a:latin typeface="Calibri" panose="020F0502020204030204" pitchFamily="34" charset="0"/>
              </a:rPr>
              <a:t>36.4%: </a:t>
            </a:r>
            <a:r>
              <a:rPr lang="en-US" sz="2000" dirty="0">
                <a:latin typeface="Calibri" panose="020F0502020204030204" pitchFamily="34" charset="0"/>
              </a:rPr>
              <a:t>Percentage of Delawareans age 18 to 64 with disabilities who are employed.</a:t>
            </a:r>
          </a:p>
          <a:p>
            <a:pPr marL="117405">
              <a:spcBef>
                <a:spcPts val="0"/>
              </a:spcBef>
              <a:spcAft>
                <a:spcPts val="300"/>
              </a:spcAft>
              <a:defRPr/>
            </a:pPr>
            <a:r>
              <a:rPr lang="en-US" sz="2000" b="1" dirty="0">
                <a:latin typeface="Calibri" panose="020F0502020204030204" pitchFamily="34" charset="0"/>
              </a:rPr>
              <a:t>8.6%: </a:t>
            </a:r>
            <a:r>
              <a:rPr lang="en-US" sz="2000" dirty="0">
                <a:latin typeface="Calibri" panose="020F0502020204030204" pitchFamily="34" charset="0"/>
              </a:rPr>
              <a:t>Percentage increase in active employment from 2011 to 2013 among people with disabilities.</a:t>
            </a:r>
          </a:p>
          <a:p>
            <a:pPr marL="117405">
              <a:spcBef>
                <a:spcPts val="0"/>
              </a:spcBef>
              <a:spcAft>
                <a:spcPts val="300"/>
              </a:spcAft>
              <a:defRPr/>
            </a:pPr>
            <a:r>
              <a:rPr lang="en-US" sz="2000" b="1" dirty="0">
                <a:latin typeface="Calibri" panose="020F0502020204030204" pitchFamily="34" charset="0"/>
              </a:rPr>
              <a:t>5,000: </a:t>
            </a:r>
            <a:r>
              <a:rPr lang="en-US" sz="2000" dirty="0">
                <a:latin typeface="Calibri" panose="020F0502020204030204" pitchFamily="34" charset="0"/>
              </a:rPr>
              <a:t>Number of state employees who responded to a 2013 UD survey about disability awareness in the workplace.</a:t>
            </a:r>
          </a:p>
          <a:p>
            <a:pPr marL="117405">
              <a:spcBef>
                <a:spcPts val="0"/>
              </a:spcBef>
              <a:spcAft>
                <a:spcPts val="300"/>
              </a:spcAft>
              <a:defRPr/>
            </a:pPr>
            <a:r>
              <a:rPr lang="en-US" sz="2000" b="1" dirty="0">
                <a:latin typeface="Calibri" panose="020F0502020204030204" pitchFamily="34" charset="0"/>
              </a:rPr>
              <a:t>30,631:</a:t>
            </a:r>
            <a:r>
              <a:rPr lang="en-US" sz="2000" dirty="0">
                <a:latin typeface="Calibri" panose="020F0502020204030204" pitchFamily="34" charset="0"/>
              </a:rPr>
              <a:t> Number of people age 18 to 64 who received SSDI or SSI benefits in 2012.</a:t>
            </a:r>
          </a:p>
          <a:p>
            <a:pPr marL="401397" indent="-283993">
              <a:spcBef>
                <a:spcPts val="0"/>
              </a:spcBef>
              <a:spcAft>
                <a:spcPts val="300"/>
              </a:spcAft>
              <a:defRPr/>
            </a:pPr>
            <a:r>
              <a:rPr lang="en-US" sz="2000" b="1" dirty="0">
                <a:latin typeface="Calibri" panose="020F0502020204030204" pitchFamily="34" charset="0"/>
              </a:rPr>
              <a:t>12%: </a:t>
            </a:r>
            <a:r>
              <a:rPr lang="en-US" sz="2000" dirty="0">
                <a:latin typeface="Calibri" panose="020F0502020204030204" pitchFamily="34" charset="0"/>
              </a:rPr>
              <a:t>Percentage of individuals with disabilities among all people served by the financial empowerment program $tand By Me since 2011.</a:t>
            </a:r>
          </a:p>
          <a:p>
            <a:pPr marL="117405">
              <a:spcBef>
                <a:spcPts val="0"/>
              </a:spcBef>
              <a:spcAft>
                <a:spcPts val="0"/>
              </a:spcAft>
              <a:defRPr/>
            </a:pPr>
            <a:r>
              <a:rPr lang="en-US" sz="2000" b="1" dirty="0">
                <a:latin typeface="Calibri" panose="020F0502020204030204" pitchFamily="34" charset="0"/>
              </a:rPr>
              <a:t>1,008: </a:t>
            </a:r>
            <a:r>
              <a:rPr lang="en-US" sz="2000" dirty="0">
                <a:latin typeface="Calibri" panose="020F0502020204030204" pitchFamily="34" charset="0"/>
              </a:rPr>
              <a:t>Estimated number of people with disabilities expected to create ABLE savings accounts in Delaware by</a:t>
            </a:r>
          </a:p>
          <a:p>
            <a:pPr marL="456926">
              <a:spcBef>
                <a:spcPts val="0"/>
              </a:spcBef>
              <a:spcAft>
                <a:spcPts val="0"/>
              </a:spcAft>
              <a:defRPr/>
            </a:pPr>
            <a:r>
              <a:rPr lang="en-US" sz="2000" dirty="0">
                <a:latin typeface="Calibri" panose="020F0502020204030204" pitchFamily="34" charset="0"/>
              </a:rPr>
              <a:t>FY 2017. </a:t>
            </a:r>
          </a:p>
          <a:p>
            <a:pPr>
              <a:spcBef>
                <a:spcPts val="0"/>
              </a:spcBef>
              <a:spcAft>
                <a:spcPts val="0"/>
              </a:spcAft>
              <a:defRPr/>
            </a:pPr>
            <a:endParaRPr lang="en-US" sz="2000" dirty="0">
              <a:latin typeface="Calibri" panose="020F0502020204030204" pitchFamily="34" charset="0"/>
            </a:endParaRPr>
          </a:p>
          <a:p>
            <a:pPr>
              <a:spcBef>
                <a:spcPts val="0"/>
              </a:spcBef>
              <a:defRPr/>
            </a:pPr>
            <a:r>
              <a:rPr lang="en-US" sz="2000" b="1" dirty="0">
                <a:latin typeface="Calibri" panose="020F0502020204030204" pitchFamily="34" charset="0"/>
              </a:rPr>
              <a:t>THEY SAID IT</a:t>
            </a:r>
            <a:endParaRPr lang="en-US" sz="2000" dirty="0">
              <a:latin typeface="Calibri" panose="020F0502020204030204" pitchFamily="34" charset="0"/>
            </a:endParaRPr>
          </a:p>
          <a:p>
            <a:pPr>
              <a:spcBef>
                <a:spcPts val="0"/>
              </a:spcBef>
              <a:defRPr/>
            </a:pPr>
            <a:r>
              <a:rPr lang="en-US" sz="2000" dirty="0">
                <a:latin typeface="Calibri" panose="020F0502020204030204" pitchFamily="34" charset="0"/>
              </a:rPr>
              <a:t>“Disability Mentoring Day is a great opportunity for kids to learn about different jobs, to be involved with the community.” ~ Jay Siegel, a 2014 Disability Mentoring Day Graduate.</a:t>
            </a: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6451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81B072B2-9073-427E-9700-F71E8AB9DF9D}" type="slidenum">
              <a:rPr lang="en-US" altLang="en-US" sz="1000">
                <a:latin typeface="Calibri" pitchFamily="34" charset="0"/>
              </a:rPr>
              <a:pPr/>
              <a:t>18</a:t>
            </a:fld>
            <a:endParaRPr lang="en-US" altLang="en-US" sz="10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endParaRPr lang="en-US" sz="1100" dirty="0">
              <a:solidFill>
                <a:srgbClr val="000000"/>
              </a:solidFill>
              <a:latin typeface="Calibri" panose="020F0502020204030204" pitchFamily="34" charset="0"/>
              <a:cs typeface="Times New Roman" panose="02020603050405020304" pitchFamily="18" charset="0"/>
            </a:endParaRPr>
          </a:p>
          <a:p>
            <a:pPr>
              <a:defRPr/>
            </a:pPr>
            <a:r>
              <a:rPr lang="en-US" sz="2000" dirty="0">
                <a:solidFill>
                  <a:srgbClr val="000000"/>
                </a:solidFill>
                <a:latin typeface="Calibri" panose="020F0502020204030204" pitchFamily="34" charset="0"/>
                <a:cs typeface="Times New Roman" panose="02020603050405020304" pitchFamily="18" charset="0"/>
              </a:rPr>
              <a:t>DHSS provides supports to Delawareans in a multitude of ways, some of which may be time limited, but many Delawareans may rely on our support throughout the lifetime.  Supporting persons with an intellectual disability and or autism spectrum disorder and their families is work that spans a lifetime.  It changes as the person ages and the family dynamics change.  It is not static but evolves as abilities grow and needs change.  One way of looking at the dynamics of change for families and persons with developmental disabilities is to think about developmental or life stages.  One paradigm would be the following example. </a:t>
            </a: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6554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EBF829DB-B531-43B6-A8B2-C99E54269E8B}" type="slidenum">
              <a:rPr lang="en-US" altLang="en-US" sz="1000">
                <a:latin typeface="Calibri" pitchFamily="34" charset="0"/>
              </a:rPr>
              <a:pPr/>
              <a:t>19</a:t>
            </a:fld>
            <a:endParaRPr lang="en-US" altLang="en-US" sz="10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38238" y="660400"/>
            <a:ext cx="4592637" cy="34448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587376" y="4313239"/>
            <a:ext cx="5649913" cy="4498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pPr>
            <a:r>
              <a:rPr lang="en-US"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As you are aware, the Department of Health and Social Services fulfills its mission </a:t>
            </a:r>
            <a:r>
              <a:rPr lang="en-US" altLang="en-US" sz="1800" b="1" i="1" dirty="0">
                <a:solidFill>
                  <a:srgbClr val="000000"/>
                </a:solidFill>
                <a:latin typeface="Arial" panose="020B0604020202020204" pitchFamily="34" charset="0"/>
                <a:ea typeface="Calibri" panose="020F0502020204030204" pitchFamily="34" charset="0"/>
                <a:cs typeface="Arial" panose="020B0604020202020204" pitchFamily="34" charset="0"/>
              </a:rPr>
              <a:t>To improve the quality of life for Delaware’s citizens by promoting good health and well being, fostering self-sufficiency, and protecting vulnerable populations</a:t>
            </a:r>
            <a:r>
              <a:rPr lang="en-US" altLang="en-US" sz="1800" dirty="0">
                <a:solidFill>
                  <a:srgbClr val="000000"/>
                </a:solidFill>
                <a:latin typeface="Arial" panose="020B0604020202020204" pitchFamily="34" charset="0"/>
                <a:ea typeface="Calibri" pitchFamily="34" charset="0"/>
                <a:cs typeface="Arial" panose="020B0604020202020204" pitchFamily="34" charset="0"/>
              </a:rPr>
              <a:t> through the work of our 11 divisions and the Office of the Secretary.  </a:t>
            </a:r>
          </a:p>
          <a:p>
            <a:pPr eaLnBrk="1" hangingPunct="1">
              <a:spcBef>
                <a:spcPct val="0"/>
              </a:spcBef>
            </a:pPr>
            <a:endParaRPr lang="en-US" altLang="en-US" sz="1800" dirty="0">
              <a:solidFill>
                <a:srgbClr val="000000"/>
              </a:solidFill>
              <a:latin typeface="Arial" panose="020B0604020202020204" pitchFamily="34" charset="0"/>
              <a:ea typeface="Calibri" pitchFamily="34" charset="0"/>
              <a:cs typeface="Arial" panose="020B0604020202020204" pitchFamily="34" charset="0"/>
            </a:endParaRPr>
          </a:p>
          <a:p>
            <a:pPr>
              <a:spcBef>
                <a:spcPts val="0"/>
              </a:spcBef>
            </a:pPr>
            <a:r>
              <a:rPr lang="en-US" altLang="en-US" sz="1800" dirty="0">
                <a:latin typeface="Arial" panose="020B0604020202020204" pitchFamily="34" charset="0"/>
                <a:cs typeface="Arial" panose="020B0604020202020204" pitchFamily="34" charset="0"/>
              </a:rPr>
              <a:t>When people look at how DHSS’ policies and programs have improved the lives of Delawareans during the Markell Administration they will find a common theme – we meet communities where they are. And when we meet individuals and organizations, we typically have the same goal: to support them or their clients in living engaged lives in the community among their peers. That DHSS legacy also will include:</a:t>
            </a:r>
          </a:p>
          <a:p>
            <a:pPr marL="171433" indent="-171433">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Less reliance on institution/facility-based services and more community-based services for seniors, people with disabilities, and individuals with behavioral health challenges, assuring that people get access to the right level of care.</a:t>
            </a:r>
          </a:p>
          <a:p>
            <a:pPr marL="171433" indent="-171433">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 mental health care system that has achieved critical reforms, while better supporting people with serious and persistent mental illness as they live in their own homes in the community.</a:t>
            </a:r>
          </a:p>
          <a:p>
            <a:pPr marL="171433" indent="-171433">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Momentum for ongoing change in the way health care is delivered and paid for in our state, tying payments to an increase in positive outcomes. </a:t>
            </a:r>
          </a:p>
          <a:p>
            <a:pPr marL="171433" indent="-171433">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An urgent and growing response to the addiction epidemic, which continues to take too many lives and impact too many families. </a:t>
            </a:r>
          </a:p>
          <a:p>
            <a:pPr marL="171433" indent="-171433">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Enhanced opportunities for people with disabilities to live, work, and participate as active members of the community.</a:t>
            </a:r>
          </a:p>
          <a:p>
            <a:pPr marL="171433" indent="-171433">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Support for more individuals and families to move out of poverty by empowering them to improve their own financial security.</a:t>
            </a:r>
          </a:p>
          <a:p>
            <a:pPr marL="171433" indent="-171433">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 strong safety net for tens of thousands of individuals and families who continue to face economic challenges.</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50181" name="Slide Number Placeholder 2"/>
          <p:cNvSpPr>
            <a:spLocks noGrp="1"/>
          </p:cNvSpPr>
          <p:nvPr>
            <p:ph type="sldNum" sz="quarter" idx="5"/>
          </p:nvPr>
        </p:nvSpPr>
        <p:spPr bwMode="auto">
          <a:xfrm>
            <a:off x="3937000" y="8799514"/>
            <a:ext cx="29273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24DC81C4-BE96-4D3D-A892-A4D244D8C864}" type="slidenum">
              <a:rPr lang="en-US" altLang="en-US" sz="900"/>
              <a:pPr>
                <a:spcBef>
                  <a:spcPct val="0"/>
                </a:spcBef>
              </a:pPr>
              <a:t>2</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695326" y="4387850"/>
            <a:ext cx="5559425" cy="42816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2000" dirty="0">
                <a:latin typeface="Arial" panose="020B0604020202020204" pitchFamily="34" charset="0"/>
                <a:cs typeface="Arial" panose="020B0604020202020204" pitchFamily="34" charset="0"/>
              </a:rPr>
              <a:t>The infant may require intense and comprehensive therapies.  The parents are commonly thrust into a new and foreign world of medical interventions and intensive therapies.  The primary state agency providing supports is Public Health and our Birth to Three program located within the Division of Management Services. </a:t>
            </a: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These  years continue to be critical ones for therapies and preschool activities.  Parents and family members are deeply engaged in ensuring the child is supported to learn about how to navigate and use his/her world.  The schools play an increasing role during this period.</a:t>
            </a:r>
          </a:p>
          <a:p>
            <a:pPr algn="ctr">
              <a:spcBef>
                <a:spcPts val="0"/>
              </a:spcBef>
              <a:spcAft>
                <a:spcPts val="600"/>
              </a:spcAft>
            </a:pPr>
            <a:endParaRPr lang="en-US" altLang="en-US" sz="11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665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F37F3D01-63A0-421C-80B6-E168CD3CAFC1}" type="slidenum">
              <a:rPr lang="en-US" altLang="en-US" sz="1000">
                <a:latin typeface="Calibri" pitchFamily="34" charset="0"/>
              </a:rPr>
              <a:pPr/>
              <a:t>20</a:t>
            </a:fld>
            <a:endParaRPr lang="en-US" altLang="en-US" sz="1000"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child and the parents face new challenges in the world of special education.  These are critical years for education and learning social skills.  Although local school systems are the primary provider of supports, DDDS is often asked to provide respite services. </a:t>
            </a:r>
          </a:p>
          <a:p>
            <a:r>
              <a:rPr lang="en-US" sz="2000" dirty="0">
                <a:latin typeface="Arial" panose="020B0604020202020204" pitchFamily="34" charset="0"/>
                <a:cs typeface="Arial" panose="020B0604020202020204" pitchFamily="34" charset="0"/>
              </a:rPr>
              <a:t>The student learns from academic programs but they also begin the transition to adulthood by exploring adult roles, including employment, and refining social skills.  School continues to play a major role in supporting the student to learn his/her new skills and adult roles.  </a:t>
            </a:r>
          </a:p>
          <a:p>
            <a:r>
              <a:rPr lang="en-US" sz="2000" dirty="0">
                <a:latin typeface="Arial" panose="020B0604020202020204" pitchFamily="34" charset="0"/>
                <a:cs typeface="Arial" panose="020B0604020202020204" pitchFamily="34" charset="0"/>
              </a:rPr>
              <a:t>DDDS also begins to provide supports to the student and the family including assistance with transition through Early Start to Employment and Pathways to Employment and other day and employment supports.  These services are largely funded by Medicaid under the State Plan. A contracted DDDS Family Support Specialist helps the family to navigate the service delivery system.</a:t>
            </a:r>
          </a:p>
          <a:p>
            <a:r>
              <a:rPr lang="en-US" sz="2000" dirty="0">
                <a:latin typeface="Arial" panose="020B0604020202020204" pitchFamily="34" charset="0"/>
                <a:cs typeface="Arial" panose="020B0604020202020204" pitchFamily="34" charset="0"/>
              </a:rPr>
              <a:t>All the work that the student and his/her family engaged in with the local school system has enabled him/her to begin to explore having real jobs, and navigating his/her community.</a:t>
            </a:r>
          </a:p>
          <a:p>
            <a:r>
              <a:rPr lang="en-US" sz="2000" dirty="0">
                <a:latin typeface="Arial" panose="020B0604020202020204" pitchFamily="34" charset="0"/>
                <a:cs typeface="Arial" panose="020B0604020202020204" pitchFamily="34" charset="0"/>
              </a:rPr>
              <a:t> </a:t>
            </a:r>
          </a:p>
          <a:p>
            <a:pPr>
              <a:spcBef>
                <a:spcPts val="0"/>
              </a:spcBef>
            </a:pPr>
            <a:endParaRPr lang="en-US" altLang="en-US" sz="2000" dirty="0">
              <a:latin typeface="Calibri" panose="020F0502020204030204" pitchFamily="34" charset="0"/>
              <a:cs typeface="Times New Roman" pitchFamily="18" charset="0"/>
            </a:endParaRP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675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2C68E8AF-2A6C-4681-8D4F-F210127C771B}" type="slidenum">
              <a:rPr lang="en-US" altLang="en-US" sz="1000">
                <a:latin typeface="Calibri" pitchFamily="34" charset="0"/>
              </a:rPr>
              <a:pPr/>
              <a:t>21</a:t>
            </a:fld>
            <a:endParaRPr lang="en-US" altLang="en-US" sz="1000"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spcBef>
                <a:spcPts val="0"/>
              </a:spcBef>
            </a:pPr>
            <a:endParaRPr lang="en-US" altLang="en-US" sz="1100" dirty="0">
              <a:latin typeface="Calibri" panose="020F0502020204030204" pitchFamily="34" charset="0"/>
              <a:cs typeface="Times New Roman" pitchFamily="18" charset="0"/>
            </a:endParaRPr>
          </a:p>
          <a:p>
            <a:pPr>
              <a:spcBef>
                <a:spcPts val="0"/>
              </a:spcBef>
            </a:pPr>
            <a:r>
              <a:rPr lang="en-US" altLang="en-US" sz="2000" dirty="0">
                <a:latin typeface="Calibri" panose="020F0502020204030204" pitchFamily="34" charset="0"/>
                <a:cs typeface="Times New Roman" pitchFamily="18" charset="0"/>
              </a:rPr>
              <a:t>DDDS services provided by private agencies begin to play a major supportive role helping graduates to find and maintain employment and lead the lives they want to live as independently as possible via a person-centered plan.  Most of these services are funded under the DDDS HCBS Medicaid Waiver. DDDS Case Managers play a major role in ensuring that the individual can achieve their life goals.  </a:t>
            </a:r>
          </a:p>
          <a:p>
            <a:pPr>
              <a:spcBef>
                <a:spcPts val="0"/>
              </a:spcBef>
            </a:pPr>
            <a:endParaRPr lang="en-US" altLang="en-US" sz="2000" dirty="0">
              <a:latin typeface="Calibri" panose="020F0502020204030204" pitchFamily="34" charset="0"/>
              <a:cs typeface="Times New Roman" pitchFamily="18" charset="0"/>
            </a:endParaRPr>
          </a:p>
          <a:p>
            <a:pPr>
              <a:spcBef>
                <a:spcPts val="0"/>
              </a:spcBef>
            </a:pPr>
            <a:r>
              <a:rPr lang="en-US" altLang="en-US" sz="2000" dirty="0">
                <a:latin typeface="Calibri" panose="020F0502020204030204" pitchFamily="34" charset="0"/>
                <a:cs typeface="Times New Roman" pitchFamily="18" charset="0"/>
              </a:rPr>
              <a:t>The retirement years, like for everyone else, the individual who has had a long and varied career, now gets the opportunity not to have to go to work if that is what they desire.  </a:t>
            </a:r>
          </a:p>
          <a:p>
            <a:pPr>
              <a:spcBef>
                <a:spcPts val="0"/>
              </a:spcBef>
            </a:pPr>
            <a:r>
              <a:rPr lang="en-US" altLang="en-US" sz="2000" dirty="0">
                <a:latin typeface="Calibri" panose="020F0502020204030204" pitchFamily="34" charset="0"/>
                <a:cs typeface="Times New Roman" pitchFamily="18" charset="0"/>
              </a:rPr>
              <a:t>DDDS and its provider network support the individual to live a safe and healthy life, taking full advantage of the opportunities available in the local community and beyond pursuing activities of his/her own choosing.   </a:t>
            </a:r>
          </a:p>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686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984B58EF-5844-4D7B-A94E-E0BD14D509D5}" type="slidenum">
              <a:rPr lang="en-US" altLang="en-US" sz="1000">
                <a:latin typeface="Calibri" pitchFamily="34" charset="0"/>
              </a:rPr>
              <a:pPr/>
              <a:t>22</a:t>
            </a:fld>
            <a:endParaRPr lang="en-US" altLang="en-US" sz="10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70937" y="4387849"/>
            <a:ext cx="6245523" cy="4574995"/>
          </a:xfrm>
        </p:spPr>
        <p:txBody>
          <a:bodyPr>
            <a:noAutofit/>
          </a:bodyPr>
          <a:lstStyle/>
          <a:p>
            <a:pPr>
              <a:spcBef>
                <a:spcPts val="0"/>
              </a:spcBef>
              <a:spcAft>
                <a:spcPts val="600"/>
              </a:spcAft>
              <a:defRPr/>
            </a:pPr>
            <a:r>
              <a:rPr lang="en-US" sz="2000" dirty="0">
                <a:latin typeface="Calibri" panose="020F0502020204030204" pitchFamily="34" charset="0"/>
              </a:rPr>
              <a:t>Soon after becoming Cabinet Secretary,  I asked my leadership what the department was doing to foster self-sufficiency. Their answer was: We provide benefits. </a:t>
            </a:r>
          </a:p>
          <a:p>
            <a:pPr>
              <a:spcBef>
                <a:spcPts val="0"/>
              </a:spcBef>
              <a:spcAft>
                <a:spcPts val="600"/>
              </a:spcAft>
              <a:defRPr/>
            </a:pPr>
            <a:r>
              <a:rPr lang="en-US" sz="2000" dirty="0">
                <a:latin typeface="Calibri" panose="020F0502020204030204" pitchFamily="34" charset="0"/>
              </a:rPr>
              <a:t>Our mission as a department is to foster self-sufficiency, and while benefits can supplement in a crisis as they did for so many families during the recession, they will never provide financial sustainability or security. </a:t>
            </a:r>
          </a:p>
          <a:p>
            <a:pPr>
              <a:spcBef>
                <a:spcPts val="0"/>
              </a:spcBef>
              <a:spcAft>
                <a:spcPts val="600"/>
              </a:spcAft>
              <a:defRPr/>
            </a:pPr>
            <a:r>
              <a:rPr lang="en-US" sz="2000" dirty="0">
                <a:latin typeface="Calibri" panose="020F0502020204030204" pitchFamily="34" charset="0"/>
              </a:rPr>
              <a:t>Delaware’s household financial demographics speak to the need for this focus. According to the U.S. Census, of the 335,707 households in Delaware in 2013, 42% had incomes below $50,000, and 29% had incomes below $35,000. Many of these households have traditionally struggled with monthly expenses that exceed income. They have no savings or safety net, supplement their income with credit, have low credit scores and high debt, are exploited by the “fringe” financial sector, and lack access to maintain financial services.</a:t>
            </a:r>
          </a:p>
          <a:p>
            <a:pPr>
              <a:spcBef>
                <a:spcPts val="0"/>
              </a:spcBef>
              <a:spcAft>
                <a:spcPts val="600"/>
              </a:spcAft>
              <a:defRPr/>
            </a:pPr>
            <a:r>
              <a:rPr lang="en-US" sz="2000" dirty="0">
                <a:latin typeface="Calibri" panose="020F0502020204030204" pitchFamily="34" charset="0"/>
              </a:rPr>
              <a:t>With the support of Governor Markell, we launched $tand By Me, Delaware’s financial empowerment partnership with the United Way of Delaware, in 2011. $tand By Me, which is headquartered in DHSS, has as its core service free personal financial coaching. The coach never dictates, but rather asks each customer to identify their own challenges and goals, and come with a customer-driven action plan. </a:t>
            </a:r>
          </a:p>
          <a:p>
            <a:pPr>
              <a:spcBef>
                <a:spcPts val="0"/>
              </a:spcBef>
              <a:spcAft>
                <a:spcPts val="0"/>
              </a:spcAft>
              <a:defRPr/>
            </a:pPr>
            <a:r>
              <a:rPr lang="en-US" sz="2000" b="1" dirty="0">
                <a:latin typeface="Calibri" panose="020F0502020204030204" pitchFamily="34" charset="0"/>
              </a:rPr>
              <a:t>WHAT HAS CHANGED</a:t>
            </a:r>
            <a:endParaRPr lang="en-US" sz="2000" dirty="0">
              <a:latin typeface="Calibri" panose="020F0502020204030204" pitchFamily="34" charset="0"/>
            </a:endParaRPr>
          </a:p>
          <a:p>
            <a:pPr>
              <a:spcBef>
                <a:spcPts val="0"/>
              </a:spcBef>
              <a:spcAft>
                <a:spcPts val="600"/>
              </a:spcAft>
              <a:defRPr/>
            </a:pPr>
            <a:r>
              <a:rPr lang="en-US" sz="2000" dirty="0">
                <a:latin typeface="Calibri" panose="020F0502020204030204" pitchFamily="34" charset="0"/>
              </a:rPr>
              <a:t>Through June 2015, $tand By Me had served 30,000 Delawareans through coaching, workshops, college financial aid applications, and free tax preparation. </a:t>
            </a:r>
          </a:p>
          <a:p>
            <a:pPr>
              <a:spcBef>
                <a:spcPts val="0"/>
              </a:spcBef>
              <a:spcAft>
                <a:spcPts val="600"/>
              </a:spcAft>
              <a:defRPr/>
            </a:pPr>
            <a:r>
              <a:rPr lang="en-US" sz="2000" dirty="0">
                <a:latin typeface="Calibri" panose="020F0502020204030204" pitchFamily="34" charset="0"/>
              </a:rPr>
              <a:t>Collectively, $tand By Me customers have reduced their debt by $2.8 million, increased their savings by $1.2 million, raised their credit score by an average of 52 points, established 1,522 budgets, filled out 3,700 college financial aid applications, and established 14,000 personal financial goals. </a:t>
            </a:r>
          </a:p>
          <a:p>
            <a:pPr>
              <a:spcBef>
                <a:spcPts val="0"/>
              </a:spcBef>
              <a:spcAft>
                <a:spcPts val="600"/>
              </a:spcAft>
              <a:defRPr/>
            </a:pPr>
            <a:r>
              <a:rPr lang="en-US" sz="2000" dirty="0">
                <a:latin typeface="Calibri" panose="020F0502020204030204" pitchFamily="34" charset="0"/>
              </a:rPr>
              <a:t>In addition to its employer- and school-based programs, $tand By Me has special programs for Delawareans 50 and older, Hispanics, veterans, people with disabilities, young people aging out of foster care and child care employees. </a:t>
            </a: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6963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AE44997A-BDE0-4763-84A1-9802C3CC9BCD}" type="slidenum">
              <a:rPr lang="en-US" altLang="en-US" sz="1000">
                <a:latin typeface="Calibri" pitchFamily="34" charset="0"/>
              </a:rPr>
              <a:pPr/>
              <a:t>23</a:t>
            </a:fld>
            <a:endParaRPr lang="en-US" altLang="en-US" sz="1000"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95326" y="4387851"/>
            <a:ext cx="5559425" cy="4359335"/>
          </a:xfrm>
        </p:spPr>
        <p:txBody>
          <a:bodyPr>
            <a:noAutofit/>
          </a:bodyPr>
          <a:lstStyle/>
          <a:p>
            <a:pPr>
              <a:spcBef>
                <a:spcPts val="0"/>
              </a:spcBef>
              <a:defRPr/>
            </a:pPr>
            <a:r>
              <a:rPr lang="en-US" sz="2000" b="1" dirty="0">
                <a:latin typeface="Calibri" panose="020F0502020204030204" pitchFamily="34" charset="0"/>
              </a:rPr>
              <a:t>WHAT WAS DONE</a:t>
            </a:r>
            <a:endParaRPr lang="en-US" sz="2000" dirty="0">
              <a:latin typeface="Calibri" panose="020F0502020204030204" pitchFamily="34" charset="0"/>
            </a:endParaRPr>
          </a:p>
          <a:p>
            <a:pPr>
              <a:spcBef>
                <a:spcPts val="0"/>
              </a:spcBef>
              <a:defRPr/>
            </a:pPr>
            <a:r>
              <a:rPr lang="en-US" sz="2000" dirty="0">
                <a:latin typeface="Calibri" panose="020F0502020204030204" pitchFamily="34" charset="0"/>
              </a:rPr>
              <a:t>To build security for the future of $tand By Me beyond the Markell Administration, legislation was introduced and passed in 2015 to codify the Office of Financial Empowerment within DHSS. </a:t>
            </a:r>
          </a:p>
          <a:p>
            <a:pPr>
              <a:spcBef>
                <a:spcPts val="0"/>
              </a:spcBef>
              <a:defRPr/>
            </a:pPr>
            <a:endParaRPr lang="en-US" sz="2000" dirty="0">
              <a:latin typeface="Calibri" panose="020F0502020204030204" pitchFamily="34" charset="0"/>
            </a:endParaRPr>
          </a:p>
          <a:p>
            <a:pPr>
              <a:spcBef>
                <a:spcPts val="0"/>
              </a:spcBef>
              <a:defRPr/>
            </a:pPr>
            <a:r>
              <a:rPr lang="en-US" sz="2000" dirty="0">
                <a:latin typeface="Calibri" panose="020F0502020204030204" pitchFamily="34" charset="0"/>
              </a:rPr>
              <a:t>In March 2015, DHSS was awarded a competitive federal grant of $18.8 million for Delaware WONDER (Work Opportunity Networks to Develop Employment Readiness), an innovative program that works with local partners to provide job training and intensive case management to Delawareans who receive food benefits and have limited job skills or work experience. About 20% of the 150,000 Delawareans who receive food benefits will be eligible for job training in four areas: construction trade, culinary arts, manufacturing, and broad job-placement. The program will begin in early 2016.</a:t>
            </a:r>
          </a:p>
          <a:p>
            <a:pPr>
              <a:spcBef>
                <a:spcPts val="0"/>
              </a:spcBef>
              <a:defRPr/>
            </a:pPr>
            <a:endParaRPr lang="en-US" sz="2000" dirty="0">
              <a:latin typeface="Calibri" panose="020F0502020204030204" pitchFamily="34" charset="0"/>
            </a:endParaRPr>
          </a:p>
          <a:p>
            <a:pPr>
              <a:spcBef>
                <a:spcPts val="0"/>
              </a:spcBef>
              <a:defRPr/>
            </a:pPr>
            <a:r>
              <a:rPr lang="en-US" sz="2000" b="1" dirty="0">
                <a:latin typeface="Calibri" panose="020F0502020204030204" pitchFamily="34" charset="0"/>
              </a:rPr>
              <a:t>WHAT IT MEANS TO DELAWAREANS</a:t>
            </a:r>
            <a:endParaRPr lang="en-US" sz="2000" dirty="0">
              <a:latin typeface="Calibri" panose="020F0502020204030204" pitchFamily="34" charset="0"/>
            </a:endParaRPr>
          </a:p>
          <a:p>
            <a:pPr>
              <a:spcBef>
                <a:spcPts val="0"/>
              </a:spcBef>
              <a:defRPr/>
            </a:pPr>
            <a:r>
              <a:rPr lang="en-US" sz="2000" dirty="0">
                <a:latin typeface="Calibri" panose="020F0502020204030204" pitchFamily="34" charset="0"/>
              </a:rPr>
              <a:t>Three years ago, Waldemar Colon, who works at Dover Downs Hotel &amp; Casino, and his wife wanted to buy a house, but their credit scores were not high enough to get a mortgage. Waldemar, a $tand By Me client, worked with his financial coach and, together, they developed a strategy for him to raise his credit score. With financial empowerment provided through $tand By Me, the Colons bought their house. </a:t>
            </a:r>
          </a:p>
          <a:p>
            <a:pPr>
              <a:spcBef>
                <a:spcPts val="0"/>
              </a:spcBef>
              <a:defRPr/>
            </a:pPr>
            <a:endParaRPr lang="en-US" sz="2000" dirty="0">
              <a:latin typeface="Calibri" panose="020F0502020204030204" pitchFamily="34" charset="0"/>
            </a:endParaRPr>
          </a:p>
          <a:p>
            <a:pPr>
              <a:spcBef>
                <a:spcPts val="0"/>
              </a:spcBef>
              <a:defRPr/>
            </a:pPr>
            <a:r>
              <a:rPr lang="en-US" sz="2000" b="1" dirty="0">
                <a:latin typeface="Calibri" panose="020F0502020204030204" pitchFamily="34" charset="0"/>
              </a:rPr>
              <a:t>THEY SAID IT</a:t>
            </a:r>
            <a:endParaRPr lang="en-US" sz="2000" dirty="0">
              <a:latin typeface="Calibri" panose="020F0502020204030204" pitchFamily="34" charset="0"/>
            </a:endParaRPr>
          </a:p>
          <a:p>
            <a:pPr>
              <a:spcBef>
                <a:spcPts val="0"/>
              </a:spcBef>
              <a:defRPr/>
            </a:pPr>
            <a:r>
              <a:rPr lang="en-US" sz="2000" dirty="0">
                <a:latin typeface="Calibri" panose="020F0502020204030204" pitchFamily="34" charset="0"/>
              </a:rPr>
              <a:t>“This is why we do what we do. It gives people the foundation and stability to try and pursue a better life.” ~  Governor Markell at the July 2015 bill signing to codify the Office of Financial Empowerment within DHSS.</a:t>
            </a: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706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406160EF-EE76-4FCF-9F49-04D2DC96BDEC}" type="slidenum">
              <a:rPr lang="en-US" altLang="en-US" sz="1000">
                <a:latin typeface="Calibri" pitchFamily="34" charset="0"/>
              </a:rPr>
              <a:pPr/>
              <a:t>24</a:t>
            </a:fld>
            <a:endParaRPr lang="en-US" altLang="en-US" sz="10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xfrm>
            <a:off x="258793" y="4209692"/>
            <a:ext cx="6349042" cy="456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altLang="en-US" sz="2000" b="1" dirty="0">
                <a:latin typeface="Arial" panose="020B0604020202020204" pitchFamily="34" charset="0"/>
                <a:cs typeface="Arial" panose="020B0604020202020204" pitchFamily="34" charset="0"/>
              </a:rPr>
              <a:t>Health Care Reform and Innovation</a:t>
            </a:r>
            <a:endParaRPr lang="en-US" altLang="en-US" sz="2000" dirty="0">
              <a:latin typeface="Arial" panose="020B0604020202020204" pitchFamily="34" charset="0"/>
              <a:cs typeface="Arial" panose="020B0604020202020204" pitchFamily="34" charset="0"/>
            </a:endParaRPr>
          </a:p>
          <a:p>
            <a:pPr>
              <a:spcBef>
                <a:spcPts val="0"/>
              </a:spcBef>
            </a:pPr>
            <a:r>
              <a:rPr lang="en-US" altLang="en-US" sz="2000" dirty="0">
                <a:latin typeface="Arial" panose="020B0604020202020204" pitchFamily="34" charset="0"/>
                <a:cs typeface="Arial" panose="020B0604020202020204" pitchFamily="34" charset="0"/>
              </a:rPr>
              <a:t>Beginning in March 2010 when the Affordable Care Act was signed into law, Delaware has been on the superhighway of health care reform. As the lead state agency, DHSS has worked to implement its state-federal partnership Health Insurance Marketplace, with coverage that began Jan. 1, 2014, along with the  expansion of Medicaid, to ensure greater access to insurance.  In addition, DHSS has been a significant partner in designing a plan and applying for a federal Center for Medicare and Medicaid Innovation (CMMI) grant and implementing the plan to change the way health care is delivered and paid for in Delaware.</a:t>
            </a:r>
          </a:p>
          <a:p>
            <a:pPr>
              <a:spcBef>
                <a:spcPts val="0"/>
              </a:spcBef>
            </a:pPr>
            <a:endParaRPr lang="en-US" altLang="en-US" sz="2000" dirty="0">
              <a:latin typeface="Arial" panose="020B0604020202020204" pitchFamily="34" charset="0"/>
              <a:cs typeface="Arial" panose="020B0604020202020204" pitchFamily="34" charset="0"/>
            </a:endParaRPr>
          </a:p>
          <a:p>
            <a:pPr>
              <a:spcBef>
                <a:spcPts val="0"/>
              </a:spcBef>
            </a:pPr>
            <a:r>
              <a:rPr lang="en-US" altLang="en-US" sz="2000" b="1" dirty="0">
                <a:latin typeface="Arial" panose="020B0604020202020204" pitchFamily="34" charset="0"/>
                <a:cs typeface="Arial" panose="020B0604020202020204" pitchFamily="34" charset="0"/>
              </a:rPr>
              <a:t>WHAT CHANGED</a:t>
            </a:r>
            <a:endParaRPr lang="en-US" altLang="en-US" sz="2000" dirty="0">
              <a:latin typeface="Arial" panose="020B0604020202020204" pitchFamily="34" charset="0"/>
              <a:cs typeface="Arial" panose="020B0604020202020204" pitchFamily="34" charset="0"/>
            </a:endParaRPr>
          </a:p>
          <a:p>
            <a:pPr>
              <a:spcBef>
                <a:spcPts val="0"/>
              </a:spcBef>
              <a:spcAft>
                <a:spcPts val="600"/>
              </a:spcAft>
            </a:pPr>
            <a:r>
              <a:rPr lang="en-US" altLang="en-US" sz="2000" dirty="0">
                <a:latin typeface="Arial" panose="020B0604020202020204" pitchFamily="34" charset="0"/>
                <a:cs typeface="Arial" panose="020B0604020202020204" pitchFamily="34" charset="0"/>
              </a:rPr>
              <a:t>In 2008, Delaware’s </a:t>
            </a:r>
            <a:r>
              <a:rPr lang="en-US" altLang="en-US" sz="2000" dirty="0" smtClean="0">
                <a:latin typeface="Arial" panose="020B0604020202020204" pitchFamily="34" charset="0"/>
                <a:cs typeface="Arial" panose="020B0604020202020204" pitchFamily="34" charset="0"/>
              </a:rPr>
              <a:t>uninsured </a:t>
            </a:r>
            <a:r>
              <a:rPr lang="en-US" altLang="en-US" sz="2000" dirty="0">
                <a:latin typeface="Arial" panose="020B0604020202020204" pitchFamily="34" charset="0"/>
                <a:cs typeface="Arial" panose="020B0604020202020204" pitchFamily="34" charset="0"/>
              </a:rPr>
              <a:t>rate was estimated at 11.2%, or 101,000 individuals. That rate ranked Delaware 33</a:t>
            </a:r>
            <a:r>
              <a:rPr lang="en-US" altLang="en-US" sz="2000" baseline="30000" dirty="0">
                <a:latin typeface="Arial" panose="020B0604020202020204" pitchFamily="34" charset="0"/>
                <a:cs typeface="Arial" panose="020B0604020202020204" pitchFamily="34" charset="0"/>
              </a:rPr>
              <a:t>rd</a:t>
            </a:r>
            <a:r>
              <a:rPr lang="en-US" altLang="en-US" sz="2000" dirty="0">
                <a:latin typeface="Arial" panose="020B0604020202020204" pitchFamily="34" charset="0"/>
                <a:cs typeface="Arial" panose="020B0604020202020204" pitchFamily="34" charset="0"/>
              </a:rPr>
              <a:t> among the states. By 2014, that percentage was down to 9.6% among all adults, with an estimated 85,000 Delawareans without coverage. Delaware now has the 10</a:t>
            </a:r>
            <a:r>
              <a:rPr lang="en-US" altLang="en-US" sz="2000" baseline="30000" dirty="0">
                <a:latin typeface="Arial" panose="020B0604020202020204" pitchFamily="34" charset="0"/>
                <a:cs typeface="Arial" panose="020B0604020202020204" pitchFamily="34" charset="0"/>
              </a:rPr>
              <a:t>th</a:t>
            </a:r>
            <a:r>
              <a:rPr lang="en-US" altLang="en-US" sz="2000" dirty="0">
                <a:latin typeface="Arial" panose="020B0604020202020204" pitchFamily="34" charset="0"/>
                <a:cs typeface="Arial" panose="020B0604020202020204" pitchFamily="34" charset="0"/>
              </a:rPr>
              <a:t>-lowest uninsured rate in the country.</a:t>
            </a:r>
          </a:p>
          <a:p>
            <a:pPr>
              <a:spcBef>
                <a:spcPts val="0"/>
              </a:spcBef>
            </a:pPr>
            <a:r>
              <a:rPr lang="en-US" altLang="en-US" sz="2000" dirty="0">
                <a:latin typeface="Arial" panose="020B0604020202020204" pitchFamily="34" charset="0"/>
                <a:cs typeface="Arial" panose="020B0604020202020204" pitchFamily="34" charset="0"/>
              </a:rPr>
              <a:t>However, Delaware’s health care costs are 25% above the national average, with $8 billion spent annually on health care and </a:t>
            </a:r>
            <a:r>
              <a:rPr lang="en-US" altLang="en-US" sz="2000" dirty="0">
                <a:solidFill>
                  <a:srgbClr val="000000"/>
                </a:solidFill>
                <a:latin typeface="Arial" panose="020B0604020202020204" pitchFamily="34" charset="0"/>
                <a:cs typeface="Arial" panose="020B0604020202020204" pitchFamily="34" charset="0"/>
              </a:rPr>
              <a:t>25% of the State budget devoted to health care costs. </a:t>
            </a:r>
            <a:r>
              <a:rPr lang="en-US" altLang="en-US" sz="2000" dirty="0">
                <a:latin typeface="Arial" panose="020B0604020202020204" pitchFamily="34" charset="0"/>
                <a:cs typeface="Arial" panose="020B0604020202020204" pitchFamily="34" charset="0"/>
              </a:rPr>
              <a:t>Those expenditures have not resulted in a high rate of positive outcomes. Delaware’s rate for such diseases as diabetes, obesity and cancer are above the U.S. average, and the health of many Delawareans remains at or below average on many measures. </a:t>
            </a:r>
          </a:p>
          <a:p>
            <a:pPr>
              <a:spcBef>
                <a:spcPts val="0"/>
              </a:spcBef>
            </a:pPr>
            <a:endParaRPr lang="en-US" altLang="en-US" sz="2000" dirty="0">
              <a:latin typeface="Arial" panose="020B0604020202020204" pitchFamily="34" charset="0"/>
              <a:cs typeface="Arial" panose="020B0604020202020204" pitchFamily="34" charset="0"/>
            </a:endParaRPr>
          </a:p>
          <a:p>
            <a:pPr>
              <a:spcBef>
                <a:spcPts val="0"/>
              </a:spcBef>
            </a:pPr>
            <a:r>
              <a:rPr lang="en-US" altLang="en-US" sz="2000" b="1" dirty="0">
                <a:latin typeface="Arial" panose="020B0604020202020204" pitchFamily="34" charset="0"/>
                <a:cs typeface="Arial" panose="020B0604020202020204" pitchFamily="34" charset="0"/>
              </a:rPr>
              <a:t>WHAT WAS DONE</a:t>
            </a:r>
            <a:endParaRPr lang="en-US" altLang="en-US" sz="2000" dirty="0">
              <a:latin typeface="Arial" panose="020B0604020202020204" pitchFamily="34" charset="0"/>
              <a:cs typeface="Arial" panose="020B0604020202020204" pitchFamily="34" charset="0"/>
            </a:endParaRPr>
          </a:p>
          <a:p>
            <a:pPr>
              <a:spcBef>
                <a:spcPts val="0"/>
              </a:spcBef>
              <a:spcAft>
                <a:spcPts val="600"/>
              </a:spcAft>
            </a:pPr>
            <a:r>
              <a:rPr lang="en-US" altLang="en-US" sz="2000" dirty="0">
                <a:latin typeface="Arial" panose="020B0604020202020204" pitchFamily="34" charset="0"/>
                <a:cs typeface="Arial" panose="020B0604020202020204" pitchFamily="34" charset="0"/>
              </a:rPr>
              <a:t>Delaware adopted a state-federal partnership for its Health Insurance Marketplace, meaning Delaware would retain responsibility for plan management and consumer assistance, while the federal government would be responsible for information technology through HealthCare.gov.</a:t>
            </a:r>
          </a:p>
          <a:p>
            <a:pPr>
              <a:spcBef>
                <a:spcPts val="0"/>
              </a:spcBef>
            </a:pPr>
            <a:r>
              <a:rPr lang="en-US" altLang="en-US" sz="2000" dirty="0">
                <a:latin typeface="Arial" panose="020B0604020202020204" pitchFamily="34" charset="0"/>
                <a:cs typeface="Arial" panose="020B0604020202020204" pitchFamily="34" charset="0"/>
              </a:rPr>
              <a:t>Through the first two years, 25,036 Delawareans enrolled for private health insurance plans, with enrollment increasing 74 percent from Year 1 to Year 2 – one of the highest increases in the country. </a:t>
            </a:r>
          </a:p>
        </p:txBody>
      </p:sp>
      <p:sp>
        <p:nvSpPr>
          <p:cNvPr id="71685" name="Slide Number Placeholder 4"/>
          <p:cNvSpPr>
            <a:spLocks noGrp="1"/>
          </p:cNvSpPr>
          <p:nvPr>
            <p:ph type="sldNum" sz="quarter" idx="5"/>
          </p:nvPr>
        </p:nvSpPr>
        <p:spPr bwMode="auto">
          <a:xfrm>
            <a:off x="3937000" y="8867956"/>
            <a:ext cx="3011488" cy="3665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2875" indent="-285721">
              <a:defRPr sz="1200">
                <a:solidFill>
                  <a:schemeClr val="tx1"/>
                </a:solidFill>
                <a:latin typeface="Cambria" pitchFamily="18" charset="0"/>
                <a:cs typeface="Arial" pitchFamily="34" charset="0"/>
              </a:defRPr>
            </a:lvl2pPr>
            <a:lvl3pPr marL="1142886" indent="-228577">
              <a:defRPr sz="1200">
                <a:solidFill>
                  <a:schemeClr val="tx1"/>
                </a:solidFill>
                <a:latin typeface="Cambria" pitchFamily="18" charset="0"/>
                <a:cs typeface="Arial" pitchFamily="34" charset="0"/>
              </a:defRPr>
            </a:lvl3pPr>
            <a:lvl4pPr marL="1600039" indent="-228577">
              <a:defRPr sz="1200">
                <a:solidFill>
                  <a:schemeClr val="tx1"/>
                </a:solidFill>
                <a:latin typeface="Cambria" pitchFamily="18" charset="0"/>
                <a:cs typeface="Arial" pitchFamily="34" charset="0"/>
              </a:defRPr>
            </a:lvl4pPr>
            <a:lvl5pPr marL="2057194" indent="-228577">
              <a:defRPr sz="1200">
                <a:solidFill>
                  <a:schemeClr val="tx1"/>
                </a:solidFill>
                <a:latin typeface="Cambria" pitchFamily="18" charset="0"/>
                <a:cs typeface="Arial" pitchFamily="34" charset="0"/>
              </a:defRPr>
            </a:lvl5pPr>
            <a:lvl6pPr marL="2514347" indent="-228577" eaLnBrk="0" fontAlgn="base" hangingPunct="0">
              <a:spcBef>
                <a:spcPct val="0"/>
              </a:spcBef>
              <a:spcAft>
                <a:spcPct val="0"/>
              </a:spcAft>
              <a:defRPr sz="1200">
                <a:solidFill>
                  <a:schemeClr val="tx1"/>
                </a:solidFill>
                <a:latin typeface="Cambria" pitchFamily="18" charset="0"/>
                <a:cs typeface="Arial" pitchFamily="34" charset="0"/>
              </a:defRPr>
            </a:lvl6pPr>
            <a:lvl7pPr marL="2971502" indent="-228577" eaLnBrk="0" fontAlgn="base" hangingPunct="0">
              <a:spcBef>
                <a:spcPct val="0"/>
              </a:spcBef>
              <a:spcAft>
                <a:spcPct val="0"/>
              </a:spcAft>
              <a:defRPr sz="1200">
                <a:solidFill>
                  <a:schemeClr val="tx1"/>
                </a:solidFill>
                <a:latin typeface="Cambria" pitchFamily="18" charset="0"/>
                <a:cs typeface="Arial" pitchFamily="34" charset="0"/>
              </a:defRPr>
            </a:lvl7pPr>
            <a:lvl8pPr marL="3428657" indent="-228577" eaLnBrk="0" fontAlgn="base" hangingPunct="0">
              <a:spcBef>
                <a:spcPct val="0"/>
              </a:spcBef>
              <a:spcAft>
                <a:spcPct val="0"/>
              </a:spcAft>
              <a:defRPr sz="1200">
                <a:solidFill>
                  <a:schemeClr val="tx1"/>
                </a:solidFill>
                <a:latin typeface="Cambria" pitchFamily="18" charset="0"/>
                <a:cs typeface="Arial" pitchFamily="34" charset="0"/>
              </a:defRPr>
            </a:lvl8pPr>
            <a:lvl9pPr marL="3885810" indent="-228577" eaLnBrk="0" fontAlgn="base" hangingPunct="0">
              <a:spcBef>
                <a:spcPct val="0"/>
              </a:spcBef>
              <a:spcAft>
                <a:spcPct val="0"/>
              </a:spcAft>
              <a:defRPr sz="1200">
                <a:solidFill>
                  <a:schemeClr val="tx1"/>
                </a:solidFill>
                <a:latin typeface="Cambria" pitchFamily="18" charset="0"/>
                <a:cs typeface="Arial" pitchFamily="34" charset="0"/>
              </a:defRPr>
            </a:lvl9pPr>
          </a:lstStyle>
          <a:p>
            <a:fld id="{0F980C88-7D27-4A33-A7CB-EF40CAF6162C}" type="slidenum">
              <a:rPr lang="en-US" altLang="en-US" sz="1000">
                <a:latin typeface="Calibri" pitchFamily="34" charset="0"/>
              </a:rPr>
              <a:pPr/>
              <a:t>25</a:t>
            </a:fld>
            <a:endParaRPr lang="en-US" altLang="en-US" sz="1000" dirty="0">
              <a:latin typeface="Calibri" pitchFamily="34" charset="0"/>
            </a:endParaRPr>
          </a:p>
        </p:txBody>
      </p:sp>
      <p:sp>
        <p:nvSpPr>
          <p:cNvPr id="2" name="Footer Placeholder 1"/>
          <p:cNvSpPr>
            <a:spLocks noGrp="1"/>
          </p:cNvSpPr>
          <p:nvPr>
            <p:ph type="ftr" sz="quarter" idx="10"/>
          </p:nvPr>
        </p:nvSpPr>
        <p:spPr/>
        <p:txBody>
          <a:bodyPr/>
          <a:lstStyle/>
          <a:p>
            <a:pPr>
              <a:defRPr/>
            </a:pPr>
            <a:r>
              <a:rPr lang="en-US" dirty="0" smtClean="0"/>
              <a:t>DHSS OMB FY 17 BUDGET HEARING</a:t>
            </a:r>
            <a:endParaRPr lang="en-US" dirty="0"/>
          </a:p>
        </p:txBody>
      </p:sp>
      <p:sp>
        <p:nvSpPr>
          <p:cNvPr id="3" name="Header Placeholder 2"/>
          <p:cNvSpPr>
            <a:spLocks noGrp="1"/>
          </p:cNvSpPr>
          <p:nvPr>
            <p:ph type="hdr" sz="quarter" idx="11"/>
          </p:nvPr>
        </p:nvSpPr>
        <p:spPr/>
        <p:txBody>
          <a:bodyPr/>
          <a:lstStyle/>
          <a:p>
            <a:pPr>
              <a:defRPr/>
            </a:pPr>
            <a:r>
              <a:rPr lang="en-US" dirty="0" smtClean="0"/>
              <a:t>DRAFT REMARKS 11/18/15</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448575" y="4235571"/>
            <a:ext cx="6012611" cy="4572000"/>
          </a:xfrm>
        </p:spPr>
        <p:txBody>
          <a:bodyPr>
            <a:noAutofit/>
          </a:bodyPr>
          <a:lstStyle/>
          <a:p>
            <a:pPr>
              <a:spcBef>
                <a:spcPts val="0"/>
              </a:spcBef>
              <a:spcAft>
                <a:spcPts val="0"/>
              </a:spcAft>
              <a:defRPr/>
            </a:pPr>
            <a:r>
              <a:rPr lang="en-US" sz="2000" dirty="0">
                <a:latin typeface="Calibri" panose="020F0502020204030204" pitchFamily="34" charset="0"/>
              </a:rPr>
              <a:t>In July 2013, Gov. Markell expanded eligibility for Medicaid up to 138 percent of the Federal Poverty Level beginning Jan. 1, 2014. Through October 2015, 9,101 Delaware adults were eligible for coverage through the expansion. </a:t>
            </a:r>
          </a:p>
          <a:p>
            <a:pPr>
              <a:spcBef>
                <a:spcPts val="0"/>
              </a:spcBef>
              <a:spcAft>
                <a:spcPts val="0"/>
              </a:spcAft>
              <a:defRPr/>
            </a:pPr>
            <a:endParaRPr lang="en-US" sz="2000" dirty="0">
              <a:latin typeface="Calibri" panose="020F0502020204030204" pitchFamily="34" charset="0"/>
            </a:endParaRPr>
          </a:p>
          <a:p>
            <a:pPr>
              <a:spcBef>
                <a:spcPts val="0"/>
              </a:spcBef>
              <a:spcAft>
                <a:spcPts val="0"/>
              </a:spcAft>
              <a:defRPr/>
            </a:pPr>
            <a:r>
              <a:rPr lang="en-US" sz="2000" dirty="0">
                <a:latin typeface="Calibri" panose="020F0502020204030204" pitchFamily="34" charset="0"/>
              </a:rPr>
              <a:t>And to address health care costs - Beginning in 2013, more than 100 stakeholders, including those representing hospitals, providers, insurers, educational institutions, patients, and government, came together to develop Delaware’s health innovation plan. </a:t>
            </a:r>
          </a:p>
          <a:p>
            <a:pPr>
              <a:spcBef>
                <a:spcPts val="0"/>
              </a:spcBef>
              <a:spcAft>
                <a:spcPts val="0"/>
              </a:spcAft>
              <a:defRPr/>
            </a:pPr>
            <a:endParaRPr lang="en-US" sz="2000" dirty="0">
              <a:latin typeface="Calibri" panose="020F0502020204030204" pitchFamily="34" charset="0"/>
            </a:endParaRPr>
          </a:p>
          <a:p>
            <a:pPr>
              <a:spcBef>
                <a:spcPts val="0"/>
              </a:spcBef>
              <a:spcAft>
                <a:spcPts val="0"/>
              </a:spcAft>
              <a:defRPr/>
            </a:pPr>
            <a:r>
              <a:rPr lang="en-US" sz="2000" dirty="0">
                <a:latin typeface="Calibri" panose="020F0502020204030204" pitchFamily="34" charset="0"/>
              </a:rPr>
              <a:t>Based on that plan, Delaware was awarded a four-year, $35 million grant from the Centers for Medicare and Medicaid Innovation (CMMI) to transform the state’s health care delivery system by using a total investment of $130 million over four years. </a:t>
            </a:r>
          </a:p>
          <a:p>
            <a:pPr>
              <a:spcBef>
                <a:spcPts val="0"/>
              </a:spcBef>
              <a:spcAft>
                <a:spcPts val="0"/>
              </a:spcAft>
              <a:defRPr/>
            </a:pPr>
            <a:endParaRPr lang="en-US" sz="2000" dirty="0">
              <a:latin typeface="Calibri" panose="020F0502020204030204" pitchFamily="34" charset="0"/>
            </a:endParaRPr>
          </a:p>
          <a:p>
            <a:pPr>
              <a:spcBef>
                <a:spcPts val="0"/>
              </a:spcBef>
              <a:spcAft>
                <a:spcPts val="0"/>
              </a:spcAft>
              <a:defRPr/>
            </a:pPr>
            <a:r>
              <a:rPr lang="en-US" sz="2000" dirty="0">
                <a:latin typeface="Calibri" panose="020F0502020204030204" pitchFamily="34" charset="0"/>
              </a:rPr>
              <a:t>In 2015, the Delaware Center for Health Innovation (DCHI), a not-for-profit organization, was created to carry out the innovation work. The DCHI Board created six committees: Clinical, Workforce and Education, Payment, Health Information Technology, Healthy Neighborhoods, and Patient/Consumer Advisory. Two multi-payer, value-based payment models will be offered statewide: Pay-4-Value and Total Cost of Care. </a:t>
            </a:r>
          </a:p>
          <a:p>
            <a:pPr>
              <a:spcBef>
                <a:spcPts val="0"/>
              </a:spcBef>
              <a:spcAft>
                <a:spcPts val="0"/>
              </a:spcAft>
              <a:defRPr/>
            </a:pPr>
            <a:endParaRPr lang="en-US" sz="2000" dirty="0">
              <a:latin typeface="Calibri" panose="020F0502020204030204" pitchFamily="34" charset="0"/>
            </a:endParaRPr>
          </a:p>
          <a:p>
            <a:pPr>
              <a:spcBef>
                <a:spcPts val="0"/>
              </a:spcBef>
              <a:spcAft>
                <a:spcPts val="0"/>
              </a:spcAft>
              <a:defRPr/>
            </a:pPr>
            <a:r>
              <a:rPr lang="en-US" sz="2000" dirty="0">
                <a:latin typeface="Calibri" panose="020F0502020204030204" pitchFamily="34" charset="0"/>
              </a:rPr>
              <a:t>Delaware’s goals by 2018 are to become one of the five healthiest states in the U.S.; to achieve top performance for quality and patient experience; and to bring health care spending growth more closely in line with the growth of the economy.</a:t>
            </a: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727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2A4DD59B-A842-4A99-845A-D52941BFD7A1}" type="slidenum">
              <a:rPr lang="en-US" altLang="en-US" sz="1000">
                <a:latin typeface="Calibri" pitchFamily="34" charset="0"/>
              </a:rPr>
              <a:pPr/>
              <a:t>26</a:t>
            </a:fld>
            <a:endParaRPr lang="en-US" altLang="en-US" sz="100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17585" y="4321834"/>
            <a:ext cx="5969479" cy="4477109"/>
          </a:xfrm>
        </p:spPr>
        <p:txBody>
          <a:bodyPr>
            <a:noAutofit/>
          </a:bodyPr>
          <a:lstStyle/>
          <a:p>
            <a:pPr>
              <a:spcBef>
                <a:spcPts val="0"/>
              </a:spcBef>
              <a:defRPr/>
            </a:pPr>
            <a:endParaRPr lang="en-US" sz="1100" dirty="0">
              <a:latin typeface="Calibri" panose="020F0502020204030204" pitchFamily="34" charset="0"/>
            </a:endParaRPr>
          </a:p>
          <a:p>
            <a:pPr>
              <a:spcBef>
                <a:spcPts val="0"/>
              </a:spcBef>
              <a:defRPr/>
            </a:pPr>
            <a:r>
              <a:rPr lang="en-US" sz="2000" b="1" dirty="0">
                <a:latin typeface="Calibri" panose="020F0502020204030204" pitchFamily="34" charset="0"/>
              </a:rPr>
              <a:t>WHAT IT MEANS TO DELAWAREANS</a:t>
            </a:r>
            <a:endParaRPr lang="en-US" sz="2000" dirty="0">
              <a:latin typeface="Calibri" panose="020F0502020204030204" pitchFamily="34" charset="0"/>
            </a:endParaRPr>
          </a:p>
          <a:p>
            <a:pPr>
              <a:spcBef>
                <a:spcPts val="0"/>
              </a:spcBef>
              <a:defRPr/>
            </a:pPr>
            <a:r>
              <a:rPr lang="en-US" sz="2000" dirty="0">
                <a:latin typeface="Calibri" panose="020F0502020204030204" pitchFamily="34" charset="0"/>
              </a:rPr>
              <a:t>Felipe Hernandez, a 26-year-old machine operator from Wilmington, did not have insurance coverage like his wife and daughter did. Relatives told him about the Health Insurance Marketplace and he enrolled for coverage beginning in 2014 and re-enrolled for 2015. Hernandez, who pays a monthly premium of about $73, said he is now more hopeful about the future for him and his family. </a:t>
            </a:r>
          </a:p>
          <a:p>
            <a:pPr>
              <a:spcBef>
                <a:spcPts val="0"/>
              </a:spcBef>
              <a:defRPr/>
            </a:pPr>
            <a:endParaRPr lang="en-US" sz="2000" dirty="0">
              <a:latin typeface="Calibri" panose="020F0502020204030204" pitchFamily="34" charset="0"/>
            </a:endParaRPr>
          </a:p>
          <a:p>
            <a:pPr>
              <a:spcBef>
                <a:spcPts val="0"/>
              </a:spcBef>
              <a:defRPr/>
            </a:pPr>
            <a:r>
              <a:rPr lang="en-US" sz="2000" b="1" dirty="0">
                <a:latin typeface="Calibri" panose="020F0502020204030204" pitchFamily="34" charset="0"/>
              </a:rPr>
              <a:t>BY THE NUMBERS</a:t>
            </a:r>
            <a:endParaRPr lang="en-US" sz="2000" dirty="0">
              <a:latin typeface="Calibri" panose="020F0502020204030204" pitchFamily="34" charset="0"/>
            </a:endParaRPr>
          </a:p>
          <a:p>
            <a:pPr marL="574330" indent="-456926">
              <a:spcBef>
                <a:spcPts val="0"/>
              </a:spcBef>
              <a:spcAft>
                <a:spcPts val="0"/>
              </a:spcAft>
              <a:defRPr/>
            </a:pPr>
            <a:r>
              <a:rPr lang="en-US" sz="2000" b="1" dirty="0">
                <a:latin typeface="Calibri" panose="020F0502020204030204" pitchFamily="34" charset="0"/>
              </a:rPr>
              <a:t>34,000: </a:t>
            </a:r>
            <a:r>
              <a:rPr lang="en-US" sz="2000" dirty="0">
                <a:latin typeface="Calibri" panose="020F0502020204030204" pitchFamily="34" charset="0"/>
              </a:rPr>
              <a:t>Number of Delawareans who have gained access to care through the Marketplace and Medicaid expansion since 2014.</a:t>
            </a:r>
          </a:p>
          <a:p>
            <a:pPr marL="117405">
              <a:spcBef>
                <a:spcPts val="0"/>
              </a:spcBef>
              <a:spcAft>
                <a:spcPts val="0"/>
              </a:spcAft>
              <a:defRPr/>
            </a:pPr>
            <a:r>
              <a:rPr lang="en-US" sz="2000" dirty="0">
                <a:latin typeface="Calibri" panose="020F0502020204030204" pitchFamily="34" charset="0"/>
              </a:rPr>
              <a:t> </a:t>
            </a:r>
          </a:p>
          <a:p>
            <a:pPr marL="117405">
              <a:spcBef>
                <a:spcPts val="0"/>
              </a:spcBef>
              <a:spcAft>
                <a:spcPts val="0"/>
              </a:spcAft>
              <a:defRPr/>
            </a:pPr>
            <a:r>
              <a:rPr lang="en-US" sz="2000" b="1" dirty="0">
                <a:latin typeface="Calibri" panose="020F0502020204030204" pitchFamily="34" charset="0"/>
              </a:rPr>
              <a:t>84%: </a:t>
            </a:r>
            <a:r>
              <a:rPr lang="en-US" sz="2000" dirty="0">
                <a:latin typeface="Calibri" panose="020F0502020204030204" pitchFamily="34" charset="0"/>
              </a:rPr>
              <a:t>Percentage of Delawareans eligible for tax subsidies on the Health Insurance Marketplace.</a:t>
            </a:r>
          </a:p>
          <a:p>
            <a:pPr marL="117405">
              <a:spcBef>
                <a:spcPts val="0"/>
              </a:spcBef>
              <a:spcAft>
                <a:spcPts val="0"/>
              </a:spcAft>
              <a:defRPr/>
            </a:pPr>
            <a:endParaRPr lang="en-US" sz="2000" dirty="0">
              <a:latin typeface="Calibri" panose="020F0502020204030204" pitchFamily="34" charset="0"/>
            </a:endParaRPr>
          </a:p>
          <a:p>
            <a:pPr marL="802793" indent="-685389">
              <a:spcBef>
                <a:spcPts val="0"/>
              </a:spcBef>
              <a:spcAft>
                <a:spcPts val="300"/>
              </a:spcAft>
              <a:defRPr/>
            </a:pPr>
            <a:r>
              <a:rPr lang="en-US" sz="2000" b="1" dirty="0">
                <a:solidFill>
                  <a:srgbClr val="000000"/>
                </a:solidFill>
                <a:latin typeface="Calibri" panose="020F0502020204030204" pitchFamily="34" charset="0"/>
              </a:rPr>
              <a:t>$35 million: </a:t>
            </a:r>
            <a:r>
              <a:rPr lang="en-US" sz="2000" dirty="0">
                <a:latin typeface="Calibri" panose="020F0502020204030204" pitchFamily="34" charset="0"/>
              </a:rPr>
              <a:t>Amount of federal grant Delaware received to change the way health care is delivered and paid for.</a:t>
            </a:r>
          </a:p>
          <a:p>
            <a:pPr>
              <a:spcBef>
                <a:spcPts val="0"/>
              </a:spcBef>
              <a:defRPr/>
            </a:pPr>
            <a:endParaRPr lang="en-US" sz="2000" dirty="0">
              <a:latin typeface="Calibri" panose="020F0502020204030204" pitchFamily="34" charset="0"/>
            </a:endParaRPr>
          </a:p>
          <a:p>
            <a:pPr>
              <a:spcBef>
                <a:spcPts val="0"/>
              </a:spcBef>
              <a:defRPr/>
            </a:pPr>
            <a:r>
              <a:rPr lang="en-US" sz="2000" b="1" dirty="0">
                <a:latin typeface="Calibri" panose="020F0502020204030204" pitchFamily="34" charset="0"/>
              </a:rPr>
              <a:t>THEY SAID IT</a:t>
            </a:r>
            <a:endParaRPr lang="en-US" sz="2000" dirty="0">
              <a:latin typeface="Calibri" panose="020F0502020204030204" pitchFamily="34" charset="0"/>
            </a:endParaRPr>
          </a:p>
          <a:p>
            <a:pPr>
              <a:spcBef>
                <a:spcPts val="0"/>
              </a:spcBef>
              <a:defRPr/>
            </a:pPr>
            <a:r>
              <a:rPr lang="en-US" sz="2000" dirty="0">
                <a:latin typeface="Calibri" panose="020F0502020204030204" pitchFamily="34" charset="0"/>
              </a:rPr>
              <a:t>“I’ve gone to the doctor for exams, blood work, and medications to prevent future illness. My health has improved a lot. I’m not going to go broke because I get sick.” ~ Felipe Hernandez, who bought private coverage on the Health Insurance Marketplace.</a:t>
            </a:r>
            <a:endParaRPr lang="en-US" altLang="en-US" sz="2000" dirty="0">
              <a:latin typeface="Calibri" panose="020F0502020204030204" pitchFamily="34" charset="0"/>
            </a:endParaRP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727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2A4DD59B-A842-4A99-845A-D52941BFD7A1}" type="slidenum">
              <a:rPr lang="en-US" altLang="en-US" sz="1000">
                <a:latin typeface="Calibri" pitchFamily="34" charset="0"/>
              </a:rPr>
              <a:pPr/>
              <a:t>27</a:t>
            </a:fld>
            <a:endParaRPr lang="en-US" altLang="en-US" sz="1000"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xfrm>
            <a:off x="676276" y="4387851"/>
            <a:ext cx="5578475" cy="417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ct val="0"/>
              </a:spcBef>
            </a:pPr>
            <a:r>
              <a:rPr lang="en-US" altLang="en-US" sz="2000" dirty="0">
                <a:latin typeface="Calibri" panose="020F0502020204030204" pitchFamily="34" charset="0"/>
              </a:rPr>
              <a:t>Moving forward, we will continue to focus our efforts on building upon these successes and ensuring that our services and our budget advance the DHSS mission.</a:t>
            </a:r>
          </a:p>
          <a:p>
            <a:pPr algn="ctr">
              <a:spcBef>
                <a:spcPct val="0"/>
              </a:spcBef>
            </a:pPr>
            <a:endParaRPr lang="en-US" altLang="en-US" sz="2000" dirty="0">
              <a:latin typeface="Calibri" panose="020F0502020204030204" pitchFamily="34" charset="0"/>
            </a:endParaRPr>
          </a:p>
          <a:p>
            <a:pPr>
              <a:spcBef>
                <a:spcPct val="0"/>
              </a:spcBef>
            </a:pPr>
            <a:r>
              <a:rPr lang="en-US" altLang="en-US" sz="2000" dirty="0">
                <a:latin typeface="Calibri" panose="020F0502020204030204" pitchFamily="34" charset="0"/>
              </a:rPr>
              <a:t>Our fundamental sense of purpose must always be to:</a:t>
            </a:r>
          </a:p>
          <a:p>
            <a:pPr marL="0" lvl="1" algn="ctr">
              <a:spcBef>
                <a:spcPct val="0"/>
              </a:spcBef>
            </a:pPr>
            <a:endParaRPr lang="en-US" altLang="en-US" sz="2000" dirty="0">
              <a:latin typeface="Calibri" panose="020F0502020204030204" pitchFamily="34" charset="0"/>
            </a:endParaRPr>
          </a:p>
          <a:p>
            <a:pPr marL="0" lvl="1" algn="ctr">
              <a:lnSpc>
                <a:spcPct val="110000"/>
              </a:lnSpc>
              <a:spcBef>
                <a:spcPct val="0"/>
              </a:spcBef>
            </a:pPr>
            <a:r>
              <a:rPr lang="en-US" altLang="en-US" sz="2000" dirty="0">
                <a:latin typeface="Calibri" panose="020F0502020204030204" pitchFamily="34" charset="0"/>
              </a:rPr>
              <a:t> </a:t>
            </a:r>
            <a:r>
              <a:rPr lang="en-US" altLang="en-US" sz="2000" i="1" dirty="0">
                <a:latin typeface="Calibri" panose="020F0502020204030204" pitchFamily="34" charset="0"/>
              </a:rPr>
              <a:t>facilitate and empower individuals and </a:t>
            </a:r>
          </a:p>
          <a:p>
            <a:pPr marL="0" lvl="1" algn="ctr" eaLnBrk="1" hangingPunct="1">
              <a:lnSpc>
                <a:spcPct val="110000"/>
              </a:lnSpc>
              <a:spcBef>
                <a:spcPct val="0"/>
              </a:spcBef>
              <a:buClr>
                <a:schemeClr val="tx1"/>
              </a:buClr>
            </a:pPr>
            <a:r>
              <a:rPr lang="en-US" altLang="en-US" sz="2000" i="1" dirty="0">
                <a:latin typeface="Calibri" panose="020F0502020204030204" pitchFamily="34" charset="0"/>
              </a:rPr>
              <a:t>communities to gain healthy outcomes, both in</a:t>
            </a:r>
          </a:p>
          <a:p>
            <a:pPr marL="0" lvl="1" algn="ctr" eaLnBrk="1" hangingPunct="1">
              <a:lnSpc>
                <a:spcPct val="110000"/>
              </a:lnSpc>
              <a:spcBef>
                <a:spcPct val="0"/>
              </a:spcBef>
              <a:buClr>
                <a:schemeClr val="tx1"/>
              </a:buClr>
            </a:pPr>
            <a:r>
              <a:rPr lang="en-US" altLang="en-US" sz="2000" i="1" dirty="0">
                <a:latin typeface="Calibri" panose="020F0502020204030204" pitchFamily="34" charset="0"/>
              </a:rPr>
              <a:t>physical wellness and emotional well being; to gain</a:t>
            </a:r>
          </a:p>
          <a:p>
            <a:pPr marL="0" lvl="1" algn="ctr" eaLnBrk="1" hangingPunct="1">
              <a:lnSpc>
                <a:spcPct val="110000"/>
              </a:lnSpc>
              <a:spcBef>
                <a:spcPct val="0"/>
              </a:spcBef>
              <a:buClr>
                <a:schemeClr val="tx1"/>
              </a:buClr>
            </a:pPr>
            <a:r>
              <a:rPr lang="en-US" altLang="en-US" sz="2000" i="1" dirty="0">
                <a:latin typeface="Calibri" panose="020F0502020204030204" pitchFamily="34" charset="0"/>
              </a:rPr>
              <a:t>economic self sufficiency, which will eliminate or</a:t>
            </a:r>
          </a:p>
          <a:p>
            <a:pPr marL="0" lvl="1" algn="ctr" eaLnBrk="1" hangingPunct="1">
              <a:lnSpc>
                <a:spcPct val="110000"/>
              </a:lnSpc>
              <a:spcBef>
                <a:spcPct val="0"/>
              </a:spcBef>
              <a:buClr>
                <a:schemeClr val="tx1"/>
              </a:buClr>
            </a:pPr>
            <a:r>
              <a:rPr lang="en-US" altLang="en-US" sz="2000" i="1" dirty="0">
                <a:latin typeface="Calibri" panose="020F0502020204030204" pitchFamily="34" charset="0"/>
              </a:rPr>
              <a:t>limit long term reliance on government, and to</a:t>
            </a:r>
          </a:p>
          <a:p>
            <a:pPr marL="0" lvl="1" algn="ctr" eaLnBrk="1" hangingPunct="1">
              <a:lnSpc>
                <a:spcPct val="110000"/>
              </a:lnSpc>
              <a:spcBef>
                <a:spcPct val="0"/>
              </a:spcBef>
              <a:buClr>
                <a:schemeClr val="tx1"/>
              </a:buClr>
            </a:pPr>
            <a:r>
              <a:rPr lang="en-US" altLang="en-US" sz="2000" i="1" dirty="0">
                <a:latin typeface="Calibri" panose="020F0502020204030204" pitchFamily="34" charset="0"/>
              </a:rPr>
              <a:t>protect and support those citizens most vulnerable</a:t>
            </a:r>
          </a:p>
          <a:p>
            <a:pPr marL="0" lvl="1" algn="ctr" eaLnBrk="1" hangingPunct="1">
              <a:lnSpc>
                <a:spcPct val="110000"/>
              </a:lnSpc>
              <a:spcBef>
                <a:spcPct val="0"/>
              </a:spcBef>
              <a:buClr>
                <a:schemeClr val="tx1"/>
              </a:buClr>
            </a:pPr>
            <a:r>
              <a:rPr lang="en-US" altLang="en-US" sz="2000" i="1" dirty="0">
                <a:latin typeface="Calibri" panose="020F0502020204030204" pitchFamily="34" charset="0"/>
              </a:rPr>
              <a:t>due to advanced age, disabilities, and produce</a:t>
            </a:r>
          </a:p>
          <a:p>
            <a:pPr marL="0" lvl="1" algn="ctr" eaLnBrk="1" hangingPunct="1">
              <a:lnSpc>
                <a:spcPct val="110000"/>
              </a:lnSpc>
              <a:spcBef>
                <a:spcPct val="0"/>
              </a:spcBef>
              <a:buClr>
                <a:schemeClr val="tx1"/>
              </a:buClr>
            </a:pPr>
            <a:r>
              <a:rPr lang="en-US" altLang="en-US" sz="2000" i="1" dirty="0">
                <a:latin typeface="Calibri" panose="020F0502020204030204" pitchFamily="34" charset="0"/>
              </a:rPr>
              <a:t>positive outcomes for the individuals we serve</a:t>
            </a:r>
          </a:p>
          <a:p>
            <a:pPr algn="ctr">
              <a:spcBef>
                <a:spcPct val="0"/>
              </a:spcBef>
            </a:pPr>
            <a:endParaRPr lang="en-US" altLang="en-US" sz="2000" dirty="0">
              <a:latin typeface="Calibri" panose="020F0502020204030204" pitchFamily="34" charset="0"/>
            </a:endParaRPr>
          </a:p>
          <a:p>
            <a:pPr>
              <a:spcBef>
                <a:spcPct val="0"/>
              </a:spcBef>
            </a:pPr>
            <a:r>
              <a:rPr lang="en-US" altLang="en-US" sz="2000" dirty="0">
                <a:latin typeface="Calibri" panose="020F0502020204030204" pitchFamily="34" charset="0"/>
              </a:rPr>
              <a:t>Therefore, our primary focus, through our intervention shall be inclusive and responsive to best practices and continue to evaluate and re-engineer for enhanced performance.  </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73733"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67BF87D5-E509-4DE7-9B37-51DF7175310F}" type="slidenum">
              <a:rPr lang="en-US" altLang="en-US" sz="900"/>
              <a:pPr>
                <a:spcBef>
                  <a:spcPct val="0"/>
                </a:spcBef>
              </a:pPr>
              <a:t>28</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otes Placeholder 2"/>
          <p:cNvSpPr>
            <a:spLocks noGrp="1"/>
          </p:cNvSpPr>
          <p:nvPr>
            <p:ph type="body" idx="1"/>
          </p:nvPr>
        </p:nvSpPr>
        <p:spPr bwMode="auto">
          <a:xfrm>
            <a:off x="366714" y="4297363"/>
            <a:ext cx="6129337" cy="466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ct val="0"/>
              </a:spcBef>
            </a:pPr>
            <a:r>
              <a:rPr lang="en-US" altLang="en-US" sz="2000" dirty="0"/>
              <a:t>At the same time that reforms continue in our mental health system, we will continue to reform our substance usage treatment system to build a system in which care is coordinated across the spectrum and when individuals relapse, services are intensified, not ended.  The work we are doing in DHSS is being coordinated with the Department of Correction, the Children’s Department, the Department of Education, the courts, law enforcement, school nurses, providers, insurers (both Medicaid and commercial), families, advocates, consumers, physicians and the Prescription Drug Action Committee (PDAC). With suspected overdose deaths climbing to 16 deaths per month and demand for treatment services far outstripping what our Division of Substance Abuse and Mental Health can offer, we will work to add and reform our services as the DHSS and State budgets allow.</a:t>
            </a:r>
          </a:p>
          <a:p>
            <a:pPr>
              <a:spcBef>
                <a:spcPct val="0"/>
              </a:spcBef>
            </a:pPr>
            <a:endParaRPr lang="en-US" altLang="en-US" sz="2000" dirty="0"/>
          </a:p>
          <a:p>
            <a:pPr>
              <a:spcBef>
                <a:spcPct val="0"/>
              </a:spcBef>
            </a:pPr>
            <a:r>
              <a:rPr lang="en-US" altLang="en-US" sz="2000" dirty="0"/>
              <a:t>In both FY 2015/2016, additional funds allowed us to open a new detox center in Harrington, to create additional 23-hour assessment and observation services, to double the number of slots for coordinated care management, and to increase capacity in out patient, young adult treatment centers and sober-living.   In FY 2017, I plan to seek budget increases that would further increase the State’s capacity to advance  treatment and recovery services throughout our state.  These new services, combined with what we have began  in FY 2015, will continue to facilitate a solid foundation for our approach to address substance misuse going forward.</a:t>
            </a:r>
          </a:p>
          <a:p>
            <a:pPr>
              <a:spcBef>
                <a:spcPct val="0"/>
              </a:spcBef>
            </a:pPr>
            <a:endParaRPr lang="en-US" altLang="en-US" sz="2000" dirty="0"/>
          </a:p>
          <a:p>
            <a:pPr>
              <a:spcBef>
                <a:spcPct val="0"/>
              </a:spcBef>
            </a:pPr>
            <a:r>
              <a:rPr lang="en-US" altLang="en-US" sz="2000" dirty="0"/>
              <a:t>In addition to increased treatment, we will continue to increase awareness. It is a significant challenge to both expand services to meet the demand for services relative to the treatment of this disease, especially during this epidemic, while simultaneously reforming the system so that people can access the level of care they need at the time it is needed.  We are committed and determined to address this issue and continue to work with our legislative branch and community stakeholders to combat this devastating disease.</a:t>
            </a:r>
          </a:p>
        </p:txBody>
      </p:sp>
      <p:sp>
        <p:nvSpPr>
          <p:cNvPr id="2" name="Footer Placeholder 1"/>
          <p:cNvSpPr>
            <a:spLocks noGrp="1"/>
          </p:cNvSpPr>
          <p:nvPr>
            <p:ph type="ftr" sz="quarter" idx="4"/>
          </p:nvPr>
        </p:nvSpPr>
        <p:spPr>
          <a:xfrm>
            <a:off x="0" y="8970964"/>
            <a:ext cx="3011488" cy="263525"/>
          </a:xfrm>
        </p:spPr>
        <p:txBody>
          <a:bodyPr/>
          <a:lstStyle/>
          <a:p>
            <a:pPr>
              <a:defRPr/>
            </a:pPr>
            <a:r>
              <a:rPr lang="en-US" sz="900" dirty="0"/>
              <a:t>DHSS OMB FY 17 BUDGET HEARING</a:t>
            </a:r>
          </a:p>
        </p:txBody>
      </p:sp>
      <p:sp>
        <p:nvSpPr>
          <p:cNvPr id="74756"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0E5C4C7C-39CE-42C6-932D-B439BA5B6DC8}" type="slidenum">
              <a:rPr lang="en-US" altLang="en-US" sz="900"/>
              <a:pPr>
                <a:spcBef>
                  <a:spcPct val="0"/>
                </a:spcBef>
              </a:pPr>
              <a:t>29</a:t>
            </a:fld>
            <a:endParaRPr lang="en-US" altLang="en-US" sz="900" dirty="0"/>
          </a:p>
        </p:txBody>
      </p:sp>
      <p:sp>
        <p:nvSpPr>
          <p:cNvPr id="74757" name="Slide Image Placeholder 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otes Placeholder 2"/>
          <p:cNvSpPr>
            <a:spLocks noGrp="1"/>
          </p:cNvSpPr>
          <p:nvPr>
            <p:ph type="body" idx="1"/>
          </p:nvPr>
        </p:nvSpPr>
        <p:spPr bwMode="auto">
          <a:xfrm>
            <a:off x="511175" y="4306888"/>
            <a:ext cx="5830888" cy="4470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lnSpc>
                <a:spcPct val="110000"/>
              </a:lnSpc>
              <a:spcBef>
                <a:spcPts val="600"/>
              </a:spcBef>
              <a:spcAft>
                <a:spcPts val="0"/>
              </a:spcAft>
              <a:defRPr/>
            </a:pPr>
            <a:r>
              <a:rPr lang="en-US" altLang="en-US" sz="2000" dirty="0">
                <a:solidFill>
                  <a:srgbClr val="000000"/>
                </a:solidFill>
                <a:latin typeface="Arial" panose="020B0604020202020204" pitchFamily="34" charset="0"/>
                <a:cs typeface="Arial" panose="020B0604020202020204" pitchFamily="34" charset="0"/>
              </a:rPr>
              <a:t>The Department remains committed to meeting the challenges and creating opportunities to advance our worthy mission.   We continue to work within our means, while attempting to preserve the core services, and executing innovative, best practice measures that promote and increase healthier outcomes, healthier experiences with the system while remaining fiscally responsible.</a:t>
            </a:r>
          </a:p>
          <a:p>
            <a:pPr eaLnBrk="1" hangingPunct="1">
              <a:lnSpc>
                <a:spcPct val="110000"/>
              </a:lnSpc>
              <a:spcBef>
                <a:spcPts val="0"/>
              </a:spcBef>
              <a:spcAft>
                <a:spcPts val="0"/>
              </a:spcAft>
              <a:defRPr/>
            </a:pPr>
            <a:endParaRPr lang="en-US" altLang="en-US" sz="2000" dirty="0">
              <a:solidFill>
                <a:srgbClr val="000000"/>
              </a:solidFill>
              <a:latin typeface="Arial" panose="020B0604020202020204" pitchFamily="34" charset="0"/>
              <a:cs typeface="Arial" panose="020B0604020202020204" pitchFamily="34" charset="0"/>
            </a:endParaRPr>
          </a:p>
          <a:p>
            <a:pPr>
              <a:lnSpc>
                <a:spcPct val="110000"/>
              </a:lnSpc>
              <a:spcBef>
                <a:spcPts val="0"/>
              </a:spcBef>
              <a:spcAft>
                <a:spcPts val="0"/>
              </a:spcAft>
              <a:defRPr/>
            </a:pPr>
            <a:r>
              <a:rPr lang="en-US" sz="2000" b="1" dirty="0">
                <a:latin typeface="Arial" panose="020B0604020202020204" pitchFamily="34" charset="0"/>
                <a:cs typeface="Arial" panose="020B0604020202020204" pitchFamily="34" charset="0"/>
              </a:rPr>
              <a:t>All of this work compels me to reflect upon, and to be cognizant of, its impact on our employees, the people who must do the labor-intensive work that rests in their hands.   And they have performed admirably, even while at the same time seeing a reduction in staff by more than 670 positions, a 13 percent decrease; and an average daily vacancy of more than 500 positions.  Our staff believes as I do that providing needed government services and being good stewards of taxpayer money are not mutually exclusive goals.</a:t>
            </a:r>
          </a:p>
          <a:p>
            <a:pPr>
              <a:lnSpc>
                <a:spcPct val="110000"/>
              </a:lnSpc>
              <a:spcBef>
                <a:spcPts val="0"/>
              </a:spcBef>
              <a:spcAft>
                <a:spcPts val="0"/>
              </a:spcAft>
              <a:defRPr/>
            </a:pPr>
            <a:r>
              <a:rPr lang="en-US" sz="2000" dirty="0">
                <a:latin typeface="Arial" panose="020B0604020202020204" pitchFamily="34" charset="0"/>
                <a:cs typeface="Arial" panose="020B0604020202020204" pitchFamily="34" charset="0"/>
              </a:rPr>
              <a:t> </a:t>
            </a:r>
          </a:p>
          <a:p>
            <a:pPr eaLnBrk="1" hangingPunct="1">
              <a:lnSpc>
                <a:spcPct val="110000"/>
              </a:lnSpc>
              <a:spcBef>
                <a:spcPts val="0"/>
              </a:spcBef>
              <a:spcAft>
                <a:spcPts val="0"/>
              </a:spcAft>
              <a:defRPr/>
            </a:pPr>
            <a:r>
              <a:rPr lang="en-US" altLang="en-US" sz="2000" dirty="0">
                <a:latin typeface="Arial" panose="020B0604020202020204" pitchFamily="34" charset="0"/>
                <a:cs typeface="Arial" panose="020B0604020202020204" pitchFamily="34" charset="0"/>
              </a:rPr>
              <a:t>Prior to addressing the FY 17 Budget Request, I wish to highlight the Department’s focus, investments and accomplishments.  This is merely a sampling, not to be viewed as an inclusive list, and lays the important foundation for the continued work of the administration in the area of health and social service transformation.  </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51204" name="Slide Number Placeholder 2"/>
          <p:cNvSpPr>
            <a:spLocks noGrp="1"/>
          </p:cNvSpPr>
          <p:nvPr>
            <p:ph type="sldNum" sz="quarter" idx="5"/>
          </p:nvPr>
        </p:nvSpPr>
        <p:spPr bwMode="auto">
          <a:xfrm>
            <a:off x="3778250" y="8788401"/>
            <a:ext cx="3086100" cy="44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8B4D5251-63D4-44E9-9D24-7C3FE2C73E26}" type="slidenum">
              <a:rPr lang="en-US" altLang="en-US" sz="900"/>
              <a:pPr>
                <a:spcBef>
                  <a:spcPct val="0"/>
                </a:spcBef>
              </a:pPr>
              <a:t>3</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276046" y="4244196"/>
            <a:ext cx="6426679" cy="47012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spcAft>
                <a:spcPts val="0"/>
              </a:spcAft>
              <a:defRPr/>
            </a:pPr>
            <a:r>
              <a:rPr lang="en-US" altLang="en-US" sz="2000" dirty="0">
                <a:solidFill>
                  <a:srgbClr val="000000"/>
                </a:solidFill>
              </a:rPr>
              <a:t>We continue to provide Community-Based Services as evidenced in the decreased reliance on facility based care and increases in the community based infrastructure.  As you also heard we are leveraging our Medicaid dollars further to provide flexible supports and services that will enhance the employability of individuals with disabilities, provide care coordination, that increases the seamlessness of services and financial coaching to name a few.  As you will see later in my presentation, we are requesting funds to continue our efforts in promoting community based services, supports and options throughout the Department.</a:t>
            </a:r>
          </a:p>
          <a:p>
            <a:pPr>
              <a:spcBef>
                <a:spcPts val="0"/>
              </a:spcBef>
              <a:spcAft>
                <a:spcPts val="0"/>
              </a:spcAft>
              <a:defRPr/>
            </a:pPr>
            <a:endParaRPr lang="en-US" altLang="en-US" sz="2000" dirty="0">
              <a:solidFill>
                <a:srgbClr val="000000"/>
              </a:solidFill>
            </a:endParaRPr>
          </a:p>
          <a:p>
            <a:pPr marL="280819" indent="-163415">
              <a:spcBef>
                <a:spcPts val="0"/>
              </a:spcBef>
              <a:buFontTx/>
              <a:buChar char="•"/>
              <a:defRPr/>
            </a:pPr>
            <a:r>
              <a:rPr lang="en-US" altLang="en-US" sz="2000" dirty="0">
                <a:solidFill>
                  <a:srgbClr val="000000"/>
                </a:solidFill>
              </a:rPr>
              <a:t>Successfully meet the requirements of  our 5 year strategic plan for individuals with serious and persistent mental illness as identified within the USDOJ Settlement Agreement.</a:t>
            </a:r>
          </a:p>
          <a:p>
            <a:pPr marL="280819" indent="-163415">
              <a:spcBef>
                <a:spcPts val="0"/>
              </a:spcBef>
              <a:buFontTx/>
              <a:buChar char="•"/>
              <a:defRPr/>
            </a:pPr>
            <a:r>
              <a:rPr lang="en-US" altLang="en-US" sz="2000" dirty="0">
                <a:solidFill>
                  <a:srgbClr val="000000"/>
                </a:solidFill>
              </a:rPr>
              <a:t>Increase the availability of housing vouchers – that bridge the financial gap relative to the affordability of housing for individuals in poverty and fixed incomes.</a:t>
            </a:r>
          </a:p>
          <a:p>
            <a:pPr marL="280819" indent="-163415">
              <a:spcBef>
                <a:spcPts val="0"/>
              </a:spcBef>
              <a:buFontTx/>
              <a:buChar char="•"/>
              <a:defRPr/>
            </a:pPr>
            <a:r>
              <a:rPr lang="en-US" altLang="en-US" sz="2000" dirty="0">
                <a:solidFill>
                  <a:srgbClr val="000000"/>
                </a:solidFill>
              </a:rPr>
              <a:t>Expand family support services to family caregivers of children and adult children with developmental disabilities.  </a:t>
            </a:r>
          </a:p>
          <a:p>
            <a:pPr marL="280819" indent="-163415">
              <a:spcBef>
                <a:spcPts val="0"/>
              </a:spcBef>
              <a:spcAft>
                <a:spcPts val="0"/>
              </a:spcAft>
              <a:buFontTx/>
              <a:buChar char="•"/>
              <a:defRPr/>
            </a:pPr>
            <a:r>
              <a:rPr lang="en-US" altLang="en-US" sz="2000" dirty="0">
                <a:solidFill>
                  <a:srgbClr val="000000"/>
                </a:solidFill>
              </a:rPr>
              <a:t>Expand Community-Based Services overall.</a:t>
            </a:r>
          </a:p>
          <a:p>
            <a:pPr marL="117405">
              <a:spcBef>
                <a:spcPts val="0"/>
              </a:spcBef>
              <a:spcAft>
                <a:spcPts val="0"/>
              </a:spcAft>
              <a:defRPr/>
            </a:pPr>
            <a:endParaRPr lang="en-US" altLang="en-US" sz="2000" dirty="0">
              <a:solidFill>
                <a:srgbClr val="000000"/>
              </a:solidFill>
            </a:endParaRPr>
          </a:p>
          <a:p>
            <a:pPr>
              <a:spcBef>
                <a:spcPts val="0"/>
              </a:spcBef>
              <a:spcAft>
                <a:spcPts val="0"/>
              </a:spcAft>
              <a:defRPr/>
            </a:pPr>
            <a:r>
              <a:rPr lang="en-US" altLang="en-US" sz="2000" dirty="0">
                <a:solidFill>
                  <a:srgbClr val="000000"/>
                </a:solidFill>
              </a:rPr>
              <a:t>We are also continuing our work with the Coalition of Caring, a newly formed coalition, to focus on the need to support homeless Delawareans, with an initial pilot in the City of Wilmington.  The focus will be an integrated approach to service delivery access inclusive of access to existing services that meet individualized needs and enhanced services both of a crisis nature and those that would promote longer term healthier outcomes.</a:t>
            </a:r>
          </a:p>
          <a:p>
            <a:pPr>
              <a:spcBef>
                <a:spcPts val="0"/>
              </a:spcBef>
              <a:spcAft>
                <a:spcPts val="0"/>
              </a:spcAft>
              <a:defRPr/>
            </a:pPr>
            <a:r>
              <a:rPr lang="en-US" altLang="en-US" sz="2000" dirty="0">
                <a:solidFill>
                  <a:srgbClr val="000000"/>
                </a:solidFill>
              </a:rPr>
              <a:t> </a:t>
            </a:r>
          </a:p>
          <a:p>
            <a:pPr>
              <a:spcBef>
                <a:spcPts val="0"/>
              </a:spcBef>
              <a:spcAft>
                <a:spcPts val="0"/>
              </a:spcAft>
              <a:defRPr/>
            </a:pPr>
            <a:r>
              <a:rPr lang="en-US" altLang="en-US" sz="2000" dirty="0">
                <a:solidFill>
                  <a:srgbClr val="000000"/>
                </a:solidFill>
              </a:rPr>
              <a:t>In addition we will look to build upon the recent work of the </a:t>
            </a:r>
            <a:r>
              <a:rPr lang="en-US" sz="2000" dirty="0"/>
              <a:t>Centers for Disease Control and Prevention (</a:t>
            </a:r>
            <a:r>
              <a:rPr lang="en-US" altLang="en-US" sz="2000" dirty="0">
                <a:solidFill>
                  <a:srgbClr val="000000"/>
                </a:solidFill>
              </a:rPr>
              <a:t>CDC) regarding gun violence. </a:t>
            </a:r>
            <a:r>
              <a:rPr lang="en-US" sz="2000" dirty="0"/>
              <a:t>Using almost fifteen years of arrest records as well as administrative medical, child welfare, criminal, employment and educational records , the CDC found that individuals most at risk for violence can be identified based on a history of adverse life events including sexual and physical abuse, family history of addiction, lack of education or employment, child welfare interventions and poverty. </a:t>
            </a:r>
          </a:p>
          <a:p>
            <a:pPr>
              <a:spcBef>
                <a:spcPts val="0"/>
              </a:spcBef>
              <a:spcAft>
                <a:spcPts val="0"/>
              </a:spcAft>
              <a:defRPr/>
            </a:pPr>
            <a:endParaRPr lang="en-US" sz="2000" dirty="0"/>
          </a:p>
          <a:p>
            <a:pPr>
              <a:spcBef>
                <a:spcPts val="0"/>
              </a:spcBef>
              <a:defRPr/>
            </a:pPr>
            <a:r>
              <a:rPr lang="en-US" sz="2000" dirty="0"/>
              <a:t>If we apply a public health approach to the data, we may be able to identify individuals at the highest risk for gun violence and intervene early in their lives with comprehensive, integrated services and supports. Because this predictive analysis concept is so new, it will require a multi-faceted approach across government entities and other institutions; a comprehensive legal analysis of data-sharing issues; and a coordinated strategy going forward.</a:t>
            </a:r>
            <a:endParaRPr lang="en-US" altLang="en-US" sz="2000" dirty="0"/>
          </a:p>
        </p:txBody>
      </p:sp>
      <p:sp>
        <p:nvSpPr>
          <p:cNvPr id="4" name="Footer Placeholder 3"/>
          <p:cNvSpPr>
            <a:spLocks noGrp="1"/>
          </p:cNvSpPr>
          <p:nvPr>
            <p:ph type="ftr" sz="quarter" idx="4"/>
          </p:nvPr>
        </p:nvSpPr>
        <p:spPr>
          <a:xfrm>
            <a:off x="1" y="8988726"/>
            <a:ext cx="2967487" cy="245763"/>
          </a:xfrm>
        </p:spPr>
        <p:txBody>
          <a:bodyPr/>
          <a:lstStyle/>
          <a:p>
            <a:pPr>
              <a:defRPr/>
            </a:pPr>
            <a:r>
              <a:rPr lang="en-US" sz="900" dirty="0"/>
              <a:t>DHSS OMB FY 17 BUDGET HEARING</a:t>
            </a:r>
          </a:p>
        </p:txBody>
      </p:sp>
      <p:sp>
        <p:nvSpPr>
          <p:cNvPr id="75781" name="Slide Number Placeholder 4"/>
          <p:cNvSpPr>
            <a:spLocks noGrp="1"/>
          </p:cNvSpPr>
          <p:nvPr>
            <p:ph type="sldNum" sz="quarter" idx="5"/>
          </p:nvPr>
        </p:nvSpPr>
        <p:spPr bwMode="auto">
          <a:xfrm>
            <a:off x="4123426" y="9023230"/>
            <a:ext cx="2789328" cy="2128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E9FBE167-6E83-4674-A5F8-100B6A8D79C4}" type="slidenum">
              <a:rPr lang="en-US" altLang="en-US" sz="900"/>
              <a:pPr>
                <a:spcBef>
                  <a:spcPct val="0"/>
                </a:spcBef>
              </a:pPr>
              <a:t>30</a:t>
            </a:fld>
            <a:endParaRPr lang="en-US" altLang="en-US" sz="9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298450" y="4229098"/>
            <a:ext cx="6438900" cy="47440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defRPr/>
            </a:pPr>
            <a:r>
              <a:rPr lang="en-US" altLang="en-US" sz="2000" dirty="0">
                <a:latin typeface="Arial" panose="020B0604020202020204" pitchFamily="34" charset="0"/>
                <a:cs typeface="Arial" panose="020B0604020202020204" pitchFamily="34" charset="0"/>
              </a:rPr>
              <a:t>Staff and client security issues - these past years we have an enhanced awareness relative to the safety and security of both our personnel and those who visit with us. This year we experienced incidents which required heightened awareness and law enforcement engagement.  I am extremely grateful to DHSS personnel who continue to work to de-escalate unruly behaviors and who also immediately advance safety protocols for increased safety during crisis. Our budget request does identify some immediate needs in order to make our environment a safer one.</a:t>
            </a:r>
          </a:p>
          <a:p>
            <a:pPr>
              <a:spcBef>
                <a:spcPts val="0"/>
              </a:spcBef>
              <a:defRPr/>
            </a:pPr>
            <a:endParaRPr lang="en-US" altLang="en-US" sz="2000" dirty="0">
              <a:latin typeface="Arial" panose="020B0604020202020204" pitchFamily="34" charset="0"/>
              <a:cs typeface="Arial" panose="020B0604020202020204" pitchFamily="34" charset="0"/>
            </a:endParaRPr>
          </a:p>
          <a:p>
            <a:pPr>
              <a:spcBef>
                <a:spcPts val="0"/>
              </a:spcBef>
              <a:defRPr/>
            </a:pPr>
            <a:r>
              <a:rPr lang="en-US" altLang="en-US" sz="2000" dirty="0">
                <a:solidFill>
                  <a:srgbClr val="000000"/>
                </a:solidFill>
                <a:latin typeface="Arial" panose="020B0604020202020204" pitchFamily="34" charset="0"/>
                <a:cs typeface="Arial" panose="020B0604020202020204" pitchFamily="34" charset="0"/>
              </a:rPr>
              <a:t>After over 3 years of planning, earlier this month we successfully launched our computer upgrades including the Eligibility Modernization </a:t>
            </a:r>
            <a:r>
              <a:rPr lang="en-US" sz="2000" dirty="0">
                <a:latin typeface="Arial" panose="020B0604020202020204" pitchFamily="34" charset="0"/>
                <a:cs typeface="Arial" panose="020B0604020202020204" pitchFamily="34" charset="0"/>
              </a:rPr>
              <a:t>suite of systems that:</a:t>
            </a:r>
          </a:p>
          <a:p>
            <a:pPr marL="628587" lvl="1"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Modernizes our IT systems to continue to improve service delivery;</a:t>
            </a:r>
          </a:p>
          <a:p>
            <a:pPr marL="628587" lvl="1"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Provides technology to help accurately and timely deliver benefits</a:t>
            </a:r>
          </a:p>
          <a:p>
            <a:pPr marL="628587" lvl="1"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Uses 90/10 enhanced Medicaid funding to reduce the cost to the State while improving the IT Functions;</a:t>
            </a:r>
          </a:p>
          <a:p>
            <a:pPr marL="628587" lvl="1"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Provides continuity for existing benefit programs and policy rules;</a:t>
            </a:r>
          </a:p>
          <a:p>
            <a:pPr marL="628587" lvl="1"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Provides enhanced security controls to protect client information; and</a:t>
            </a:r>
          </a:p>
          <a:p>
            <a:pPr marL="628587" lvl="1" indent="-171433">
              <a:spcBef>
                <a:spcPts val="0"/>
              </a:spcBef>
              <a:buFont typeface="Arial" panose="020B0604020202020204" pitchFamily="34" charset="0"/>
              <a:buChar char="•"/>
              <a:defRPr/>
            </a:pPr>
            <a:r>
              <a:rPr lang="en-US" sz="2000" dirty="0">
                <a:latin typeface="Arial" panose="020B0604020202020204" pitchFamily="34" charset="0"/>
                <a:cs typeface="Arial" panose="020B0604020202020204" pitchFamily="34" charset="0"/>
              </a:rPr>
              <a:t>Improves navigation capabilities and workflow in the system for workers and providers. </a:t>
            </a:r>
          </a:p>
          <a:p>
            <a:pPr marL="0" lvl="1">
              <a:spcBef>
                <a:spcPts val="0"/>
              </a:spcBef>
              <a:defRPr/>
            </a:pPr>
            <a:r>
              <a:rPr lang="en-US" sz="2000" dirty="0">
                <a:latin typeface="Arial" panose="020B0604020202020204" pitchFamily="34" charset="0"/>
                <a:cs typeface="Arial" panose="020B0604020202020204" pitchFamily="34" charset="0"/>
              </a:rPr>
              <a:t>This is a large complex project with over 200 moving parts across 30 organizations but we believe we are well positioned after over 3 years of preparation and testing.  This is 3</a:t>
            </a:r>
            <a:r>
              <a:rPr lang="en-US" sz="2000" baseline="30000" dirty="0">
                <a:latin typeface="Arial" panose="020B0604020202020204" pitchFamily="34" charset="0"/>
                <a:cs typeface="Arial" panose="020B0604020202020204" pitchFamily="34" charset="0"/>
              </a:rPr>
              <a:t>rd</a:t>
            </a:r>
            <a:r>
              <a:rPr lang="en-US" sz="2000" dirty="0">
                <a:latin typeface="Arial" panose="020B0604020202020204" pitchFamily="34" charset="0"/>
                <a:cs typeface="Arial" panose="020B0604020202020204" pitchFamily="34" charset="0"/>
              </a:rPr>
              <a:t> in a series of 4 upgrades, the last of which is scheduled for the summer of 2016.   </a:t>
            </a:r>
          </a:p>
          <a:p>
            <a:pPr>
              <a:spcBef>
                <a:spcPts val="0"/>
              </a:spcBef>
              <a:defRPr/>
            </a:pPr>
            <a:endParaRPr lang="en-US" altLang="en-US" sz="2000" dirty="0">
              <a:latin typeface="Arial" panose="020B0604020202020204" pitchFamily="34" charset="0"/>
              <a:cs typeface="Arial" panose="020B0604020202020204" pitchFamily="34" charset="0"/>
            </a:endParaRPr>
          </a:p>
          <a:p>
            <a:pPr>
              <a:spcBef>
                <a:spcPts val="0"/>
              </a:spcBef>
              <a:defRPr/>
            </a:pPr>
            <a:r>
              <a:rPr lang="en-US" altLang="en-US" sz="2000" dirty="0">
                <a:solidFill>
                  <a:srgbClr val="000000"/>
                </a:solidFill>
                <a:latin typeface="Arial" panose="020B0604020202020204" pitchFamily="34" charset="0"/>
                <a:cs typeface="Arial" panose="020B0604020202020204" pitchFamily="34" charset="0"/>
              </a:rPr>
              <a:t>Staffing efficiencies - we continue to look to redeploy our vacant positions, especially from institutions.  In closing Emily Bissell we were able to redeploy the employees to other areas within our organization inclusive of Governor Bacon, DHCI and DPC which has resulted in limiting vacancies within those facilities, decreasing overtime and continuing to provide a high quality of care.  Both Governor Bacon and recently DHCI have achieved the highest overall 5-star quality rating from the Centers of Medicare and Medicaid.</a:t>
            </a:r>
            <a:endParaRPr lang="en-US" altLang="en-US" sz="2000" dirty="0">
              <a:latin typeface="Arial" panose="020B0604020202020204" pitchFamily="34" charset="0"/>
              <a:cs typeface="Arial" panose="020B0604020202020204" pitchFamily="34" charset="0"/>
            </a:endParaRPr>
          </a:p>
          <a:p>
            <a:pPr>
              <a:spcBef>
                <a:spcPts val="0"/>
              </a:spcBef>
              <a:defRPr/>
            </a:pPr>
            <a:r>
              <a:rPr lang="en-US" altLang="en-US" sz="2000" dirty="0">
                <a:solidFill>
                  <a:srgbClr val="000000"/>
                </a:solidFill>
                <a:latin typeface="Arial" panose="020B0604020202020204" pitchFamily="34" charset="0"/>
                <a:cs typeface="Arial" panose="020B0604020202020204" pitchFamily="34" charset="0"/>
              </a:rPr>
              <a:t> </a:t>
            </a:r>
            <a:endParaRPr lang="en-US" altLang="en-US" sz="2000" dirty="0">
              <a:latin typeface="Arial" panose="020B0604020202020204" pitchFamily="34" charset="0"/>
              <a:cs typeface="Arial" panose="020B0604020202020204" pitchFamily="34" charset="0"/>
            </a:endParaRPr>
          </a:p>
          <a:p>
            <a:pPr>
              <a:spcBef>
                <a:spcPts val="0"/>
              </a:spcBef>
              <a:defRPr/>
            </a:pPr>
            <a:r>
              <a:rPr lang="en-US" altLang="en-US" sz="2000" dirty="0">
                <a:solidFill>
                  <a:srgbClr val="000000"/>
                </a:solidFill>
                <a:latin typeface="Arial" panose="020B0604020202020204" pitchFamily="34" charset="0"/>
                <a:cs typeface="Arial" panose="020B0604020202020204" pitchFamily="34" charset="0"/>
              </a:rPr>
              <a:t>Physical Plant improvements are on-going and include:  MCI (Minor Capital Improvements); M&amp;R (Maintenance and Restoration); roofs; HVAC; and electrical systems, as well as continued adaptive reuse efforts to use existing space efficiently and effectively.</a:t>
            </a:r>
            <a:endParaRPr lang="en-US" altLang="en-US" sz="20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4"/>
          </p:nvPr>
        </p:nvSpPr>
        <p:spPr>
          <a:xfrm>
            <a:off x="1" y="8997352"/>
            <a:ext cx="2872596" cy="237137"/>
          </a:xfrm>
        </p:spPr>
        <p:txBody>
          <a:bodyPr/>
          <a:lstStyle/>
          <a:p>
            <a:pPr>
              <a:defRPr/>
            </a:pPr>
            <a:r>
              <a:rPr lang="en-US" sz="900" dirty="0"/>
              <a:t>DHSS OMB FY 17 BUDGET HEARING</a:t>
            </a:r>
          </a:p>
        </p:txBody>
      </p:sp>
      <p:sp>
        <p:nvSpPr>
          <p:cNvPr id="76805" name="Slide Number Placeholder 5"/>
          <p:cNvSpPr>
            <a:spLocks noGrp="1"/>
          </p:cNvSpPr>
          <p:nvPr>
            <p:ph type="sldNum" sz="quarter" idx="5"/>
          </p:nvPr>
        </p:nvSpPr>
        <p:spPr bwMode="auto">
          <a:xfrm>
            <a:off x="4106174" y="9005978"/>
            <a:ext cx="2842314" cy="2285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9915805A-64AC-482C-9D9C-4E4C4C76BEAC}" type="slidenum">
              <a:rPr lang="en-US" altLang="en-US" sz="900"/>
              <a:pPr>
                <a:spcBef>
                  <a:spcPct val="0"/>
                </a:spcBef>
              </a:pPr>
              <a:t>31</a:t>
            </a:fld>
            <a:endParaRPr lang="en-US" altLang="en-US" sz="900" dirty="0"/>
          </a:p>
        </p:txBody>
      </p:sp>
      <p:sp>
        <p:nvSpPr>
          <p:cNvPr id="3" name="Header Placeholder 2"/>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Notes Placeholder 2"/>
          <p:cNvSpPr>
            <a:spLocks noGrp="1"/>
          </p:cNvSpPr>
          <p:nvPr>
            <p:ph type="body" idx="1"/>
          </p:nvPr>
        </p:nvSpPr>
        <p:spPr bwMode="auto">
          <a:xfrm>
            <a:off x="695326" y="4387850"/>
            <a:ext cx="5559425" cy="4421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sz="2000" dirty="0">
                <a:latin typeface="Arial" panose="020B0604020202020204" pitchFamily="34" charset="0"/>
                <a:cs typeface="Arial" panose="020B0604020202020204" pitchFamily="34" charset="0"/>
              </a:rPr>
              <a:t>When the Markell administration took office, there were about </a:t>
            </a:r>
            <a:r>
              <a:rPr lang="en-US" sz="2000" b="1" dirty="0">
                <a:latin typeface="Arial" panose="020B0604020202020204" pitchFamily="34" charset="0"/>
                <a:cs typeface="Arial" panose="020B0604020202020204" pitchFamily="34" charset="0"/>
              </a:rPr>
              <a:t>160,000</a:t>
            </a:r>
            <a:r>
              <a:rPr lang="en-US" sz="2000" dirty="0">
                <a:latin typeface="Arial" panose="020B0604020202020204" pitchFamily="34" charset="0"/>
                <a:cs typeface="Arial" panose="020B0604020202020204" pitchFamily="34" charset="0"/>
              </a:rPr>
              <a:t> Delawareans receiving Medicaid benefits and </a:t>
            </a:r>
            <a:r>
              <a:rPr lang="en-US" sz="2000" b="1" dirty="0">
                <a:latin typeface="Arial" panose="020B0604020202020204" pitchFamily="34" charset="0"/>
                <a:cs typeface="Arial" panose="020B0604020202020204" pitchFamily="34" charset="0"/>
              </a:rPr>
              <a:t>85,000</a:t>
            </a:r>
            <a:r>
              <a:rPr lang="en-US" sz="2000" dirty="0">
                <a:latin typeface="Arial" panose="020B0604020202020204" pitchFamily="34" charset="0"/>
                <a:cs typeface="Arial" panose="020B0604020202020204" pitchFamily="34" charset="0"/>
              </a:rPr>
              <a:t> receiving food benefits. The economic impact of the Great Recession impacted thousands of individuals and families who were accustomed to helping others, not being the ones in need of support.  Today, while the growth of enrollment has slowed, the projected numbers for FY 16 remain high: approximately </a:t>
            </a:r>
            <a:r>
              <a:rPr lang="en-US" sz="2000" b="1" dirty="0">
                <a:latin typeface="Arial" panose="020B0604020202020204" pitchFamily="34" charset="0"/>
                <a:cs typeface="Arial" panose="020B0604020202020204" pitchFamily="34" charset="0"/>
              </a:rPr>
              <a:t>231,000</a:t>
            </a:r>
            <a:r>
              <a:rPr lang="en-US" sz="2000" dirty="0">
                <a:latin typeface="Arial" panose="020B0604020202020204" pitchFamily="34" charset="0"/>
                <a:cs typeface="Arial" panose="020B0604020202020204" pitchFamily="34" charset="0"/>
              </a:rPr>
              <a:t> enrolled in Medicaid; </a:t>
            </a:r>
            <a:r>
              <a:rPr lang="en-US" sz="2000" b="1" dirty="0">
                <a:latin typeface="Arial" panose="020B0604020202020204" pitchFamily="34" charset="0"/>
                <a:cs typeface="Arial" panose="020B0604020202020204" pitchFamily="34" charset="0"/>
              </a:rPr>
              <a:t>143,000</a:t>
            </a:r>
            <a:r>
              <a:rPr lang="en-US" sz="2000" dirty="0">
                <a:latin typeface="Arial" panose="020B0604020202020204" pitchFamily="34" charset="0"/>
                <a:cs typeface="Arial" panose="020B0604020202020204" pitchFamily="34" charset="0"/>
              </a:rPr>
              <a:t> receiving food benefits.</a:t>
            </a:r>
          </a:p>
          <a:p>
            <a:r>
              <a:rPr lang="en-US" sz="2000" dirty="0">
                <a:latin typeface="Arial" panose="020B0604020202020204" pitchFamily="34" charset="0"/>
                <a:cs typeface="Arial" panose="020B0604020202020204" pitchFamily="34" charset="0"/>
              </a:rPr>
              <a:t>DHSS is keeping its commitment to people in need to provide a strong safety net.  But we have also been concentrating on extending supports to prevent individuals from slipping into poverty whenever possible, as well as, assisting individuals with advancing out of poverty.  As, we shifted from the Fee for Service to Managed Care for Long Term Support Services, we are advancing more individualized services which enables individuals to remain in least restrictive environments, not having to advance to a higher level of care due to limited community options.</a:t>
            </a:r>
          </a:p>
          <a:p>
            <a:r>
              <a:rPr lang="en-US" sz="2000" dirty="0">
                <a:latin typeface="Arial" panose="020B0604020202020204" pitchFamily="34" charset="0"/>
                <a:cs typeface="Arial" panose="020B0604020202020204" pitchFamily="34" charset="0"/>
              </a:rPr>
              <a:t>We also changed formulary and pharmacy payment methodology, expanded program integrity services, implemented a nursing home provider tax which leveraged additional federal dollars, and through the implementation of the State Health Innovation Model which is inclusive of Medicaid Managed Care Organizations, we expect payment for value models will produce healthier outcomes for our citizens, by earlier interventions of care and managing health more directly with our consumers, while reducing the cost. </a:t>
            </a:r>
          </a:p>
          <a:p>
            <a:r>
              <a:rPr lang="en-US" sz="2000" dirty="0">
                <a:latin typeface="Arial" panose="020B0604020202020204" pitchFamily="34" charset="0"/>
                <a:cs typeface="Arial" panose="020B0604020202020204" pitchFamily="34" charset="0"/>
              </a:rPr>
              <a:t> </a:t>
            </a:r>
          </a:p>
          <a:p>
            <a:pPr marL="0" lvl="1">
              <a:spcBef>
                <a:spcPct val="0"/>
              </a:spcBef>
              <a:defRPr/>
            </a:pPr>
            <a:endParaRPr lang="en-US" altLang="en-US" sz="20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77828"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1B1BA193-03B9-4AB4-A8D4-FF1B809E316E}" type="slidenum">
              <a:rPr lang="en-US" altLang="en-US" sz="900"/>
              <a:pPr>
                <a:spcBef>
                  <a:spcPct val="0"/>
                </a:spcBef>
              </a:pPr>
              <a:t>32</a:t>
            </a:fld>
            <a:endParaRPr lang="en-US" altLang="en-US" sz="900" dirty="0"/>
          </a:p>
        </p:txBody>
      </p:sp>
      <p:sp>
        <p:nvSpPr>
          <p:cNvPr id="77829" name="Slide Image Placeholder 1"/>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95326" y="4387850"/>
            <a:ext cx="5559425" cy="41436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ct val="0"/>
              </a:spcBef>
              <a:defRPr/>
            </a:pPr>
            <a:r>
              <a:rPr lang="en-US" altLang="en-US" sz="2000" dirty="0" smtClean="0">
                <a:latin typeface="Arial" panose="020B0604020202020204" pitchFamily="34" charset="0"/>
                <a:cs typeface="Arial" panose="020B0604020202020204" pitchFamily="34" charset="0"/>
              </a:rPr>
              <a:t>The </a:t>
            </a:r>
            <a:r>
              <a:rPr lang="en-US" altLang="en-US" sz="2000" dirty="0">
                <a:latin typeface="Arial" panose="020B0604020202020204" pitchFamily="34" charset="0"/>
                <a:cs typeface="Arial" panose="020B0604020202020204" pitchFamily="34" charset="0"/>
              </a:rPr>
              <a:t>presentation thus far as been geared towards establishing the framework for the emerging issues and focus of the Department.   </a:t>
            </a:r>
          </a:p>
          <a:p>
            <a:pPr>
              <a:spcBef>
                <a:spcPct val="0"/>
              </a:spcBef>
              <a:defRPr/>
            </a:pPr>
            <a:endParaRPr lang="en-US" altLang="en-US" sz="2000" dirty="0">
              <a:latin typeface="Arial" panose="020B0604020202020204" pitchFamily="34" charset="0"/>
              <a:cs typeface="Arial" panose="020B0604020202020204" pitchFamily="34" charset="0"/>
            </a:endParaRPr>
          </a:p>
          <a:p>
            <a:pPr>
              <a:spcBef>
                <a:spcPct val="0"/>
              </a:spcBef>
              <a:defRPr/>
            </a:pPr>
            <a:r>
              <a:rPr lang="en-US" altLang="en-US" sz="2000" dirty="0">
                <a:latin typeface="Arial" panose="020B0604020202020204" pitchFamily="34" charset="0"/>
                <a:cs typeface="Arial" panose="020B0604020202020204" pitchFamily="34" charset="0"/>
              </a:rPr>
              <a:t>I now would like to review our current FY 16 budget and the allocations of these resources across our programs.  As you can see by this pie chart, Medicaid is 61% of the overall DHSS budget, Personnel represents 18%, and all other programs within the Department represent 21%.  Now, let us share with you our FY 17 budget request.</a:t>
            </a:r>
          </a:p>
          <a:p>
            <a:pPr>
              <a:spcBef>
                <a:spcPct val="0"/>
              </a:spcBef>
              <a:defRPr/>
            </a:pPr>
            <a:endParaRPr lang="en-US" altLang="en-US" sz="2000" dirty="0">
              <a:latin typeface="Arial" panose="020B0604020202020204" pitchFamily="34" charset="0"/>
              <a:cs typeface="Arial" panose="020B0604020202020204" pitchFamily="34" charset="0"/>
            </a:endParaRPr>
          </a:p>
          <a:p>
            <a:pPr>
              <a:spcBef>
                <a:spcPct val="0"/>
              </a:spcBef>
              <a:defRPr/>
            </a:pPr>
            <a:r>
              <a:rPr lang="en-US" altLang="en-US" sz="2000" dirty="0">
                <a:latin typeface="Arial" panose="020B0604020202020204" pitchFamily="34" charset="0"/>
                <a:cs typeface="Arial" panose="020B0604020202020204" pitchFamily="34" charset="0"/>
              </a:rPr>
              <a:t>As noted on this chart Medicaid represents more then 60% of DHSS’s budget distribution, it is important to recognize that as a state/federal benefit – this chart represents the state general fund budgeted amount which is matched by federal funds.  It is also important to recognize that the state has been leveraging these federal dollars to support those with disabilities inclusive of those with behavioral health conditions to advance supports within community based settings.  By leveraging state dollars with federal dollars we are able to support more individuals in need who meet the eligibility criteria for Medicaid.</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78853"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525C49C6-8239-46D0-8BA6-33BE55000944}" type="slidenum">
              <a:rPr lang="en-US" altLang="en-US" sz="900"/>
              <a:pPr>
                <a:spcBef>
                  <a:spcPct val="0"/>
                </a:spcBef>
              </a:pPr>
              <a:t>33</a:t>
            </a:fld>
            <a:endParaRPr lang="en-US" altLang="en-US" sz="900" dirty="0"/>
          </a:p>
        </p:txBody>
      </p:sp>
      <p:sp>
        <p:nvSpPr>
          <p:cNvPr id="4" name="Header Placeholder 3"/>
          <p:cNvSpPr>
            <a:spLocks noGrp="1"/>
          </p:cNvSpPr>
          <p:nvPr>
            <p:ph type="hdr" sz="quarter"/>
          </p:nvPr>
        </p:nvSpPr>
        <p:spPr/>
        <p:txBody>
          <a:bodyPr/>
          <a:lstStyle/>
          <a:p>
            <a:pPr>
              <a:defRP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695326" y="4387851"/>
            <a:ext cx="5559425" cy="31516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endParaRPr lang="en-US" altLang="en-US" sz="1100" b="1" dirty="0">
              <a:latin typeface="Calibri" panose="020F0502020204030204" pitchFamily="34" charset="0"/>
            </a:endParaRPr>
          </a:p>
          <a:p>
            <a:pPr>
              <a:spcBef>
                <a:spcPct val="0"/>
              </a:spcBef>
            </a:pPr>
            <a:endParaRPr lang="en-US" altLang="en-US" sz="1100" b="1" dirty="0">
              <a:latin typeface="Calibri" panose="020F0502020204030204" pitchFamily="34" charset="0"/>
            </a:endParaRPr>
          </a:p>
          <a:p>
            <a:pPr>
              <a:spcBef>
                <a:spcPct val="0"/>
              </a:spcBef>
            </a:pPr>
            <a:r>
              <a:rPr lang="en-US" altLang="en-US" sz="2000" dirty="0">
                <a:latin typeface="Arial" panose="020B0604020202020204" pitchFamily="34" charset="0"/>
                <a:cs typeface="Arial" panose="020B0604020202020204" pitchFamily="34" charset="0"/>
              </a:rPr>
              <a:t>Our current General Fund (GF) budget is over $1.1 billion.  </a:t>
            </a:r>
          </a:p>
          <a:p>
            <a:pPr>
              <a:spcBef>
                <a:spcPct val="0"/>
              </a:spcBef>
            </a:pPr>
            <a:endParaRPr lang="en-US" altLang="en-US" sz="2000" dirty="0">
              <a:latin typeface="Arial" panose="020B0604020202020204" pitchFamily="34" charset="0"/>
              <a:cs typeface="Arial" panose="020B0604020202020204" pitchFamily="34" charset="0"/>
            </a:endParaRPr>
          </a:p>
          <a:p>
            <a:pPr>
              <a:spcBef>
                <a:spcPct val="0"/>
              </a:spcBef>
            </a:pPr>
            <a:r>
              <a:rPr lang="en-US" altLang="en-US" sz="2000" dirty="0">
                <a:latin typeface="Arial" panose="020B0604020202020204" pitchFamily="34" charset="0"/>
                <a:cs typeface="Arial" panose="020B0604020202020204" pitchFamily="34" charset="0"/>
              </a:rPr>
              <a:t>The requested operating budget for FY 17 includes $37.8 million in new dollars, which represents a 3.3% increase over FY 16.  The FY 17 Total General Fund request is $1.156 billion dollars.   The following slides will provide greater insight into our request.  </a:t>
            </a:r>
          </a:p>
          <a:p>
            <a:pPr>
              <a:spcBef>
                <a:spcPct val="0"/>
              </a:spcBef>
            </a:pPr>
            <a:endParaRPr lang="en-US" altLang="en-US" sz="1100" dirty="0">
              <a:latin typeface="Calibri" panose="020F0502020204030204" pitchFamily="34" charset="0"/>
            </a:endParaRP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79877"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9F410424-0A2A-4153-ABEA-9505689C9EE7}" type="slidenum">
              <a:rPr lang="en-US" altLang="en-US" sz="900"/>
              <a:pPr>
                <a:spcBef>
                  <a:spcPct val="0"/>
                </a:spcBef>
              </a:pPr>
              <a:t>34</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xfrm>
            <a:off x="695326" y="4217989"/>
            <a:ext cx="5540375" cy="4624387"/>
          </a:xfrm>
          <a:extLst/>
        </p:spPr>
        <p:txBody>
          <a:bodyPr wrap="square" numCol="1" anchor="t" anchorCtr="0" compatLnSpc="1">
            <a:prstTxWarp prst="textNoShape">
              <a:avLst/>
            </a:prstTxWarp>
            <a:noAutofit/>
          </a:bodyPr>
          <a:lstStyle/>
          <a:p>
            <a:pPr>
              <a:spcBef>
                <a:spcPct val="0"/>
              </a:spcBef>
              <a:defRPr/>
            </a:pPr>
            <a:r>
              <a:rPr lang="en-US" altLang="en-US" sz="2000" dirty="0">
                <a:latin typeface="Calibri" panose="020F0502020204030204" pitchFamily="34" charset="0"/>
              </a:rPr>
              <a:t>Our FY 17 Budget request reflects the State’s economic realities.  Our FY 17 request is $37.8 million, of which $13.4 million is for Medicaid.  Growth in the State Medicaid budget is influenced by several factors. – volume, utilization and rate increases.   As noted earlier, there are </a:t>
            </a:r>
            <a:r>
              <a:rPr lang="en-US" altLang="en-US" sz="2000" dirty="0" smtClean="0">
                <a:latin typeface="Calibri" panose="020F0502020204030204" pitchFamily="34" charset="0"/>
              </a:rPr>
              <a:t>approximately 231,000 people </a:t>
            </a:r>
            <a:r>
              <a:rPr lang="en-US" altLang="en-US" sz="2000" dirty="0">
                <a:latin typeface="Calibri" panose="020F0502020204030204" pitchFamily="34" charset="0"/>
              </a:rPr>
              <a:t>on Medicaid. </a:t>
            </a:r>
          </a:p>
          <a:p>
            <a:pPr>
              <a:spcBef>
                <a:spcPct val="0"/>
              </a:spcBef>
              <a:defRPr/>
            </a:pPr>
            <a:endParaRPr lang="en-US" altLang="en-US" sz="2000" b="1" dirty="0">
              <a:latin typeface="Calibri" panose="020F0502020204030204" pitchFamily="34" charset="0"/>
            </a:endParaRPr>
          </a:p>
          <a:p>
            <a:pPr>
              <a:spcBef>
                <a:spcPct val="0"/>
              </a:spcBef>
              <a:defRPr/>
            </a:pPr>
            <a:r>
              <a:rPr lang="en-US" altLang="en-US" sz="2000" b="1" dirty="0">
                <a:latin typeface="Calibri" panose="020F0502020204030204" pitchFamily="34" charset="0"/>
              </a:rPr>
              <a:t>Volume</a:t>
            </a:r>
            <a:r>
              <a:rPr lang="en-US" altLang="en-US" sz="2000" dirty="0">
                <a:latin typeface="Calibri" panose="020F0502020204030204" pitchFamily="34" charset="0"/>
              </a:rPr>
              <a:t>:  Although the rate of growth is stabilizing, the average monthly number of Medicaid eligibles continues to increase due to a slower economic recovery and the loss of employer sponsored coverage for adults and families.</a:t>
            </a:r>
          </a:p>
          <a:p>
            <a:pPr>
              <a:spcBef>
                <a:spcPct val="0"/>
              </a:spcBef>
              <a:defRPr/>
            </a:pPr>
            <a:endParaRPr lang="en-US" altLang="en-US" sz="2000" dirty="0">
              <a:latin typeface="Calibri" panose="020F0502020204030204" pitchFamily="34" charset="0"/>
            </a:endParaRPr>
          </a:p>
          <a:p>
            <a:pPr>
              <a:spcBef>
                <a:spcPct val="0"/>
              </a:spcBef>
              <a:defRPr/>
            </a:pPr>
            <a:r>
              <a:rPr lang="en-US" altLang="en-US" sz="2000" b="1" dirty="0">
                <a:solidFill>
                  <a:srgbClr val="000000"/>
                </a:solidFill>
                <a:latin typeface="Calibri" panose="020F0502020204030204" pitchFamily="34" charset="0"/>
              </a:rPr>
              <a:t>Cost of Services:  </a:t>
            </a:r>
            <a:r>
              <a:rPr lang="en-US" altLang="en-US" sz="2000" dirty="0">
                <a:solidFill>
                  <a:srgbClr val="000000"/>
                </a:solidFill>
                <a:latin typeface="Calibri" panose="020F0502020204030204" pitchFamily="34" charset="0"/>
              </a:rPr>
              <a:t>Cost of services is impacted by reimbursement rates (including MCO capitation rates which are how most Delaware Medicaid services are covered), the health of the enrolled population and Delaware demographics, changes in medical practice, as well as other factors.  The Department continues to apply some provider rate freezes to fee-for-service claims that were implemented in April of 2009.  [Nursing Facility rates were increased through revenue generated by an industry-wide provider fee, and primary care physician rates were increased to 100% of Medicare using federal funds.]  As indicated previously, we continue to explore alternative strategies to contain costs through improved care coordination, value-based purchasing, and enhanced program integrity initiatives.  This is why the transformation work that I mentioned previously is so very critical.</a:t>
            </a:r>
          </a:p>
          <a:p>
            <a:pPr>
              <a:spcBef>
                <a:spcPct val="0"/>
              </a:spcBef>
              <a:defRPr/>
            </a:pPr>
            <a:endParaRPr lang="en-US" altLang="en-US" sz="2000" dirty="0">
              <a:solidFill>
                <a:srgbClr val="000000"/>
              </a:solidFill>
              <a:latin typeface="Calibri" panose="020F0502020204030204" pitchFamily="34" charset="0"/>
            </a:endParaRPr>
          </a:p>
          <a:p>
            <a:pPr>
              <a:spcBef>
                <a:spcPct val="0"/>
              </a:spcBef>
              <a:defRPr/>
            </a:pPr>
            <a:r>
              <a:rPr lang="en-US" altLang="en-US" sz="2000" b="1" dirty="0">
                <a:solidFill>
                  <a:srgbClr val="000000"/>
                </a:solidFill>
                <a:latin typeface="Calibri" panose="020F0502020204030204" pitchFamily="34" charset="0"/>
              </a:rPr>
              <a:t>The growth in the state share is offset by increased federal matching on some adult eligibility groups due to Delaware’s eligibility as an early expansion state under provisions of the ACA.  The state is receiving a decrease in the regular FMAP calculation applied to non-expansion eligibility groups.  Also increases in Medicare cost-sharing resulting from the lack of COLA increase in January 2016 added cost to Medicaid.</a:t>
            </a:r>
          </a:p>
          <a:p>
            <a:pPr>
              <a:spcBef>
                <a:spcPct val="0"/>
              </a:spcBef>
              <a:defRPr/>
            </a:pPr>
            <a:endParaRPr lang="en-US" altLang="en-US" sz="1100" b="1" dirty="0">
              <a:solidFill>
                <a:srgbClr val="000000"/>
              </a:solidFill>
              <a:latin typeface="Calibri" panose="020F0502020204030204" pitchFamily="34" charset="0"/>
            </a:endParaRPr>
          </a:p>
          <a:p>
            <a:pPr>
              <a:spcBef>
                <a:spcPct val="0"/>
              </a:spcBef>
              <a:defRPr/>
            </a:pPr>
            <a:endParaRPr lang="en-US" altLang="en-US" sz="1100" dirty="0">
              <a:solidFill>
                <a:srgbClr val="000000"/>
              </a:solidFill>
              <a:latin typeface="Calibri" panose="020F0502020204030204" pitchFamily="34" charset="0"/>
            </a:endParaRPr>
          </a:p>
          <a:p>
            <a:pPr>
              <a:spcBef>
                <a:spcPct val="0"/>
              </a:spcBef>
              <a:defRPr/>
            </a:pPr>
            <a:endParaRPr lang="en-US" altLang="en-US" sz="1100" dirty="0">
              <a:solidFill>
                <a:srgbClr val="000000"/>
              </a:solidFill>
              <a:latin typeface="Calibri" panose="020F0502020204030204" pitchFamily="34" charset="0"/>
            </a:endParaRPr>
          </a:p>
          <a:p>
            <a:pPr>
              <a:spcBef>
                <a:spcPct val="0"/>
              </a:spcBef>
              <a:defRPr/>
            </a:pPr>
            <a:endParaRPr lang="en-US" altLang="en-US" sz="1100" dirty="0">
              <a:latin typeface="Calibri" panose="020F0502020204030204" pitchFamily="34" charset="0"/>
            </a:endParaRPr>
          </a:p>
        </p:txBody>
      </p:sp>
      <p:sp>
        <p:nvSpPr>
          <p:cNvPr id="80900" name="Slide Number Placeholder 4"/>
          <p:cNvSpPr txBox="1">
            <a:spLocks noGrp="1"/>
          </p:cNvSpPr>
          <p:nvPr/>
        </p:nvSpPr>
        <p:spPr bwMode="auto">
          <a:xfrm>
            <a:off x="3937000" y="8772525"/>
            <a:ext cx="30114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8" tIns="46532" rIns="93068" bIns="46532"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endParaRPr lang="en-US" altLang="en-US" sz="1000" dirty="0"/>
          </a:p>
        </p:txBody>
      </p:sp>
      <p:sp>
        <p:nvSpPr>
          <p:cNvPr id="4" name="Footer Placeholder 3"/>
          <p:cNvSpPr>
            <a:spLocks noGrp="1"/>
          </p:cNvSpPr>
          <p:nvPr>
            <p:ph type="ftr" sz="quarter" idx="4"/>
          </p:nvPr>
        </p:nvSpPr>
        <p:spPr/>
        <p:txBody>
          <a:bodyPr/>
          <a:lstStyle/>
          <a:p>
            <a:pPr>
              <a:defRPr/>
            </a:pPr>
            <a:r>
              <a:rPr lang="en-US" sz="900" dirty="0"/>
              <a:t>DHSS OMB FY 17 BUDGET HEARING</a:t>
            </a:r>
          </a:p>
        </p:txBody>
      </p:sp>
      <p:sp>
        <p:nvSpPr>
          <p:cNvPr id="8090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0AA098F1-C59B-4A16-8080-6483845802C5}" type="slidenum">
              <a:rPr lang="en-US" altLang="en-US" sz="900"/>
              <a:pPr>
                <a:spcBef>
                  <a:spcPct val="0"/>
                </a:spcBef>
              </a:pPr>
              <a:t>35</a:t>
            </a:fld>
            <a:endParaRPr lang="en-US" altLang="en-US" sz="9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p:cNvSpPr>
          <p:nvPr>
            <p:ph type="body" idx="1"/>
          </p:nvPr>
        </p:nvSpPr>
        <p:spPr bwMode="auto">
          <a:xfrm>
            <a:off x="695326" y="4356004"/>
            <a:ext cx="5540375" cy="4330796"/>
          </a:xfrm>
          <a:extLst/>
        </p:spPr>
        <p:txBody>
          <a:bodyPr wrap="square" numCol="1" anchor="t" anchorCtr="0" compatLnSpc="1">
            <a:prstTxWarp prst="textNoShape">
              <a:avLst/>
            </a:prstTxWarp>
            <a:normAutofit fontScale="85000" lnSpcReduction="10000"/>
          </a:bodyPr>
          <a:lstStyle/>
          <a:p>
            <a:r>
              <a:rPr lang="en-US" sz="2100" dirty="0" smtClean="0">
                <a:latin typeface="Arial" panose="020B0604020202020204" pitchFamily="34" charset="0"/>
                <a:cs typeface="Arial" panose="020B0604020202020204" pitchFamily="34" charset="0"/>
              </a:rPr>
              <a:t>Our </a:t>
            </a:r>
            <a:r>
              <a:rPr lang="en-US" sz="2100" dirty="0">
                <a:latin typeface="Arial" panose="020B0604020202020204" pitchFamily="34" charset="0"/>
                <a:cs typeface="Arial" panose="020B0604020202020204" pitchFamily="34" charset="0"/>
              </a:rPr>
              <a:t>FY 17 Budget request includes approximately $19.1 million for Door Openers in these categories</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a:p>
            <a:pPr lvl="0"/>
            <a:r>
              <a:rPr lang="en-US" sz="2100" dirty="0">
                <a:latin typeface="Arial" panose="020B0604020202020204" pitchFamily="34" charset="0"/>
                <a:cs typeface="Arial" panose="020B0604020202020204" pitchFamily="34" charset="0"/>
              </a:rPr>
              <a:t>$392.0 for the Birth to Three Program for continued growth; </a:t>
            </a:r>
          </a:p>
          <a:p>
            <a:pPr lvl="0"/>
            <a:r>
              <a:rPr lang="en-US" sz="2100" dirty="0">
                <a:latin typeface="Arial" panose="020B0604020202020204" pitchFamily="34" charset="0"/>
                <a:cs typeface="Arial" panose="020B0604020202020204" pitchFamily="34" charset="0"/>
              </a:rPr>
              <a:t>$4,336.3 for Delaware Medicaid Enterprise System to support contractual Maintenance and Operations; </a:t>
            </a:r>
          </a:p>
          <a:p>
            <a:pPr lvl="0"/>
            <a:r>
              <a:rPr lang="en-US" sz="2100" dirty="0">
                <a:latin typeface="Arial" panose="020B0604020202020204" pitchFamily="34" charset="0"/>
                <a:cs typeface="Arial" panose="020B0604020202020204" pitchFamily="34" charset="0"/>
              </a:rPr>
              <a:t>$250.0 for Housing Vouchers to comply with the US DOJ Settlement;</a:t>
            </a:r>
          </a:p>
          <a:p>
            <a:pPr lvl="0"/>
            <a:r>
              <a:rPr lang="en-US" sz="2100" dirty="0">
                <a:latin typeface="Arial" panose="020B0604020202020204" pitchFamily="34" charset="0"/>
                <a:cs typeface="Arial" panose="020B0604020202020204" pitchFamily="34" charset="0"/>
              </a:rPr>
              <a:t>$815.0 for Full Year Funding (FYF) for FY 16 Substance Use Disorder funding that was initiated in FY 16 for Residential Treatment, Young Adult Opiate Residential Treatment, and Sober Living programs; and</a:t>
            </a:r>
          </a:p>
          <a:p>
            <a:pPr lvl="0"/>
            <a:r>
              <a:rPr lang="en-US" sz="2100" dirty="0">
                <a:latin typeface="Arial" panose="020B0604020202020204" pitchFamily="34" charset="0"/>
                <a:cs typeface="Arial" panose="020B0604020202020204" pitchFamily="34" charset="0"/>
              </a:rPr>
              <a:t>$539.2 for General Assistance inflation and volume. </a:t>
            </a:r>
          </a:p>
          <a:p>
            <a:pPr>
              <a:spcBef>
                <a:spcPct val="0"/>
              </a:spcBef>
              <a:defRPr/>
            </a:pPr>
            <a:endParaRPr lang="en-US" altLang="en-US" sz="1100" dirty="0"/>
          </a:p>
        </p:txBody>
      </p:sp>
      <p:sp>
        <p:nvSpPr>
          <p:cNvPr id="81924" name="Slide Number Placeholder 4"/>
          <p:cNvSpPr txBox="1">
            <a:spLocks noGrp="1"/>
          </p:cNvSpPr>
          <p:nvPr/>
        </p:nvSpPr>
        <p:spPr bwMode="auto">
          <a:xfrm>
            <a:off x="3937000" y="8772525"/>
            <a:ext cx="301148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8" tIns="46532" rIns="93068" bIns="46532" anchor="b"/>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endParaRPr lang="en-US" altLang="en-US" sz="1000" dirty="0"/>
          </a:p>
        </p:txBody>
      </p:sp>
      <p:sp>
        <p:nvSpPr>
          <p:cNvPr id="4" name="Footer Placeholder 3"/>
          <p:cNvSpPr>
            <a:spLocks noGrp="1"/>
          </p:cNvSpPr>
          <p:nvPr>
            <p:ph type="ftr" sz="quarter" idx="4"/>
          </p:nvPr>
        </p:nvSpPr>
        <p:spPr/>
        <p:txBody>
          <a:bodyPr/>
          <a:lstStyle/>
          <a:p>
            <a:pPr>
              <a:defRPr/>
            </a:pPr>
            <a:r>
              <a:rPr lang="en-US" sz="900" dirty="0"/>
              <a:t>DHSS OMB FY 17 BUDGET HEARING</a:t>
            </a:r>
          </a:p>
        </p:txBody>
      </p:sp>
      <p:sp>
        <p:nvSpPr>
          <p:cNvPr id="81926"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2EA85D37-F50E-4164-82A8-5A513B032D46}" type="slidenum">
              <a:rPr lang="en-US" altLang="en-US" sz="900"/>
              <a:pPr>
                <a:spcBef>
                  <a:spcPct val="0"/>
                </a:spcBef>
              </a:pPr>
              <a:t>36</a:t>
            </a:fld>
            <a:endParaRPr lang="en-US" altLang="en-US" sz="9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p:cNvSpPr>
          <p:nvPr>
            <p:ph type="body" idx="1"/>
          </p:nvPr>
        </p:nvSpPr>
        <p:spPr bwMode="auto">
          <a:xfrm>
            <a:off x="695326" y="4387850"/>
            <a:ext cx="5559425" cy="3816350"/>
          </a:xfrm>
          <a:extLst/>
        </p:spPr>
        <p:txBody>
          <a:bodyPr wrap="square" numCol="1" anchor="t" anchorCtr="0" compatLnSpc="1">
            <a:prstTxWarp prst="textNoShape">
              <a:avLst/>
            </a:prstTxWarp>
            <a:noAutofit/>
          </a:bodyPr>
          <a:lstStyle/>
          <a:p>
            <a:pPr>
              <a:spcBef>
                <a:spcPts val="0"/>
              </a:spcBef>
              <a:defRPr/>
            </a:pPr>
            <a:r>
              <a:rPr lang="en-US" altLang="en-US" sz="2000" dirty="0" smtClean="0">
                <a:latin typeface="Calibri" panose="020F0502020204030204" pitchFamily="34" charset="0"/>
              </a:rPr>
              <a:t>For </a:t>
            </a:r>
            <a:r>
              <a:rPr lang="en-US" altLang="en-US" sz="2000" dirty="0">
                <a:latin typeface="Calibri" panose="020F0502020204030204" pitchFamily="34" charset="0"/>
              </a:rPr>
              <a:t>FY 17 Door Openers, the Department is also requesting:</a:t>
            </a:r>
          </a:p>
          <a:p>
            <a:pPr>
              <a:spcBef>
                <a:spcPts val="0"/>
              </a:spcBef>
              <a:defRPr/>
            </a:pPr>
            <a:endParaRPr lang="en-US" altLang="en-US" sz="2000" dirty="0">
              <a:latin typeface="Calibri" panose="020F0502020204030204" pitchFamily="34" charset="0"/>
            </a:endParaRPr>
          </a:p>
          <a:p>
            <a:pPr marL="280819" indent="-169761">
              <a:spcBef>
                <a:spcPts val="0"/>
              </a:spcBef>
              <a:buFont typeface="Arial" panose="020B0604020202020204" pitchFamily="34" charset="0"/>
              <a:buChar char="•"/>
              <a:defRPr/>
            </a:pPr>
            <a:r>
              <a:rPr lang="en-US" altLang="en-US" sz="2000" dirty="0">
                <a:latin typeface="Calibri" panose="020F0502020204030204" pitchFamily="34" charset="0"/>
              </a:rPr>
              <a:t>$1,976.2 for Full Year Funding (FYF) for the Delaware Eligibility Modernization System to support contractual Maintenance and Operations;</a:t>
            </a:r>
          </a:p>
          <a:p>
            <a:pPr marL="280819" indent="-169761">
              <a:spcBef>
                <a:spcPts val="0"/>
              </a:spcBef>
              <a:buFont typeface="Arial" panose="020B0604020202020204" pitchFamily="34" charset="0"/>
              <a:buChar char="•"/>
              <a:defRPr/>
            </a:pPr>
            <a:endParaRPr lang="en-US" altLang="en-US" sz="2000" dirty="0">
              <a:latin typeface="Calibri" panose="020F0502020204030204" pitchFamily="34" charset="0"/>
            </a:endParaRPr>
          </a:p>
          <a:p>
            <a:pPr marL="280819" indent="-169761">
              <a:spcBef>
                <a:spcPts val="0"/>
              </a:spcBef>
              <a:buFont typeface="Arial" panose="020B0604020202020204" pitchFamily="34" charset="0"/>
              <a:buChar char="•"/>
              <a:defRPr/>
            </a:pPr>
            <a:r>
              <a:rPr lang="en-US" altLang="en-US" sz="2000" dirty="0">
                <a:latin typeface="Calibri" panose="020F0502020204030204" pitchFamily="34" charset="0"/>
              </a:rPr>
              <a:t>$2,087.3 for FYF for FY 16 DDDS Placements; </a:t>
            </a:r>
            <a:endParaRPr lang="en-US" altLang="en-US" sz="2000" dirty="0" smtClean="0">
              <a:latin typeface="Calibri" panose="020F0502020204030204" pitchFamily="34" charset="0"/>
            </a:endParaRPr>
          </a:p>
          <a:p>
            <a:pPr marL="280819" indent="-169761">
              <a:spcBef>
                <a:spcPts val="0"/>
              </a:spcBef>
              <a:defRPr/>
            </a:pPr>
            <a:endParaRPr lang="en-US" altLang="en-US" sz="2000" dirty="0">
              <a:latin typeface="Calibri" panose="020F0502020204030204" pitchFamily="34" charset="0"/>
            </a:endParaRPr>
          </a:p>
          <a:p>
            <a:pPr marL="280819" indent="-169761">
              <a:spcBef>
                <a:spcPts val="0"/>
              </a:spcBef>
              <a:buFont typeface="Arial" panose="020B0604020202020204" pitchFamily="34" charset="0"/>
              <a:buChar char="•"/>
              <a:defRPr/>
            </a:pPr>
            <a:r>
              <a:rPr lang="en-US" altLang="en-US" sz="2000" dirty="0">
                <a:latin typeface="Calibri" panose="020F0502020204030204" pitchFamily="34" charset="0"/>
              </a:rPr>
              <a:t>$2,872.4 in DDDS’ budget to support 75 new Community Residential Placements and 162 new Special School Graduates entering the adult service system;</a:t>
            </a:r>
          </a:p>
          <a:p>
            <a:pPr marL="280819" indent="-169761">
              <a:spcBef>
                <a:spcPts val="0"/>
              </a:spcBef>
              <a:defRPr/>
            </a:pPr>
            <a:endParaRPr lang="en-US" altLang="en-US" sz="2000" dirty="0">
              <a:latin typeface="Calibri" panose="020F0502020204030204" pitchFamily="34" charset="0"/>
            </a:endParaRPr>
          </a:p>
          <a:p>
            <a:pPr marL="280819" indent="-169761">
              <a:spcBef>
                <a:spcPts val="0"/>
              </a:spcBef>
              <a:buFont typeface="Arial" panose="020B0604020202020204" pitchFamily="34" charset="0"/>
              <a:buChar char="•"/>
              <a:defRPr/>
            </a:pPr>
            <a:r>
              <a:rPr lang="en-US" altLang="en-US" sz="2000" dirty="0">
                <a:latin typeface="Calibri" panose="020F0502020204030204" pitchFamily="34" charset="0"/>
              </a:rPr>
              <a:t>$160.7 for DHSS Lease Escalators; and</a:t>
            </a:r>
          </a:p>
          <a:p>
            <a:pPr marL="280819" indent="-169761">
              <a:spcBef>
                <a:spcPts val="0"/>
              </a:spcBef>
              <a:buFont typeface="Arial" panose="020B0604020202020204" pitchFamily="34" charset="0"/>
              <a:buChar char="•"/>
              <a:defRPr/>
            </a:pPr>
            <a:endParaRPr lang="en-US" altLang="en-US" sz="2000" dirty="0">
              <a:latin typeface="Calibri" panose="020F0502020204030204" pitchFamily="34" charset="0"/>
            </a:endParaRPr>
          </a:p>
          <a:p>
            <a:pPr marL="280819" indent="-169761">
              <a:spcBef>
                <a:spcPts val="0"/>
              </a:spcBef>
              <a:buFont typeface="Arial" panose="020B0604020202020204" pitchFamily="34" charset="0"/>
              <a:buChar char="•"/>
              <a:defRPr/>
            </a:pPr>
            <a:r>
              <a:rPr lang="en-US" altLang="en-US" sz="2000" dirty="0">
                <a:latin typeface="Calibri" panose="020F0502020204030204" pitchFamily="34" charset="0"/>
              </a:rPr>
              <a:t>$5,717.0  for FY 16 DHSS Salary Policy Contingency. </a:t>
            </a:r>
          </a:p>
        </p:txBody>
      </p:sp>
      <p:sp>
        <p:nvSpPr>
          <p:cNvPr id="4" name="Footer Placeholder 3"/>
          <p:cNvSpPr>
            <a:spLocks noGrp="1"/>
          </p:cNvSpPr>
          <p:nvPr>
            <p:ph type="ftr" sz="quarter" idx="4"/>
          </p:nvPr>
        </p:nvSpPr>
        <p:spPr/>
        <p:txBody>
          <a:bodyPr/>
          <a:lstStyle/>
          <a:p>
            <a:pPr>
              <a:defRPr/>
            </a:pPr>
            <a:r>
              <a:rPr lang="en-US" sz="900" dirty="0"/>
              <a:t>DHSS OMB FY 17 BUDGET HEARING</a:t>
            </a:r>
          </a:p>
        </p:txBody>
      </p:sp>
      <p:sp>
        <p:nvSpPr>
          <p:cNvPr id="82949" name="Slide Number Placeholder 4"/>
          <p:cNvSpPr>
            <a:spLocks noGrp="1"/>
          </p:cNvSpPr>
          <p:nvPr>
            <p:ph type="sldNum" sz="quarter" idx="5"/>
          </p:nvPr>
        </p:nvSpPr>
        <p:spPr bwMode="auto">
          <a:xfrm>
            <a:off x="3937000" y="8772526"/>
            <a:ext cx="2909888"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49EE505D-E40F-49FD-8CAB-877D5F6BED7E}" type="slidenum">
              <a:rPr lang="en-US" altLang="en-US" sz="900"/>
              <a:pPr>
                <a:spcBef>
                  <a:spcPct val="0"/>
                </a:spcBef>
              </a:pPr>
              <a:t>37</a:t>
            </a:fld>
            <a:endParaRPr lang="en-US" altLang="en-US" sz="9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100" b="1" dirty="0"/>
          </a:p>
          <a:p>
            <a:pPr>
              <a:spcBef>
                <a:spcPct val="0"/>
              </a:spcBef>
            </a:pPr>
            <a:r>
              <a:rPr lang="en-US" altLang="en-US" sz="2000" b="1" dirty="0">
                <a:latin typeface="Arial" panose="020B0604020202020204" pitchFamily="34" charset="0"/>
                <a:cs typeface="Arial" panose="020B0604020202020204" pitchFamily="34" charset="0"/>
              </a:rPr>
              <a:t>Inflation/Volume</a:t>
            </a:r>
            <a:endParaRPr lang="en-US" altLang="en-US" sz="2000" dirty="0">
              <a:latin typeface="Arial" panose="020B0604020202020204" pitchFamily="34" charset="0"/>
              <a:cs typeface="Arial" panose="020B0604020202020204" pitchFamily="34" charset="0"/>
            </a:endParaRPr>
          </a:p>
          <a:p>
            <a:pPr>
              <a:spcBef>
                <a:spcPct val="0"/>
              </a:spcBef>
            </a:pPr>
            <a:endParaRPr lang="en-US" altLang="en-US" sz="2000" dirty="0">
              <a:latin typeface="Arial" panose="020B0604020202020204" pitchFamily="34" charset="0"/>
              <a:cs typeface="Arial" panose="020B0604020202020204" pitchFamily="34" charset="0"/>
            </a:endParaRPr>
          </a:p>
          <a:p>
            <a:pPr>
              <a:spcBef>
                <a:spcPct val="0"/>
              </a:spcBef>
            </a:pPr>
            <a:r>
              <a:rPr lang="en-US" altLang="en-US" sz="2000" dirty="0">
                <a:latin typeface="Arial" panose="020B0604020202020204" pitchFamily="34" charset="0"/>
                <a:cs typeface="Arial" panose="020B0604020202020204" pitchFamily="34" charset="0"/>
              </a:rPr>
              <a:t>Our FY 17 Budget request also includes approximately $783.7 for inflation and volume adjustments, which is requested for DHSS IT Network and Licensing Charges to support department-wide computer applications.</a:t>
            </a:r>
          </a:p>
        </p:txBody>
      </p:sp>
      <p:sp>
        <p:nvSpPr>
          <p:cNvPr id="4" name="Footer Placeholder 3"/>
          <p:cNvSpPr>
            <a:spLocks noGrp="1"/>
          </p:cNvSpPr>
          <p:nvPr>
            <p:ph type="ftr" sz="quarter" idx="4"/>
          </p:nvPr>
        </p:nvSpPr>
        <p:spPr/>
        <p:txBody>
          <a:bodyPr/>
          <a:lstStyle/>
          <a:p>
            <a:pPr>
              <a:defRPr/>
            </a:pPr>
            <a:r>
              <a:rPr lang="en-US" dirty="0"/>
              <a:t>DHSS OMB FY 17 BUDGET HEARING</a:t>
            </a:r>
          </a:p>
        </p:txBody>
      </p:sp>
      <p:sp>
        <p:nvSpPr>
          <p:cNvPr id="839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2ADC291B-6C41-4E1C-B02B-44A0ED152E17}" type="slidenum">
              <a:rPr lang="en-US" altLang="en-US" sz="1000"/>
              <a:pPr>
                <a:spcBef>
                  <a:spcPct val="0"/>
                </a:spcBef>
              </a:pPr>
              <a:t>38</a:t>
            </a:fld>
            <a:endParaRPr lang="en-US" altLang="en-US" sz="10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504825" y="4221164"/>
            <a:ext cx="6172200" cy="4717336"/>
          </a:xfrm>
          <a:extLst/>
        </p:spPr>
        <p:txBody>
          <a:bodyPr wrap="square" numCol="1" anchor="t" anchorCtr="0" compatLnSpc="1">
            <a:prstTxWarp prst="textNoShape">
              <a:avLst/>
            </a:prstTxWarp>
            <a:noAutofit/>
          </a:bodyPr>
          <a:lstStyle/>
          <a:p>
            <a:pPr>
              <a:spcBef>
                <a:spcPct val="0"/>
              </a:spcBef>
              <a:defRPr/>
            </a:pPr>
            <a:r>
              <a:rPr lang="en-US" altLang="en-US" sz="2000" b="1" dirty="0"/>
              <a:t>Enhancements</a:t>
            </a:r>
            <a:endParaRPr lang="en-US" altLang="en-US" sz="2000" dirty="0"/>
          </a:p>
          <a:p>
            <a:pPr>
              <a:spcBef>
                <a:spcPct val="0"/>
              </a:spcBef>
              <a:defRPr/>
            </a:pPr>
            <a:r>
              <a:rPr lang="en-US" altLang="en-US" sz="2000" dirty="0"/>
              <a:t>Our FY 17 Budget request also includes approximately $8.6 million for enhancements:</a:t>
            </a:r>
          </a:p>
          <a:p>
            <a:pPr>
              <a:spcBef>
                <a:spcPct val="0"/>
              </a:spcBef>
              <a:defRPr/>
            </a:pPr>
            <a:endParaRPr lang="en-US" altLang="en-US" sz="2000" dirty="0"/>
          </a:p>
          <a:p>
            <a:pPr marL="280819" indent="-169761">
              <a:spcBef>
                <a:spcPct val="0"/>
              </a:spcBef>
              <a:spcAft>
                <a:spcPts val="600"/>
              </a:spcAft>
              <a:buFont typeface="Arial" panose="020B0604020202020204" pitchFamily="34" charset="0"/>
              <a:buChar char="•"/>
              <a:defRPr/>
            </a:pPr>
            <a:r>
              <a:rPr lang="en-US" altLang="en-US" sz="2000" dirty="0"/>
              <a:t>$1,072.9 is requested for the Division of Management Services to establish a computer replacement program. </a:t>
            </a:r>
          </a:p>
          <a:p>
            <a:pPr marL="280819" indent="-169761">
              <a:spcBef>
                <a:spcPct val="0"/>
              </a:spcBef>
              <a:spcAft>
                <a:spcPts val="600"/>
              </a:spcAft>
              <a:buFont typeface="Arial" panose="020B0604020202020204" pitchFamily="34" charset="0"/>
              <a:buChar char="•"/>
              <a:defRPr/>
            </a:pPr>
            <a:r>
              <a:rPr lang="en-US" altLang="en-US" sz="2000" dirty="0"/>
              <a:t>$211.7 is requested for the Delaware Health Care Commission to leverage additional federal funds for the State Loan Repayment Program. </a:t>
            </a:r>
          </a:p>
          <a:p>
            <a:pPr marL="280819" indent="-169761">
              <a:spcBef>
                <a:spcPct val="0"/>
              </a:spcBef>
              <a:spcAft>
                <a:spcPts val="600"/>
              </a:spcAft>
              <a:buFont typeface="Arial" panose="020B0604020202020204" pitchFamily="34" charset="0"/>
              <a:buChar char="•"/>
              <a:defRPr/>
            </a:pPr>
            <a:r>
              <a:rPr lang="en-US" altLang="en-US" sz="2000" dirty="0"/>
              <a:t>$2,265.9 is requested for the Division of Medicaid and Medical Assistance to increase the personal needs allowance, change the bed hold day policy for ICF/IDD facilities, and establish an adult dental benefit (6 mos.).</a:t>
            </a:r>
          </a:p>
          <a:p>
            <a:pPr marL="280819" indent="-169761">
              <a:spcBef>
                <a:spcPct val="0"/>
              </a:spcBef>
              <a:spcAft>
                <a:spcPts val="600"/>
              </a:spcAft>
              <a:buFont typeface="Arial" panose="020B0604020202020204" pitchFamily="34" charset="0"/>
              <a:buChar char="•"/>
              <a:defRPr/>
            </a:pPr>
            <a:r>
              <a:rPr lang="en-US" altLang="en-US" sz="2000" dirty="0"/>
              <a:t>$826.5 is requested for the Division of Public Health to expand the Needle Exchange Program, establish the Delaware Community Cooperative/Healthy Lifestyles program, and enhance the use of information technology through electronic medical records. </a:t>
            </a:r>
          </a:p>
          <a:p>
            <a:pPr marL="280819" indent="-169761">
              <a:spcBef>
                <a:spcPct val="0"/>
              </a:spcBef>
              <a:spcAft>
                <a:spcPts val="600"/>
              </a:spcAft>
              <a:buFont typeface="Arial" panose="020B0604020202020204" pitchFamily="34" charset="0"/>
              <a:buChar char="•"/>
              <a:defRPr/>
            </a:pPr>
            <a:r>
              <a:rPr lang="en-US" altLang="en-US" sz="2000" dirty="0"/>
              <a:t>$2,075.0 is requested for the Division of Substance Abuse and Mental Health’s Substance Use Disorder programs.  The following programs are part of the redesign for the substance abuse treatment programs:</a:t>
            </a:r>
          </a:p>
          <a:p>
            <a:pPr marL="628187" lvl="1" indent="-171399">
              <a:spcBef>
                <a:spcPct val="0"/>
              </a:spcBef>
              <a:spcAft>
                <a:spcPts val="600"/>
              </a:spcAft>
              <a:buFont typeface="Wingdings" panose="05000000000000000000" pitchFamily="2" charset="2"/>
              <a:buChar char="ü"/>
              <a:defRPr/>
            </a:pPr>
            <a:r>
              <a:rPr lang="en-US" altLang="en-US" sz="2000" dirty="0"/>
              <a:t>$975.0 to establish a Substance Use Disorder Assertive Community Treatment (ACT) Team; and </a:t>
            </a:r>
          </a:p>
          <a:p>
            <a:pPr marL="628187" lvl="1" indent="-171399">
              <a:spcBef>
                <a:spcPct val="0"/>
              </a:spcBef>
              <a:spcAft>
                <a:spcPts val="600"/>
              </a:spcAft>
              <a:buFont typeface="Wingdings" panose="05000000000000000000" pitchFamily="2" charset="2"/>
              <a:buChar char="ü"/>
              <a:defRPr/>
            </a:pPr>
            <a:r>
              <a:rPr lang="en-US" altLang="en-US" sz="2000" dirty="0"/>
              <a:t>$1,100.0 to establish a Substance Use Disorder Day Program.</a:t>
            </a:r>
          </a:p>
        </p:txBody>
      </p:sp>
      <p:sp>
        <p:nvSpPr>
          <p:cNvPr id="2" name="Footer Placeholder 1"/>
          <p:cNvSpPr>
            <a:spLocks noGrp="1"/>
          </p:cNvSpPr>
          <p:nvPr>
            <p:ph type="ftr" sz="quarter" idx="4"/>
          </p:nvPr>
        </p:nvSpPr>
        <p:spPr>
          <a:xfrm>
            <a:off x="0" y="8774113"/>
            <a:ext cx="3011488" cy="461962"/>
          </a:xfrm>
        </p:spPr>
        <p:txBody>
          <a:bodyPr/>
          <a:lstStyle/>
          <a:p>
            <a:pPr>
              <a:defRPr/>
            </a:pPr>
            <a:r>
              <a:rPr lang="en-US" sz="900" dirty="0"/>
              <a:t>DHSS OMB FY 17 BUDGET HEARING</a:t>
            </a:r>
          </a:p>
        </p:txBody>
      </p:sp>
      <p:sp>
        <p:nvSpPr>
          <p:cNvPr id="84997"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D9416EB0-CB2A-4CCE-8CAB-759734A8A306}" type="slidenum">
              <a:rPr lang="en-US" altLang="en-US" sz="900"/>
              <a:pPr>
                <a:spcBef>
                  <a:spcPct val="0"/>
                </a:spcBef>
              </a:pPr>
              <a:t>39</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otes Placeholder 2"/>
          <p:cNvSpPr>
            <a:spLocks noGrp="1"/>
          </p:cNvSpPr>
          <p:nvPr>
            <p:ph type="body" idx="1"/>
          </p:nvPr>
        </p:nvSpPr>
        <p:spPr bwMode="auto">
          <a:xfrm>
            <a:off x="362310" y="4244229"/>
            <a:ext cx="6236899" cy="47013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spcAft>
                <a:spcPts val="0"/>
              </a:spcAft>
              <a:defRPr/>
            </a:pPr>
            <a:r>
              <a:rPr lang="en-US" sz="2000" b="1" dirty="0">
                <a:latin typeface="Arial" panose="020B0604020202020204" pitchFamily="34" charset="0"/>
                <a:cs typeface="Arial" panose="020B0604020202020204" pitchFamily="34" charset="0"/>
              </a:rPr>
              <a:t>Community-Based Services</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In 2009, Delaware’s long-term care expenditures were tilted too far toward facility-based care with limited options in  community-based care. Today, those expenditures are balancing to promote choice of being supported within the community whenever possible.</a:t>
            </a:r>
          </a:p>
          <a:p>
            <a:pPr>
              <a:spcBef>
                <a:spcPts val="0"/>
              </a:spcBef>
              <a:spcAft>
                <a:spcPts val="0"/>
              </a:spcAft>
              <a:defRPr/>
            </a:pPr>
            <a:endParaRPr lang="en-US" sz="2000" dirty="0">
              <a:latin typeface="Arial" panose="020B0604020202020204" pitchFamily="34" charset="0"/>
              <a:cs typeface="Arial" panose="020B0604020202020204" pitchFamily="34" charset="0"/>
            </a:endParaRPr>
          </a:p>
          <a:p>
            <a:pPr>
              <a:spcBef>
                <a:spcPts val="0"/>
              </a:spcBef>
              <a:defRPr/>
            </a:pPr>
            <a:r>
              <a:rPr lang="en-US" sz="2000" b="1" dirty="0">
                <a:latin typeface="Arial" panose="020B0604020202020204" pitchFamily="34" charset="0"/>
                <a:cs typeface="Arial" panose="020B0604020202020204" pitchFamily="34" charset="0"/>
              </a:rPr>
              <a:t>WHAT CHANGED</a:t>
            </a:r>
            <a:endParaRPr lang="en-US" sz="2000" dirty="0">
              <a:latin typeface="Arial" panose="020B0604020202020204" pitchFamily="34" charset="0"/>
              <a:cs typeface="Arial" panose="020B0604020202020204" pitchFamily="34" charset="0"/>
            </a:endParaRPr>
          </a:p>
          <a:p>
            <a:pPr>
              <a:spcBef>
                <a:spcPts val="0"/>
              </a:spcBef>
              <a:defRPr/>
            </a:pPr>
            <a:r>
              <a:rPr lang="en-US" sz="2000" dirty="0">
                <a:latin typeface="Arial" panose="020B0604020202020204" pitchFamily="34" charset="0"/>
                <a:cs typeface="Arial" panose="020B0604020202020204" pitchFamily="34" charset="0"/>
              </a:rPr>
              <a:t>In FY 2009, spending at DHSS’ </a:t>
            </a:r>
            <a:r>
              <a:rPr lang="en-US" sz="2000" dirty="0">
                <a:solidFill>
                  <a:srgbClr val="000000"/>
                </a:solidFill>
                <a:latin typeface="Arial" panose="020B0604020202020204" pitchFamily="34" charset="0"/>
                <a:cs typeface="Arial" panose="020B0604020202020204" pitchFamily="34" charset="0"/>
              </a:rPr>
              <a:t>three long-term care nursing facilities </a:t>
            </a:r>
            <a:r>
              <a:rPr lang="en-US" sz="2000" dirty="0">
                <a:latin typeface="Arial" panose="020B0604020202020204" pitchFamily="34" charset="0"/>
                <a:cs typeface="Arial" panose="020B0604020202020204" pitchFamily="34" charset="0"/>
              </a:rPr>
              <a:t>totaled $64 million. By FY 2015, spending was down almost 8.6</a:t>
            </a:r>
            <a:r>
              <a:rPr lang="en-US" sz="2000" dirty="0">
                <a:solidFill>
                  <a:srgbClr val="000000"/>
                </a:solidFill>
                <a:latin typeface="Arial" panose="020B0604020202020204" pitchFamily="34" charset="0"/>
                <a:cs typeface="Arial" panose="020B0604020202020204" pitchFamily="34" charset="0"/>
              </a:rPr>
              <a:t>% to $58.5 </a:t>
            </a:r>
            <a:r>
              <a:rPr lang="en-US" sz="2000" dirty="0">
                <a:latin typeface="Arial" panose="020B0604020202020204" pitchFamily="34" charset="0"/>
                <a:cs typeface="Arial" panose="020B0604020202020204" pitchFamily="34" charset="0"/>
              </a:rPr>
              <a:t>million. That ongoing shift is also more cost-effective, in that as a general rule:</a:t>
            </a:r>
          </a:p>
          <a:p>
            <a:pPr marL="228463" lvl="1">
              <a:spcBef>
                <a:spcPts val="300"/>
              </a:spcBef>
              <a:spcAft>
                <a:spcPts val="0"/>
              </a:spcAft>
              <a:defRPr/>
            </a:pPr>
            <a:r>
              <a:rPr lang="en-US" sz="2000" dirty="0">
                <a:latin typeface="Arial" panose="020B0604020202020204" pitchFamily="34" charset="0"/>
                <a:cs typeface="Arial" panose="020B0604020202020204" pitchFamily="34" charset="0"/>
              </a:rPr>
              <a:t>For every person DHSS serves in a facility, we estimate that we can serve three in the community. </a:t>
            </a:r>
          </a:p>
          <a:p>
            <a:pPr>
              <a:spcBef>
                <a:spcPts val="0"/>
              </a:spcBef>
              <a:spcAft>
                <a:spcPts val="0"/>
              </a:spcAft>
              <a:tabLst>
                <a:tab pos="457155" algn="l"/>
              </a:tabLst>
              <a:defRPr/>
            </a:pPr>
            <a:endParaRPr lang="en-US" sz="2000" dirty="0">
              <a:latin typeface="Arial" panose="020B0604020202020204" pitchFamily="34" charset="0"/>
              <a:cs typeface="Arial" panose="020B0604020202020204" pitchFamily="34" charset="0"/>
            </a:endParaRPr>
          </a:p>
          <a:p>
            <a:pPr>
              <a:spcBef>
                <a:spcPts val="0"/>
              </a:spcBef>
              <a:spcAft>
                <a:spcPts val="0"/>
              </a:spcAft>
              <a:defRPr/>
            </a:pPr>
            <a:r>
              <a:rPr lang="en-US" sz="2000" dirty="0">
                <a:latin typeface="Arial" panose="020B0604020202020204" pitchFamily="34" charset="0"/>
                <a:cs typeface="Arial" panose="020B0604020202020204" pitchFamily="34" charset="0"/>
              </a:rPr>
              <a:t>Beginning in February 2011, DHSS’ Care Transitions Team has diverted 88% of individuals (411 individuals as of September 2015) to the community who had been referred to DHSS’ three long-term care facilities. Since FY 2009, the total census at Emily Bissell Hospital, Governor Bacon Health Center and the Delaware Hospital for the Chronically Ill has been reduced by 40% from 354 residents to today’s census of 209, better leveraging the state’s resources and facilities, and satisfying the desires of Delawareans to remain engaged members of the community.</a:t>
            </a:r>
          </a:p>
          <a:p>
            <a:pPr>
              <a:spcBef>
                <a:spcPts val="0"/>
              </a:spcBef>
              <a:spcAft>
                <a:spcPts val="0"/>
              </a:spcAft>
              <a:defRPr/>
            </a:pPr>
            <a:endParaRPr lang="en-US" sz="2000" dirty="0">
              <a:latin typeface="Arial" panose="020B0604020202020204" pitchFamily="34" charset="0"/>
              <a:cs typeface="Arial" panose="020B0604020202020204" pitchFamily="34" charset="0"/>
            </a:endParaRPr>
          </a:p>
          <a:p>
            <a:pPr>
              <a:spcBef>
                <a:spcPts val="0"/>
              </a:spcBef>
            </a:pPr>
            <a:r>
              <a:rPr lang="en-US" sz="2000" dirty="0">
                <a:latin typeface="Arial" panose="020B0604020202020204" pitchFamily="34" charset="0"/>
                <a:cs typeface="Arial" panose="020B0604020202020204" pitchFamily="34" charset="0"/>
              </a:rPr>
              <a:t>In September 2015</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 made the decision to permanently close Emily Bissell. My decision was predicated on the following factors:</a:t>
            </a:r>
          </a:p>
          <a:p>
            <a:pPr marL="282405" indent="-171347">
              <a:spcBef>
                <a:spcPts val="0"/>
              </a:spcBef>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the desires of residents to remain where they had been temporarily relocated after a water boiler failure in February 2015;</a:t>
            </a:r>
          </a:p>
          <a:p>
            <a:pPr marL="282405" indent="-171347">
              <a:spcBef>
                <a:spcPts val="0"/>
              </a:spcBef>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a declining census - Emily Bissell served 48 residents, or only 56 percent of the facility’s capacity, at the time of the temporary closure;</a:t>
            </a:r>
          </a:p>
          <a:p>
            <a:pPr marL="282405" indent="-171347">
              <a:spcBef>
                <a:spcPts val="0"/>
              </a:spcBef>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feedback we received from the facility’s residents, families and our own staff; and</a:t>
            </a:r>
          </a:p>
          <a:p>
            <a:pPr marL="282405" indent="-171347">
              <a:spcBef>
                <a:spcPts val="0"/>
              </a:spcBef>
              <a:spcAft>
                <a:spcPts val="0"/>
              </a:spcAft>
              <a:buFont typeface="Arial" panose="020B0604020202020204" pitchFamily="34" charset="0"/>
              <a:buChar char="•"/>
            </a:pPr>
            <a:r>
              <a:rPr lang="en-US" sz="2000" dirty="0">
                <a:latin typeface="Arial" panose="020B0604020202020204" pitchFamily="34" charset="0"/>
                <a:cs typeface="Arial" panose="020B0604020202020204" pitchFamily="34" charset="0"/>
              </a:rPr>
              <a:t>a review of the need for facility-based, nursing home services in New Castle County.</a:t>
            </a:r>
          </a:p>
          <a:p>
            <a:pPr>
              <a:spcBef>
                <a:spcPts val="0"/>
              </a:spcBef>
            </a:pPr>
            <a:endParaRPr lang="en-US" sz="2000" dirty="0">
              <a:latin typeface="Arial" panose="020B0604020202020204" pitchFamily="34" charset="0"/>
              <a:cs typeface="Arial" panose="020B0604020202020204" pitchFamily="34" charset="0"/>
            </a:endParaRPr>
          </a:p>
          <a:p>
            <a:pPr>
              <a:spcBef>
                <a:spcPts val="0"/>
              </a:spcBef>
            </a:pPr>
            <a:r>
              <a:rPr lang="en-US" sz="2000" dirty="0">
                <a:latin typeface="Arial" panose="020B0604020202020204" pitchFamily="34" charset="0"/>
                <a:cs typeface="Arial" panose="020B0604020202020204" pitchFamily="34" charset="0"/>
              </a:rPr>
              <a:t>A decision on repurposing the buildings will be made in concert with stakeholders.</a:t>
            </a:r>
          </a:p>
        </p:txBody>
      </p:sp>
      <p:sp>
        <p:nvSpPr>
          <p:cNvPr id="2" name="Footer Placeholder 1"/>
          <p:cNvSpPr>
            <a:spLocks noGrp="1"/>
          </p:cNvSpPr>
          <p:nvPr>
            <p:ph type="ftr" sz="quarter" idx="4"/>
          </p:nvPr>
        </p:nvSpPr>
        <p:spPr>
          <a:xfrm>
            <a:off x="0" y="8774113"/>
            <a:ext cx="3011488" cy="461962"/>
          </a:xfrm>
        </p:spPr>
        <p:txBody>
          <a:bodyPr/>
          <a:lstStyle/>
          <a:p>
            <a:pPr>
              <a:defRPr/>
            </a:pPr>
            <a:r>
              <a:rPr lang="en-US" sz="900" dirty="0"/>
              <a:t>DHSS OMB FY 17 BUDGET HEARING</a:t>
            </a:r>
          </a:p>
        </p:txBody>
      </p:sp>
      <p:sp>
        <p:nvSpPr>
          <p:cNvPr id="52228" name="Slide Number Placeholder 2"/>
          <p:cNvSpPr>
            <a:spLocks noGrp="1"/>
          </p:cNvSpPr>
          <p:nvPr>
            <p:ph type="sldNum" sz="quarter" idx="5"/>
          </p:nvPr>
        </p:nvSpPr>
        <p:spPr bwMode="auto">
          <a:xfrm>
            <a:off x="3798889" y="8774113"/>
            <a:ext cx="3011487" cy="461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718F6F7F-A072-4E12-AC06-547C6CDC158D}" type="slidenum">
              <a:rPr lang="en-US" altLang="en-US" sz="900"/>
              <a:pPr>
                <a:spcBef>
                  <a:spcPct val="0"/>
                </a:spcBef>
              </a:pPr>
              <a:t>4</a:t>
            </a:fld>
            <a:endParaRPr lang="en-US" altLang="en-US" sz="900" dirty="0"/>
          </a:p>
        </p:txBody>
      </p:sp>
      <p:sp>
        <p:nvSpPr>
          <p:cNvPr id="52229" name="Slide Image Placeholder 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pPr marL="171193" indent="-171193">
              <a:spcBef>
                <a:spcPct val="0"/>
              </a:spcBef>
              <a:spcAft>
                <a:spcPts val="12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$1,015.8 is requested for the Division of Social Services to increase the General Assistance benefit; conduct a case review of General Assistance client needs; and enhance the customer experience through additional call centers and customer feedback initiatives. </a:t>
            </a:r>
          </a:p>
          <a:p>
            <a:pPr marL="171193" indent="-171193">
              <a:spcBef>
                <a:spcPct val="0"/>
              </a:spcBef>
              <a:spcAft>
                <a:spcPts val="12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$63.9 is requested to enhance educational resources and assistive technology within the Division for the Visually Impaired.</a:t>
            </a:r>
          </a:p>
          <a:p>
            <a:pPr marL="171193" indent="-171193">
              <a:spcBef>
                <a:spcPct val="0"/>
              </a:spcBef>
              <a:spcAft>
                <a:spcPts val="12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$78.3 is requested for the Division of Child Support Enforcement to enhance paternity outreach efforts.</a:t>
            </a:r>
          </a:p>
          <a:p>
            <a:pPr marL="171193" indent="-171193">
              <a:spcBef>
                <a:spcPct val="0"/>
              </a:spcBef>
              <a:spcAft>
                <a:spcPts val="12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$830.1 is requested to provide additional Family Support Services and add three additional residential case managers to meet caseload ratios in the Division for Developmental Disabilities Services. </a:t>
            </a:r>
          </a:p>
          <a:p>
            <a:pPr marL="171193" indent="-171193">
              <a:spcBef>
                <a:spcPct val="0"/>
              </a:spcBef>
              <a:spcAft>
                <a:spcPts val="12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$205.8 is requested for the Division of State Service Centers to support Emergency and Transitional Housing Program to provide shelter services.</a:t>
            </a:r>
          </a:p>
          <a:p>
            <a:pPr>
              <a:defRPr/>
            </a:pPr>
            <a:endParaRPr lang="en-US" sz="2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8602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DC9DE378-5BA7-4E5B-BB67-02EB7BAF35ED}" type="slidenum">
              <a:rPr lang="en-US" altLang="en-US" sz="1000">
                <a:latin typeface="Calibri" pitchFamily="34" charset="0"/>
              </a:rPr>
              <a:pPr/>
              <a:t>40</a:t>
            </a:fld>
            <a:endParaRPr lang="en-US" altLang="en-US" sz="1000" dirty="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extLst/>
        </p:spPr>
        <p:txBody>
          <a:bodyPr wrap="square" numCol="1" anchor="t" anchorCtr="0" compatLnSpc="1">
            <a:prstTxWarp prst="textNoShape">
              <a:avLst/>
            </a:prstTxWarp>
            <a:noAutofit/>
          </a:bodyPr>
          <a:lstStyle/>
          <a:p>
            <a:pPr>
              <a:lnSpc>
                <a:spcPct val="110000"/>
              </a:lnSpc>
              <a:spcBef>
                <a:spcPct val="0"/>
              </a:spcBef>
              <a:defRPr/>
            </a:pPr>
            <a:r>
              <a:rPr lang="en-US" altLang="en-US" sz="2000" b="1" dirty="0" smtClean="0">
                <a:latin typeface="Arial" panose="020B0604020202020204" pitchFamily="34" charset="0"/>
                <a:cs typeface="Arial" panose="020B0604020202020204" pitchFamily="34" charset="0"/>
              </a:rPr>
              <a:t>One-Time</a:t>
            </a:r>
            <a:endParaRPr lang="en-US" altLang="en-US" sz="2000" dirty="0" smtClean="0">
              <a:latin typeface="Arial" panose="020B0604020202020204" pitchFamily="34" charset="0"/>
              <a:cs typeface="Arial" panose="020B0604020202020204" pitchFamily="34" charset="0"/>
            </a:endParaRPr>
          </a:p>
          <a:p>
            <a:pPr>
              <a:lnSpc>
                <a:spcPct val="110000"/>
              </a:lnSpc>
              <a:spcBef>
                <a:spcPct val="0"/>
              </a:spcBef>
              <a:defRPr/>
            </a:pPr>
            <a:r>
              <a:rPr lang="en-US" altLang="en-US" sz="2000" dirty="0" smtClean="0">
                <a:latin typeface="Arial" panose="020B0604020202020204" pitchFamily="34" charset="0"/>
                <a:cs typeface="Arial" panose="020B0604020202020204" pitchFamily="34" charset="0"/>
              </a:rPr>
              <a:t>Our FY 17 Budget request also includes approximately $1.6 million for </a:t>
            </a:r>
            <a:r>
              <a:rPr lang="en-US" altLang="en-US" sz="2000" b="1" dirty="0" smtClean="0">
                <a:latin typeface="Arial" panose="020B0604020202020204" pitchFamily="34" charset="0"/>
                <a:cs typeface="Arial" panose="020B0604020202020204" pitchFamily="34" charset="0"/>
              </a:rPr>
              <a:t>one-time items </a:t>
            </a:r>
            <a:r>
              <a:rPr lang="en-US" altLang="en-US" sz="2000" dirty="0" smtClean="0">
                <a:latin typeface="Arial" panose="020B0604020202020204" pitchFamily="34" charset="0"/>
                <a:cs typeface="Arial" panose="020B0604020202020204" pitchFamily="34" charset="0"/>
              </a:rPr>
              <a:t>related to: </a:t>
            </a:r>
          </a:p>
          <a:p>
            <a:pPr>
              <a:lnSpc>
                <a:spcPct val="110000"/>
              </a:lnSpc>
              <a:spcBef>
                <a:spcPct val="0"/>
              </a:spcBef>
              <a:defRPr/>
            </a:pPr>
            <a:endParaRPr lang="en-US" altLang="en-US" sz="2000" dirty="0" smtClean="0">
              <a:latin typeface="Arial" panose="020B0604020202020204" pitchFamily="34" charset="0"/>
              <a:cs typeface="Arial" panose="020B0604020202020204" pitchFamily="34" charset="0"/>
            </a:endParaRPr>
          </a:p>
          <a:p>
            <a:pPr marL="171193" indent="-171193">
              <a:lnSpc>
                <a:spcPct val="110000"/>
              </a:lnSpc>
              <a:spcBef>
                <a:spcPct val="0"/>
              </a:spcBef>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$194.0 is requested to fund the start-up costs for the following Substance Use Disorder programs:</a:t>
            </a:r>
          </a:p>
          <a:p>
            <a:pPr marL="628187" lvl="1" indent="-171399">
              <a:lnSpc>
                <a:spcPct val="110000"/>
              </a:lnSpc>
              <a:spcBef>
                <a:spcPct val="0"/>
              </a:spcBef>
              <a:buFont typeface="Wingdings" panose="05000000000000000000" pitchFamily="2" charset="2"/>
              <a:buChar char="ü"/>
              <a:defRPr/>
            </a:pPr>
            <a:r>
              <a:rPr lang="en-US" altLang="en-US" sz="2000" dirty="0" smtClean="0">
                <a:latin typeface="Arial" panose="020B0604020202020204" pitchFamily="34" charset="0"/>
                <a:cs typeface="Arial" panose="020B0604020202020204" pitchFamily="34" charset="0"/>
              </a:rPr>
              <a:t>$94.0 for the Substance Use Disorder ACT team to fund the initial program costs; and</a:t>
            </a:r>
          </a:p>
          <a:p>
            <a:pPr marL="628187" lvl="1" indent="-171399">
              <a:lnSpc>
                <a:spcPct val="110000"/>
              </a:lnSpc>
              <a:spcBef>
                <a:spcPct val="0"/>
              </a:spcBef>
              <a:buFont typeface="Wingdings" panose="05000000000000000000" pitchFamily="2" charset="2"/>
              <a:buChar char="ü"/>
              <a:defRPr/>
            </a:pPr>
            <a:r>
              <a:rPr lang="en-US" altLang="en-US" sz="2000" dirty="0" smtClean="0">
                <a:latin typeface="Arial" panose="020B0604020202020204" pitchFamily="34" charset="0"/>
                <a:cs typeface="Arial" panose="020B0604020202020204" pitchFamily="34" charset="0"/>
              </a:rPr>
              <a:t>$100.0  for start-up costs associated with the Substance Use Disorder Day program.</a:t>
            </a:r>
          </a:p>
          <a:p>
            <a:pPr marL="628084" lvl="1" indent="-171296">
              <a:lnSpc>
                <a:spcPct val="110000"/>
              </a:lnSpc>
              <a:spcBef>
                <a:spcPct val="0"/>
              </a:spcBef>
              <a:buFont typeface="Wingdings" panose="05000000000000000000" pitchFamily="2" charset="2"/>
              <a:buChar char="§"/>
              <a:defRPr/>
            </a:pPr>
            <a:endParaRPr lang="en-US" altLang="en-US" sz="2000" dirty="0" smtClean="0">
              <a:latin typeface="Arial" panose="020B0604020202020204" pitchFamily="34" charset="0"/>
              <a:cs typeface="Arial" panose="020B0604020202020204" pitchFamily="34" charset="0"/>
            </a:endParaRPr>
          </a:p>
          <a:p>
            <a:pPr marL="171193" indent="-171193">
              <a:lnSpc>
                <a:spcPct val="110000"/>
              </a:lnSpc>
              <a:spcBef>
                <a:spcPct val="0"/>
              </a:spcBef>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$764.7 is requested for Department-wide security upgrades. </a:t>
            </a:r>
          </a:p>
          <a:p>
            <a:pPr marL="171193" indent="-171193">
              <a:lnSpc>
                <a:spcPct val="110000"/>
              </a:lnSpc>
              <a:spcBef>
                <a:spcPct val="0"/>
              </a:spcBef>
              <a:buFont typeface="Arial" panose="020B0604020202020204" pitchFamily="34" charset="0"/>
              <a:buChar char="•"/>
              <a:defRPr/>
            </a:pPr>
            <a:endParaRPr lang="en-US" altLang="en-US" sz="2000" dirty="0" smtClean="0">
              <a:latin typeface="Arial" panose="020B0604020202020204" pitchFamily="34" charset="0"/>
              <a:cs typeface="Arial" panose="020B0604020202020204" pitchFamily="34" charset="0"/>
            </a:endParaRPr>
          </a:p>
          <a:p>
            <a:pPr marL="171193" indent="-171193">
              <a:lnSpc>
                <a:spcPct val="110000"/>
              </a:lnSpc>
              <a:spcBef>
                <a:spcPct val="0"/>
              </a:spcBef>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$41.4 is requested to establish a signature process to accept DSS client applications over the telephone.</a:t>
            </a:r>
          </a:p>
          <a:p>
            <a:pPr>
              <a:lnSpc>
                <a:spcPct val="110000"/>
              </a:lnSpc>
              <a:spcBef>
                <a:spcPct val="0"/>
              </a:spcBef>
              <a:defRPr/>
            </a:pPr>
            <a:endParaRPr lang="en-US" altLang="en-US" sz="2000" dirty="0" smtClean="0">
              <a:latin typeface="Arial" panose="020B0604020202020204" pitchFamily="34" charset="0"/>
              <a:cs typeface="Arial" panose="020B0604020202020204" pitchFamily="34" charset="0"/>
            </a:endParaRPr>
          </a:p>
          <a:p>
            <a:pPr marL="171193" indent="-171193">
              <a:lnSpc>
                <a:spcPct val="110000"/>
              </a:lnSpc>
              <a:spcBef>
                <a:spcPct val="0"/>
              </a:spcBef>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$32.8 is requested as part of an initiative to establish additional DSS Call Centers. </a:t>
            </a:r>
          </a:p>
          <a:p>
            <a:pPr>
              <a:lnSpc>
                <a:spcPct val="110000"/>
              </a:lnSpc>
              <a:spcBef>
                <a:spcPct val="0"/>
              </a:spcBef>
              <a:buFont typeface="Arial" panose="020B0604020202020204" pitchFamily="34" charset="0"/>
              <a:buNone/>
              <a:defRPr/>
            </a:pPr>
            <a:endParaRPr lang="en-US" altLang="en-US" sz="2000" dirty="0" smtClean="0">
              <a:latin typeface="Arial" panose="020B0604020202020204" pitchFamily="34" charset="0"/>
              <a:cs typeface="Arial" panose="020B0604020202020204" pitchFamily="34" charset="0"/>
            </a:endParaRPr>
          </a:p>
          <a:p>
            <a:pPr marL="171193" indent="-171193">
              <a:lnSpc>
                <a:spcPct val="110000"/>
              </a:lnSpc>
              <a:spcBef>
                <a:spcPct val="0"/>
              </a:spcBef>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$370.0 is requested as part of an the DSS Customer Feedback Redesign initiative. </a:t>
            </a:r>
          </a:p>
          <a:p>
            <a:pPr>
              <a:lnSpc>
                <a:spcPct val="110000"/>
              </a:lnSpc>
              <a:spcBef>
                <a:spcPct val="0"/>
              </a:spcBef>
              <a:buFont typeface="Arial" panose="020B0604020202020204" pitchFamily="34" charset="0"/>
              <a:buNone/>
              <a:defRPr/>
            </a:pPr>
            <a:endParaRPr lang="en-US" altLang="en-US" sz="2000" dirty="0" smtClean="0">
              <a:latin typeface="Arial" panose="020B0604020202020204" pitchFamily="34" charset="0"/>
              <a:cs typeface="Arial" panose="020B0604020202020204" pitchFamily="34" charset="0"/>
            </a:endParaRPr>
          </a:p>
          <a:p>
            <a:pPr marL="171193" indent="-171193">
              <a:lnSpc>
                <a:spcPct val="110000"/>
              </a:lnSpc>
              <a:spcBef>
                <a:spcPct val="0"/>
              </a:spcBef>
              <a:buFont typeface="Arial" panose="020B0604020202020204" pitchFamily="34" charset="0"/>
              <a:buChar char="•"/>
              <a:defRPr/>
            </a:pPr>
            <a:r>
              <a:rPr lang="en-US" altLang="en-US" sz="2000" dirty="0" smtClean="0">
                <a:latin typeface="Arial" panose="020B0604020202020204" pitchFamily="34" charset="0"/>
                <a:cs typeface="Arial" panose="020B0604020202020204" pitchFamily="34" charset="0"/>
              </a:rPr>
              <a:t>$264.0 is requested for start-up costs associated with implementing an adult </a:t>
            </a:r>
            <a:r>
              <a:rPr lang="en-US" altLang="en-US" sz="2000" dirty="0">
                <a:latin typeface="Arial" panose="020B0604020202020204" pitchFamily="34" charset="0"/>
                <a:cs typeface="Arial" panose="020B0604020202020204" pitchFamily="34" charset="0"/>
              </a:rPr>
              <a:t>d</a:t>
            </a:r>
            <a:r>
              <a:rPr lang="en-US" altLang="en-US" sz="2000" dirty="0" smtClean="0">
                <a:latin typeface="Arial" panose="020B0604020202020204" pitchFamily="34" charset="0"/>
                <a:cs typeface="Arial" panose="020B0604020202020204" pitchFamily="34" charset="0"/>
              </a:rPr>
              <a:t>ental benefit.</a:t>
            </a:r>
          </a:p>
          <a:p>
            <a:pPr marL="171193" indent="-171193">
              <a:lnSpc>
                <a:spcPct val="110000"/>
              </a:lnSpc>
              <a:spcBef>
                <a:spcPct val="0"/>
              </a:spcBef>
              <a:buFont typeface="Arial" panose="020B0604020202020204" pitchFamily="34" charset="0"/>
              <a:buChar char="•"/>
              <a:defRPr/>
            </a:pPr>
            <a:endParaRPr lang="en-US" altLang="en-US" sz="2000" dirty="0" smtClean="0"/>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8704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E64DA6F6-641A-4C13-8E29-6A8CF11B6ABD}" type="slidenum">
              <a:rPr lang="en-US" altLang="en-US" sz="900"/>
              <a:pPr>
                <a:spcBef>
                  <a:spcPct val="0"/>
                </a:spcBef>
              </a:pPr>
              <a:t>41</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11/17/15</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extLst/>
        </p:spPr>
        <p:txBody>
          <a:bodyPr wrap="square" numCol="1" anchor="t" anchorCtr="0" compatLnSpc="1">
            <a:prstTxWarp prst="textNoShape">
              <a:avLst/>
            </a:prstTxWarp>
            <a:normAutofit lnSpcReduction="10000"/>
          </a:bodyPr>
          <a:lstStyle/>
          <a:p>
            <a:pPr>
              <a:lnSpc>
                <a:spcPct val="110000"/>
              </a:lnSpc>
              <a:spcBef>
                <a:spcPct val="0"/>
              </a:spcBef>
              <a:defRPr/>
            </a:pPr>
            <a:r>
              <a:rPr lang="en-US" altLang="en-US" sz="2000" b="1" dirty="0">
                <a:latin typeface="Arial" panose="020B0604020202020204" pitchFamily="34" charset="0"/>
                <a:cs typeface="Arial" panose="020B0604020202020204" pitchFamily="34" charset="0"/>
              </a:rPr>
              <a:t>Appropriated Special Funds</a:t>
            </a:r>
          </a:p>
          <a:p>
            <a:pPr>
              <a:lnSpc>
                <a:spcPct val="110000"/>
              </a:lnSpc>
              <a:spcBef>
                <a:spcPct val="0"/>
              </a:spcBef>
              <a:defRPr/>
            </a:pPr>
            <a:endParaRPr lang="en-US" altLang="en-US" sz="2000" dirty="0">
              <a:latin typeface="Arial" panose="020B0604020202020204" pitchFamily="34" charset="0"/>
              <a:cs typeface="Arial" panose="020B0604020202020204" pitchFamily="34" charset="0"/>
            </a:endParaRPr>
          </a:p>
          <a:p>
            <a:pPr>
              <a:lnSpc>
                <a:spcPct val="110000"/>
              </a:lnSpc>
              <a:spcBef>
                <a:spcPct val="0"/>
              </a:spcBef>
              <a:defRPr/>
            </a:pPr>
            <a:r>
              <a:rPr lang="en-US" altLang="en-US" sz="2000" dirty="0">
                <a:latin typeface="Arial" panose="020B0604020202020204" pitchFamily="34" charset="0"/>
                <a:cs typeface="Arial" panose="020B0604020202020204" pitchFamily="34" charset="0"/>
              </a:rPr>
              <a:t>The FY 17 Budget request also includes requests to increase the authority for our Appropriated Special Funds.  These requests include:</a:t>
            </a:r>
          </a:p>
          <a:p>
            <a:pPr>
              <a:lnSpc>
                <a:spcPct val="110000"/>
              </a:lnSpc>
              <a:spcBef>
                <a:spcPct val="0"/>
              </a:spcBef>
              <a:defRPr/>
            </a:pPr>
            <a:endParaRPr lang="en-US" altLang="en-US" sz="2000" dirty="0">
              <a:latin typeface="Arial" panose="020B0604020202020204" pitchFamily="34" charset="0"/>
              <a:cs typeface="Arial" panose="020B0604020202020204" pitchFamily="34" charset="0"/>
            </a:endParaRPr>
          </a:p>
          <a:p>
            <a:pPr marL="280819" indent="-169761">
              <a:lnSpc>
                <a:spcPct val="110000"/>
              </a:lnSpc>
              <a:spcBef>
                <a:spcPct val="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$500.0 ASF for the Office of Animal Welfare in the Division of Public Health to annualize animal welfare program operations. </a:t>
            </a:r>
          </a:p>
          <a:p>
            <a:pPr marL="280819" indent="-169761">
              <a:lnSpc>
                <a:spcPct val="110000"/>
              </a:lnSpc>
              <a:spcBef>
                <a:spcPct val="0"/>
              </a:spcBef>
              <a:buFont typeface="Arial" panose="020B0604020202020204" pitchFamily="34" charset="0"/>
              <a:buChar char="•"/>
              <a:defRPr/>
            </a:pPr>
            <a:endParaRPr lang="en-US" altLang="en-US" sz="2000" dirty="0">
              <a:latin typeface="Arial" panose="020B0604020202020204" pitchFamily="34" charset="0"/>
              <a:cs typeface="Arial" panose="020B0604020202020204" pitchFamily="34" charset="0"/>
            </a:endParaRPr>
          </a:p>
          <a:p>
            <a:pPr marL="280819" indent="-169761">
              <a:lnSpc>
                <a:spcPct val="110000"/>
              </a:lnSpc>
              <a:spcBef>
                <a:spcPct val="0"/>
              </a:spcBef>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$4,400.0 ASF for Medicaid which reflects projected revenue and expenditures. </a:t>
            </a:r>
          </a:p>
          <a:p>
            <a:pPr marL="171193" indent="-171193">
              <a:lnSpc>
                <a:spcPct val="110000"/>
              </a:lnSpc>
              <a:spcBef>
                <a:spcPct val="0"/>
              </a:spcBef>
              <a:buFont typeface="Arial" panose="020B0604020202020204" pitchFamily="34" charset="0"/>
              <a:buChar char="•"/>
              <a:defRPr/>
            </a:pPr>
            <a:endParaRPr lang="en-US" altLang="en-US" dirty="0" smtClean="0"/>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8704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E64DA6F6-641A-4C13-8E29-6A8CF11B6ABD}" type="slidenum">
              <a:rPr lang="en-US" altLang="en-US" sz="900"/>
              <a:pPr>
                <a:spcBef>
                  <a:spcPct val="0"/>
                </a:spcBef>
              </a:pPr>
              <a:t>42</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pPr>
              <a:lnSpc>
                <a:spcPct val="110000"/>
              </a:lnSpc>
              <a:spcBef>
                <a:spcPct val="0"/>
              </a:spcBef>
              <a:spcAft>
                <a:spcPts val="600"/>
              </a:spcAft>
              <a:defRPr/>
            </a:pPr>
            <a:r>
              <a:rPr lang="en-US" altLang="en-US" sz="2000" dirty="0">
                <a:latin typeface="Arial" panose="020B0604020202020204" pitchFamily="34" charset="0"/>
                <a:cs typeface="Arial" panose="020B0604020202020204" pitchFamily="34" charset="0"/>
              </a:rPr>
              <a:t>Our FY 17 Budget request also includes several reductions:</a:t>
            </a:r>
          </a:p>
          <a:p>
            <a:pPr>
              <a:lnSpc>
                <a:spcPct val="110000"/>
              </a:lnSpc>
              <a:spcBef>
                <a:spcPct val="0"/>
              </a:spcBef>
              <a:spcAft>
                <a:spcPts val="600"/>
              </a:spcAft>
              <a:defRPr/>
            </a:pPr>
            <a:endParaRPr lang="en-US" altLang="en-US" sz="2000" dirty="0">
              <a:latin typeface="Arial" panose="020B0604020202020204" pitchFamily="34" charset="0"/>
              <a:cs typeface="Arial" panose="020B0604020202020204" pitchFamily="34" charset="0"/>
            </a:endParaRPr>
          </a:p>
          <a:p>
            <a:pPr marL="280819" indent="-169761">
              <a:lnSpc>
                <a:spcPct val="110000"/>
              </a:lnSpc>
              <a:spcBef>
                <a:spcPct val="0"/>
              </a:spcBef>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$2,823.0 and 17.8 FTEs to reflect the closure of Emily P. Bissell Hospital.  The remaining dollars and positions have been reallocated to other divisions within the Department to address workforce needs.  This closure has been achieved without any layoffs.</a:t>
            </a:r>
          </a:p>
          <a:p>
            <a:pPr marL="280819" indent="-169761">
              <a:lnSpc>
                <a:spcPct val="110000"/>
              </a:lnSpc>
              <a:spcBef>
                <a:spcPct val="0"/>
              </a:spcBef>
              <a:spcAft>
                <a:spcPts val="600"/>
              </a:spcAft>
              <a:defRPr/>
            </a:pPr>
            <a:r>
              <a:rPr lang="en-US" altLang="en-US" sz="2000" dirty="0">
                <a:latin typeface="Arial" panose="020B0604020202020204" pitchFamily="34" charset="0"/>
                <a:cs typeface="Arial" panose="020B0604020202020204" pitchFamily="34" charset="0"/>
              </a:rPr>
              <a:t> </a:t>
            </a:r>
          </a:p>
          <a:p>
            <a:pPr marL="280819" indent="-169761">
              <a:lnSpc>
                <a:spcPct val="110000"/>
              </a:lnSpc>
              <a:spcBef>
                <a:spcPct val="0"/>
              </a:spcBef>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$1,400.0 in Contractual Services from the Division for Services for Aging and Adults with Physical Disabilities to reflect a reduction in institutional needs.</a:t>
            </a:r>
          </a:p>
          <a:p>
            <a:pPr marL="280819" indent="-169761">
              <a:lnSpc>
                <a:spcPct val="110000"/>
              </a:lnSpc>
              <a:spcBef>
                <a:spcPct val="0"/>
              </a:spcBef>
              <a:spcAft>
                <a:spcPts val="600"/>
              </a:spcAft>
              <a:defRPr/>
            </a:pPr>
            <a:endParaRPr lang="en-US" altLang="en-US" sz="2000" dirty="0">
              <a:latin typeface="Arial" panose="020B0604020202020204" pitchFamily="34" charset="0"/>
              <a:cs typeface="Arial" panose="020B0604020202020204" pitchFamily="34" charset="0"/>
            </a:endParaRPr>
          </a:p>
          <a:p>
            <a:pPr marL="280819" indent="-169761">
              <a:lnSpc>
                <a:spcPct val="110000"/>
              </a:lnSpc>
              <a:spcBef>
                <a:spcPct val="0"/>
              </a:spcBef>
              <a:spcAft>
                <a:spcPts val="600"/>
              </a:spcAft>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$1,462.2 in the Delaware Healthy Children Program.  This reduction is a result of significant increase in the federal matching funds available for the program and can be achieved without any reduction of services or clients.  </a:t>
            </a: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8807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DCF212EB-CA77-47E4-9702-2BB722A0F141}" type="slidenum">
              <a:rPr lang="en-US" altLang="en-US" sz="1000">
                <a:latin typeface="Calibri" pitchFamily="34" charset="0"/>
              </a:rPr>
              <a:pPr/>
              <a:t>43</a:t>
            </a:fld>
            <a:endParaRPr lang="en-US" altLang="en-US" sz="1000" dirty="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xfrm>
            <a:off x="692150" y="4200526"/>
            <a:ext cx="5988050" cy="4745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sz="2000" dirty="0">
                <a:latin typeface="Arial" panose="020B0604020202020204" pitchFamily="34" charset="0"/>
                <a:cs typeface="Arial" panose="020B0604020202020204" pitchFamily="34" charset="0"/>
              </a:rPr>
              <a:t>Our FY 17 Capital Budget Request reflects the most urgent capital needs of the Department.  They include:</a:t>
            </a:r>
          </a:p>
          <a:p>
            <a:r>
              <a:rPr lang="en-US" sz="2000" b="1" dirty="0">
                <a:latin typeface="Arial" panose="020B0604020202020204" pitchFamily="34" charset="0"/>
                <a:cs typeface="Arial" panose="020B0604020202020204" pitchFamily="34" charset="0"/>
              </a:rPr>
              <a:t>Maintenance &amp; Restoration</a:t>
            </a:r>
            <a:r>
              <a:rPr lang="en-US" sz="2000" dirty="0">
                <a:latin typeface="Arial" panose="020B0604020202020204" pitchFamily="34" charset="0"/>
                <a:cs typeface="Arial" panose="020B0604020202020204" pitchFamily="34" charset="0"/>
              </a:rPr>
              <a:t> ($4.75 million) - This is our number one priority.  These funds are needed to help maintain the standards necessary for state and federal licensure and to eliminate the need to rely solely on Minor Capital Improvement and Equipment (MCI) funding for unexpected maintenance and repairs.  This funding is used to maintain 133 buildings at current conditions and provides for the repair of life/safety systems, emergency and other critical building components and additional unanticipated needs.  </a:t>
            </a:r>
          </a:p>
          <a:p>
            <a:r>
              <a:rPr lang="en-US" sz="2000" b="1" dirty="0">
                <a:latin typeface="Arial" panose="020B0604020202020204" pitchFamily="34" charset="0"/>
                <a:cs typeface="Arial" panose="020B0604020202020204" pitchFamily="34" charset="0"/>
              </a:rPr>
              <a:t>Minor Capital Improvement &amp; Equipment</a:t>
            </a:r>
            <a:r>
              <a:rPr lang="en-US" sz="2000" dirty="0">
                <a:latin typeface="Arial" panose="020B0604020202020204" pitchFamily="34" charset="0"/>
                <a:cs typeface="Arial" panose="020B0604020202020204" pitchFamily="34" charset="0"/>
              </a:rPr>
              <a:t> ($6.0 million) - These funds prevent further deterioration of buildings and grounds and allow us to continue to stabilize the Department’s backlog of deferred maintenance. </a:t>
            </a:r>
          </a:p>
          <a:p>
            <a:r>
              <a:rPr lang="en-US" sz="2000" b="1" dirty="0">
                <a:latin typeface="Arial" panose="020B0604020202020204" pitchFamily="34" charset="0"/>
                <a:cs typeface="Arial" panose="020B0604020202020204" pitchFamily="34" charset="0"/>
              </a:rPr>
              <a:t>Roof Replacement</a:t>
            </a:r>
            <a:r>
              <a:rPr lang="en-US" sz="2000" dirty="0">
                <a:latin typeface="Arial" panose="020B0604020202020204" pitchFamily="34" charset="0"/>
                <a:cs typeface="Arial" panose="020B0604020202020204" pitchFamily="34" charset="0"/>
              </a:rPr>
              <a:t> ($1.0 million) - These funds are needed to continue to repair or replace aging roofs within the Department.</a:t>
            </a:r>
          </a:p>
          <a:p>
            <a:r>
              <a:rPr lang="en-US" sz="2000" b="1" dirty="0">
                <a:latin typeface="Arial" panose="020B0604020202020204" pitchFamily="34" charset="0"/>
                <a:cs typeface="Arial" panose="020B0604020202020204" pitchFamily="34" charset="0"/>
              </a:rPr>
              <a:t>Holloway Campus Electrical System Replacement </a:t>
            </a:r>
            <a:r>
              <a:rPr lang="en-US" sz="2000" dirty="0">
                <a:latin typeface="Arial" panose="020B0604020202020204" pitchFamily="34" charset="0"/>
                <a:cs typeface="Arial" panose="020B0604020202020204" pitchFamily="34" charset="0"/>
              </a:rPr>
              <a:t>($3.5 million) – These funds are requested to begin the replacement of the electrical distribution system at the Herman Holloway Campus. </a:t>
            </a:r>
          </a:p>
          <a:p>
            <a:r>
              <a:rPr lang="en-US" sz="2000" b="1" dirty="0">
                <a:latin typeface="Arial" panose="020B0604020202020204" pitchFamily="34" charset="0"/>
                <a:cs typeface="Arial" panose="020B0604020202020204" pitchFamily="34" charset="0"/>
              </a:rPr>
              <a:t>Delaware Medicaid Enterprise System </a:t>
            </a:r>
            <a:r>
              <a:rPr lang="en-US" sz="2000" dirty="0">
                <a:latin typeface="Arial" panose="020B0604020202020204" pitchFamily="34" charset="0"/>
                <a:cs typeface="Arial" panose="020B0604020202020204" pitchFamily="34" charset="0"/>
              </a:rPr>
              <a:t>($3.6 million) – As noted earlier, DHSS has been making significant improvements to its Management Information Systems.  Funding is requested for the replacement of the Medicaid Management Information System.</a:t>
            </a:r>
          </a:p>
          <a:p>
            <a:r>
              <a:rPr lang="en-US" sz="2000" dirty="0">
                <a:latin typeface="Arial" panose="020B0604020202020204" pitchFamily="34" charset="0"/>
                <a:cs typeface="Arial" panose="020B0604020202020204" pitchFamily="34" charset="0"/>
              </a:rPr>
              <a:t> </a:t>
            </a:r>
          </a:p>
          <a:p>
            <a:pPr>
              <a:spcBef>
                <a:spcPct val="0"/>
              </a:spcBef>
            </a:pPr>
            <a:endParaRPr lang="en-US" altLang="en-US" sz="2000" dirty="0">
              <a:cs typeface="Times New Roman" pitchFamily="18" charset="0"/>
            </a:endParaRPr>
          </a:p>
        </p:txBody>
      </p:sp>
      <p:sp>
        <p:nvSpPr>
          <p:cNvPr id="89092" name="Rectangle 5"/>
          <p:cNvSpPr>
            <a:spLocks noChangeArrowheads="1"/>
          </p:cNvSpPr>
          <p:nvPr/>
        </p:nvSpPr>
        <p:spPr bwMode="auto">
          <a:xfrm>
            <a:off x="1736725" y="2714626"/>
            <a:ext cx="34750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5" tIns="46024" rIns="92055" bIns="46024">
            <a:spAutoFit/>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lnSpc>
                <a:spcPct val="90000"/>
              </a:lnSpc>
              <a:spcBef>
                <a:spcPct val="0"/>
              </a:spcBef>
              <a:buFont typeface="Wingdings" pitchFamily="2" charset="2"/>
              <a:buNone/>
            </a:pPr>
            <a:endParaRPr lang="en-US" altLang="en-US" sz="1800" dirty="0">
              <a:latin typeface="Arial" pitchFamily="34" charset="0"/>
            </a:endParaRP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89094"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C580240B-FE04-4F3C-8750-37DC6DE48197}" type="slidenum">
              <a:rPr lang="en-US" altLang="en-US" sz="900"/>
              <a:pPr>
                <a:spcBef>
                  <a:spcPct val="0"/>
                </a:spcBef>
              </a:pPr>
              <a:t>44</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723901" y="4387850"/>
            <a:ext cx="5559425" cy="3775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spcBef>
                <a:spcPct val="0"/>
              </a:spcBef>
            </a:pPr>
            <a:endParaRPr lang="en-US" altLang="en-US" b="1" dirty="0" smtClean="0"/>
          </a:p>
          <a:p>
            <a:pPr>
              <a:spcBef>
                <a:spcPct val="0"/>
              </a:spcBef>
            </a:pPr>
            <a:endParaRPr lang="en-US" altLang="en-US" sz="1100" dirty="0">
              <a:cs typeface="Times New Roman" pitchFamily="18" charset="0"/>
            </a:endParaRPr>
          </a:p>
          <a:p>
            <a:pPr>
              <a:spcBef>
                <a:spcPct val="0"/>
              </a:spcBef>
            </a:pPr>
            <a:r>
              <a:rPr lang="en-US" altLang="en-US" sz="2000" dirty="0">
                <a:latin typeface="Arial" panose="020B0604020202020204" pitchFamily="34" charset="0"/>
                <a:cs typeface="Arial" panose="020B0604020202020204" pitchFamily="34" charset="0"/>
              </a:rPr>
              <a:t>We have some additional capital priorities.  These include: </a:t>
            </a:r>
            <a:r>
              <a:rPr lang="en-US" altLang="en-US" sz="2000" b="1" dirty="0">
                <a:latin typeface="Arial" panose="020B0604020202020204" pitchFamily="34" charset="0"/>
                <a:cs typeface="Arial" panose="020B0604020202020204" pitchFamily="34" charset="0"/>
              </a:rPr>
              <a:t> </a:t>
            </a:r>
          </a:p>
          <a:p>
            <a:pPr>
              <a:spcBef>
                <a:spcPct val="0"/>
              </a:spcBef>
            </a:pPr>
            <a:endParaRPr lang="en-US" altLang="en-US" sz="2000" b="1" u="sng" dirty="0">
              <a:latin typeface="Arial" panose="020B0604020202020204" pitchFamily="34" charset="0"/>
              <a:cs typeface="Arial" panose="020B0604020202020204" pitchFamily="34" charset="0"/>
            </a:endParaRPr>
          </a:p>
          <a:p>
            <a:pPr>
              <a:spcBef>
                <a:spcPct val="0"/>
              </a:spcBef>
            </a:pPr>
            <a:r>
              <a:rPr lang="en-US" altLang="en-US" sz="2000" b="1" dirty="0">
                <a:latin typeface="Arial" panose="020B0604020202020204" pitchFamily="34" charset="0"/>
                <a:cs typeface="Arial" panose="020B0604020202020204" pitchFamily="34" charset="0"/>
              </a:rPr>
              <a:t>Drinking Water State Revolving Fund</a:t>
            </a:r>
            <a:r>
              <a:rPr lang="en-US" altLang="en-US" sz="2000" dirty="0">
                <a:latin typeface="Arial" panose="020B0604020202020204" pitchFamily="34" charset="0"/>
                <a:cs typeface="Arial" panose="020B0604020202020204" pitchFamily="34" charset="0"/>
              </a:rPr>
              <a:t> ($1.77 million) - This request represents the required 20% state match for $8.5 million in federal funding, in order to provide low interest loans for improving drinking water systems.  </a:t>
            </a:r>
          </a:p>
          <a:p>
            <a:pPr>
              <a:spcBef>
                <a:spcPct val="0"/>
              </a:spcBef>
            </a:pPr>
            <a:endParaRPr lang="en-US" altLang="en-US" sz="2000" dirty="0">
              <a:latin typeface="Arial" panose="020B0604020202020204" pitchFamily="34" charset="0"/>
              <a:cs typeface="Arial" panose="020B0604020202020204" pitchFamily="34" charset="0"/>
            </a:endParaRPr>
          </a:p>
          <a:p>
            <a:pPr>
              <a:spcBef>
                <a:spcPct val="0"/>
              </a:spcBef>
            </a:pPr>
            <a:r>
              <a:rPr lang="en-US" altLang="en-US" sz="2000" b="1" dirty="0">
                <a:latin typeface="Arial" panose="020B0604020202020204" pitchFamily="34" charset="0"/>
                <a:cs typeface="Arial" panose="020B0604020202020204" pitchFamily="34" charset="0"/>
              </a:rPr>
              <a:t>Critical Equipment Replacement Program </a:t>
            </a:r>
            <a:r>
              <a:rPr lang="en-US" altLang="en-US" sz="2000" dirty="0">
                <a:latin typeface="Arial" panose="020B0604020202020204" pitchFamily="34" charset="0"/>
                <a:cs typeface="Arial" panose="020B0604020202020204" pitchFamily="34" charset="0"/>
              </a:rPr>
              <a:t>($150.0) - Funding is requested to replace critical equipment for daily operations including the common area furniture for State Service Centers and Facility Operations equipment.  </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90117"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8B3FBE08-9126-46BA-8BDE-DFF9B622683C}" type="slidenum">
              <a:rPr lang="en-US" altLang="en-US" sz="900"/>
              <a:pPr>
                <a:spcBef>
                  <a:spcPct val="0"/>
                </a:spcBef>
              </a:pPr>
              <a:t>45</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xfrm>
            <a:off x="577971" y="4362450"/>
            <a:ext cx="5762445"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ct val="0"/>
              </a:spcBef>
            </a:pPr>
            <a:r>
              <a:rPr lang="en-US" altLang="en-US" sz="2000" dirty="0"/>
              <a:t>The Department could not begin to meet the needs of Delawareans or arrive at effective public policy initiatives without the support of our multitude of partners within the Cabinet and those from our community.  We are fortunate to have experts in the industry that provide hours of support and expertise to our task forces, advisory councils and consortiums.  We rely on the countless number of volunteers and hours dedicated to providing direct service to those in need, who are facilitating better outcomes and ensuring basic needs are being met.  </a:t>
            </a:r>
          </a:p>
          <a:p>
            <a:pPr>
              <a:spcBef>
                <a:spcPct val="0"/>
              </a:spcBef>
            </a:pPr>
            <a:endParaRPr lang="en-US" altLang="en-US" sz="2000" dirty="0"/>
          </a:p>
          <a:p>
            <a:pPr>
              <a:spcBef>
                <a:spcPct val="0"/>
              </a:spcBef>
            </a:pPr>
            <a:r>
              <a:rPr lang="en-US" altLang="en-US" sz="2000" dirty="0"/>
              <a:t>In order for DHSS to serve our clientele and lead them to enhanced self-sufficiency and better health outcomes, we continue to partner with community service providers.  In fact, DHSS has over 1,538 contracts worth hundreds of millions of dollars.  The success of our mission is dependent upon the engagement of many community organizations dedicated to a common purpose.</a:t>
            </a:r>
          </a:p>
          <a:p>
            <a:pPr>
              <a:spcBef>
                <a:spcPct val="0"/>
              </a:spcBef>
            </a:pPr>
            <a:endParaRPr lang="en-US" altLang="en-US" sz="2000" dirty="0"/>
          </a:p>
          <a:p>
            <a:pPr>
              <a:spcBef>
                <a:spcPct val="0"/>
              </a:spcBef>
            </a:pPr>
            <a:r>
              <a:rPr lang="en-US" altLang="en-US" sz="2000" dirty="0"/>
              <a:t>As mentioned throughout the presentation, we will continue to align our limited resources to the strategic focus of the Department and leverage the resources as best as possible.  We need to engage all our partners in the roll out and cascade our focus throughout the organization in order to effectively execute and advance during these times of transition.  The state cannot achieve this goal without the support and collaboration of all, our customers; our providers; our community developers; our education system; our health care system; our funders; our legislators; our advocates; and our workforce.</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91141" name="Slide Number Placeholder 2"/>
          <p:cNvSpPr>
            <a:spLocks noGrp="1"/>
          </p:cNvSpPr>
          <p:nvPr>
            <p:ph type="sldNum" sz="quarter" idx="5"/>
          </p:nvPr>
        </p:nvSpPr>
        <p:spPr bwMode="auto">
          <a:xfrm>
            <a:off x="3937001" y="8750300"/>
            <a:ext cx="2900363" cy="48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9685044F-99B4-4A6D-9607-20B84C8C1A66}" type="slidenum">
              <a:rPr lang="en-US" altLang="en-US" sz="900"/>
              <a:pPr>
                <a:spcBef>
                  <a:spcPct val="0"/>
                </a:spcBef>
              </a:pPr>
              <a:t>46</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785004" y="4387850"/>
            <a:ext cx="5374256"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pPr>
            <a:r>
              <a:rPr lang="en-US" altLang="en-US" sz="2000" dirty="0">
                <a:latin typeface="Calibri" panose="020F0502020204030204" pitchFamily="34" charset="0"/>
              </a:rPr>
              <a:t>As we approach the final year of the Markell Administration, I  plan to push ahead hard, knowing that much can be accomplished in this final year.  I, along with the people of DHSS share a strong commitment and determination to fulfill and advance our mission.  With the Governor, I have set the Department’s priorities, and we will make every day count to improve the quality of life for Delaware’s </a:t>
            </a:r>
            <a:r>
              <a:rPr lang="en-US" altLang="en-US" sz="2000" dirty="0">
                <a:solidFill>
                  <a:srgbClr val="000000"/>
                </a:solidFill>
                <a:latin typeface="Calibri" panose="020F0502020204030204" pitchFamily="34" charset="0"/>
              </a:rPr>
              <a:t>residents</a:t>
            </a:r>
            <a:r>
              <a:rPr lang="en-US" altLang="en-US" sz="2000" b="1" dirty="0">
                <a:solidFill>
                  <a:srgbClr val="FF0000"/>
                </a:solidFill>
                <a:latin typeface="Calibri" panose="020F0502020204030204" pitchFamily="34" charset="0"/>
              </a:rPr>
              <a:t> </a:t>
            </a:r>
            <a:r>
              <a:rPr lang="en-US" altLang="en-US" sz="2000" dirty="0">
                <a:latin typeface="Calibri" panose="020F0502020204030204" pitchFamily="34" charset="0"/>
              </a:rPr>
              <a:t>by promoting health and well-being, fostering self-sufficiency, and protecting vulnerable populations.</a:t>
            </a:r>
          </a:p>
          <a:p>
            <a:pPr eaLnBrk="1" hangingPunct="1">
              <a:spcBef>
                <a:spcPct val="0"/>
              </a:spcBef>
            </a:pPr>
            <a:endParaRPr lang="en-US" altLang="en-US" sz="2000" dirty="0">
              <a:latin typeface="Calibri" panose="020F0502020204030204" pitchFamily="34" charset="0"/>
            </a:endParaRPr>
          </a:p>
          <a:p>
            <a:pPr eaLnBrk="1" hangingPunct="1">
              <a:spcBef>
                <a:spcPct val="0"/>
              </a:spcBef>
            </a:pPr>
            <a:r>
              <a:rPr lang="en-US" altLang="en-US" sz="2000" dirty="0">
                <a:latin typeface="Calibri" panose="020F0502020204030204" pitchFamily="34" charset="0"/>
              </a:rPr>
              <a:t>Thank you for the opportunity to share with you the accomplishments, challenges and opportunities facing the Department of Health and Social Services.  We look forward to the year ahead, and collectively working towards brighter tomorrows.  We invite you to share your thoughts, recommendations and concerns with us as we move forward.</a:t>
            </a:r>
          </a:p>
          <a:p>
            <a:pPr eaLnBrk="1" hangingPunct="1">
              <a:spcBef>
                <a:spcPct val="0"/>
              </a:spcBef>
            </a:pPr>
            <a:endParaRPr lang="en-US" altLang="en-US" sz="2000" dirty="0">
              <a:latin typeface="Calibri" panose="020F0502020204030204" pitchFamily="34" charset="0"/>
            </a:endParaRPr>
          </a:p>
          <a:p>
            <a:pPr eaLnBrk="1" hangingPunct="1">
              <a:spcBef>
                <a:spcPct val="0"/>
              </a:spcBef>
            </a:pPr>
            <a:r>
              <a:rPr lang="en-US" altLang="en-US" sz="2000" dirty="0">
                <a:latin typeface="Calibri" panose="020F0502020204030204" pitchFamily="34" charset="0"/>
              </a:rPr>
              <a:t>I and members of my team will be happy to answer any questions.</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9216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1E95E4FC-BCAC-4942-9F3B-6211E7805E1A}" type="slidenum">
              <a:rPr lang="en-US" altLang="en-US" sz="900"/>
              <a:pPr>
                <a:spcBef>
                  <a:spcPct val="0"/>
                </a:spcBef>
              </a:pPr>
              <a:t>47</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otes Placeholder 2"/>
          <p:cNvSpPr>
            <a:spLocks noGrp="1"/>
          </p:cNvSpPr>
          <p:nvPr>
            <p:ph type="body" idx="1"/>
          </p:nvPr>
        </p:nvSpPr>
        <p:spPr bwMode="auto">
          <a:xfrm>
            <a:off x="695326" y="4387850"/>
            <a:ext cx="5559425" cy="43162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2000" dirty="0">
                <a:latin typeface="Arial" panose="020B0604020202020204" pitchFamily="34" charset="0"/>
                <a:cs typeface="Arial" panose="020B0604020202020204" pitchFamily="34" charset="0"/>
              </a:rPr>
              <a:t>Not only are our citizens aging but our buildings are as well, with an average age of 58 years old .  You will hear more about this when I talk about our Capital Budget </a:t>
            </a:r>
            <a:r>
              <a:rPr lang="en-US" sz="2000" dirty="0" smtClean="0">
                <a:latin typeface="Arial" panose="020B0604020202020204" pitchFamily="34" charset="0"/>
                <a:cs typeface="Arial" panose="020B0604020202020204" pitchFamily="34" charset="0"/>
              </a:rPr>
              <a:t>request.</a:t>
            </a:r>
          </a:p>
          <a:p>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As </a:t>
            </a:r>
            <a:r>
              <a:rPr lang="en-US" sz="2000" dirty="0">
                <a:latin typeface="Arial" panose="020B0604020202020204" pitchFamily="34" charset="0"/>
                <a:cs typeface="Arial" panose="020B0604020202020204" pitchFamily="34" charset="0"/>
              </a:rPr>
              <a:t>I review our focus on community, you will see that the Medicaid-eligible Delawareans receiving home and community-based services increased from 1,688 in January 2009 to 3,248 in July 2015, a 92% increase. Another 187 Delawareans are receiving services at the LIFE Center on the Riverfront through Program for All-Inclusive Care for the Elderly (PACE), which began in 2013. And 249 individuals have transitioned from facility-based care to community settings through the Money Follows the Person program, which began in 2008.</a:t>
            </a:r>
          </a:p>
          <a:p>
            <a:endParaRPr lang="en-US" altLang="en-US" sz="1100" dirty="0">
              <a:latin typeface="Calibri" panose="020F0502020204030204" pitchFamily="34" charset="0"/>
            </a:endParaRPr>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
        <p:nvSpPr>
          <p:cNvPr id="5" name="Footer Placeholder 4"/>
          <p:cNvSpPr>
            <a:spLocks noGrp="1"/>
          </p:cNvSpPr>
          <p:nvPr>
            <p:ph type="ftr" sz="quarter" idx="4"/>
          </p:nvPr>
        </p:nvSpPr>
        <p:spPr/>
        <p:txBody>
          <a:bodyPr/>
          <a:lstStyle/>
          <a:p>
            <a:pPr>
              <a:defRPr/>
            </a:pPr>
            <a:r>
              <a:rPr lang="en-US" dirty="0" smtClean="0"/>
              <a:t>DHSS OMB FY 17 BUDGET HEARING</a:t>
            </a:r>
            <a:endParaRPr lang="en-US" dirty="0"/>
          </a:p>
        </p:txBody>
      </p:sp>
      <p:sp>
        <p:nvSpPr>
          <p:cNvPr id="5325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mbria" pitchFamily="18" charset="0"/>
                <a:cs typeface="Arial" pitchFamily="34" charset="0"/>
              </a:defRPr>
            </a:lvl1pPr>
            <a:lvl2pPr marL="741289" indent="-284134">
              <a:defRPr sz="1200">
                <a:solidFill>
                  <a:schemeClr val="tx1"/>
                </a:solidFill>
                <a:latin typeface="Cambria" pitchFamily="18" charset="0"/>
                <a:cs typeface="Arial" pitchFamily="34" charset="0"/>
              </a:defRPr>
            </a:lvl2pPr>
            <a:lvl3pPr marL="1141299" indent="-226991">
              <a:defRPr sz="1200">
                <a:solidFill>
                  <a:schemeClr val="tx1"/>
                </a:solidFill>
                <a:latin typeface="Cambria" pitchFamily="18" charset="0"/>
                <a:cs typeface="Arial" pitchFamily="34" charset="0"/>
              </a:defRPr>
            </a:lvl3pPr>
            <a:lvl4pPr marL="1598452" indent="-226991">
              <a:defRPr sz="1200">
                <a:solidFill>
                  <a:schemeClr val="tx1"/>
                </a:solidFill>
                <a:latin typeface="Cambria" pitchFamily="18" charset="0"/>
                <a:cs typeface="Arial" pitchFamily="34" charset="0"/>
              </a:defRPr>
            </a:lvl4pPr>
            <a:lvl5pPr marL="2055607" indent="-226991">
              <a:defRPr sz="1200">
                <a:solidFill>
                  <a:schemeClr val="tx1"/>
                </a:solidFill>
                <a:latin typeface="Cambria" pitchFamily="18" charset="0"/>
                <a:cs typeface="Arial" pitchFamily="34" charset="0"/>
              </a:defRPr>
            </a:lvl5pPr>
            <a:lvl6pPr marL="2512761" indent="-226991" eaLnBrk="0" fontAlgn="base" hangingPunct="0">
              <a:spcBef>
                <a:spcPct val="0"/>
              </a:spcBef>
              <a:spcAft>
                <a:spcPct val="0"/>
              </a:spcAft>
              <a:defRPr sz="1200">
                <a:solidFill>
                  <a:schemeClr val="tx1"/>
                </a:solidFill>
                <a:latin typeface="Cambria" pitchFamily="18" charset="0"/>
                <a:cs typeface="Arial" pitchFamily="34" charset="0"/>
              </a:defRPr>
            </a:lvl6pPr>
            <a:lvl7pPr marL="2969915" indent="-226991" eaLnBrk="0" fontAlgn="base" hangingPunct="0">
              <a:spcBef>
                <a:spcPct val="0"/>
              </a:spcBef>
              <a:spcAft>
                <a:spcPct val="0"/>
              </a:spcAft>
              <a:defRPr sz="1200">
                <a:solidFill>
                  <a:schemeClr val="tx1"/>
                </a:solidFill>
                <a:latin typeface="Cambria" pitchFamily="18" charset="0"/>
                <a:cs typeface="Arial" pitchFamily="34" charset="0"/>
              </a:defRPr>
            </a:lvl7pPr>
            <a:lvl8pPr marL="3427070" indent="-226991" eaLnBrk="0" fontAlgn="base" hangingPunct="0">
              <a:spcBef>
                <a:spcPct val="0"/>
              </a:spcBef>
              <a:spcAft>
                <a:spcPct val="0"/>
              </a:spcAft>
              <a:defRPr sz="1200">
                <a:solidFill>
                  <a:schemeClr val="tx1"/>
                </a:solidFill>
                <a:latin typeface="Cambria" pitchFamily="18" charset="0"/>
                <a:cs typeface="Arial" pitchFamily="34" charset="0"/>
              </a:defRPr>
            </a:lvl8pPr>
            <a:lvl9pPr marL="3884223" indent="-226991" eaLnBrk="0" fontAlgn="base" hangingPunct="0">
              <a:spcBef>
                <a:spcPct val="0"/>
              </a:spcBef>
              <a:spcAft>
                <a:spcPct val="0"/>
              </a:spcAft>
              <a:defRPr sz="1200">
                <a:solidFill>
                  <a:schemeClr val="tx1"/>
                </a:solidFill>
                <a:latin typeface="Cambria" pitchFamily="18" charset="0"/>
                <a:cs typeface="Arial" pitchFamily="34" charset="0"/>
              </a:defRPr>
            </a:lvl9pPr>
          </a:lstStyle>
          <a:p>
            <a:fld id="{0509BD99-CCB6-44AA-BFC3-D0A40FE6550F}" type="slidenum">
              <a:rPr lang="en-US" altLang="en-US" sz="1000">
                <a:latin typeface="Calibri" pitchFamily="34" charset="0"/>
              </a:rPr>
              <a:pPr/>
              <a:t>5</a:t>
            </a:fld>
            <a:endParaRPr lang="en-US" altLang="en-US" sz="1000" dirty="0">
              <a:latin typeface="Calibri" pitchFamily="34" charset="0"/>
            </a:endParaRPr>
          </a:p>
        </p:txBody>
      </p:sp>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otes Placeholder 2"/>
          <p:cNvSpPr>
            <a:spLocks noGrp="1"/>
          </p:cNvSpPr>
          <p:nvPr>
            <p:ph type="body" idx="1"/>
          </p:nvPr>
        </p:nvSpPr>
        <p:spPr bwMode="auto">
          <a:xfrm>
            <a:off x="406401" y="4378325"/>
            <a:ext cx="5954713" cy="460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spcAft>
                <a:spcPts val="0"/>
              </a:spcAft>
            </a:pPr>
            <a:r>
              <a:rPr lang="en-US" altLang="en-US" sz="2000" dirty="0">
                <a:latin typeface="Arial" panose="020B0604020202020204" pitchFamily="34" charset="0"/>
                <a:cs typeface="Arial" panose="020B0604020202020204" pitchFamily="34" charset="0"/>
              </a:rPr>
              <a:t>First, let me share with you how DHSS is leveraging the fiscal resources to embrace and develop this community based opportunity. </a:t>
            </a:r>
          </a:p>
          <a:p>
            <a:pPr>
              <a:spcBef>
                <a:spcPts val="0"/>
              </a:spcBef>
              <a:spcAft>
                <a:spcPts val="0"/>
              </a:spcAft>
            </a:pPr>
            <a:endParaRPr lang="en-US" altLang="en-US" sz="2000" b="1" dirty="0">
              <a:latin typeface="Arial" panose="020B0604020202020204" pitchFamily="34" charset="0"/>
              <a:cs typeface="Arial" panose="020B0604020202020204" pitchFamily="34" charset="0"/>
            </a:endParaRPr>
          </a:p>
          <a:p>
            <a:pPr>
              <a:spcBef>
                <a:spcPts val="0"/>
              </a:spcBef>
              <a:spcAft>
                <a:spcPts val="0"/>
              </a:spcAft>
            </a:pPr>
            <a:r>
              <a:rPr lang="en-US" altLang="en-US" sz="2000" b="1" dirty="0">
                <a:latin typeface="Arial" panose="020B0604020202020204" pitchFamily="34" charset="0"/>
                <a:cs typeface="Arial" panose="020B0604020202020204" pitchFamily="34" charset="0"/>
              </a:rPr>
              <a:t>WHAT WAS DONE</a:t>
            </a:r>
            <a:endParaRPr lang="en-US" altLang="en-US" sz="2000" dirty="0">
              <a:latin typeface="Arial" panose="020B0604020202020204" pitchFamily="34" charset="0"/>
              <a:cs typeface="Arial" panose="020B0604020202020204" pitchFamily="34" charset="0"/>
            </a:endParaRPr>
          </a:p>
          <a:p>
            <a:pPr marL="171433" indent="-171433">
              <a:spcBef>
                <a:spcPts val="600"/>
              </a:spcBef>
              <a:spcAft>
                <a:spcPts val="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Launched Delaware Aging &amp; Disability Resource Center (</a:t>
            </a:r>
            <a:r>
              <a:rPr lang="en-US" altLang="en-US" sz="2000" u="sng" dirty="0">
                <a:latin typeface="Arial" panose="020B0604020202020204" pitchFamily="34" charset="0"/>
                <a:cs typeface="Arial" panose="020B0604020202020204" pitchFamily="34" charset="0"/>
                <a:hlinkClick r:id="rId3"/>
              </a:rPr>
              <a:t>www.DelawareADRC.com</a:t>
            </a:r>
            <a:r>
              <a:rPr lang="en-US" altLang="en-US" sz="2000" dirty="0">
                <a:latin typeface="Arial" panose="020B0604020202020204" pitchFamily="34" charset="0"/>
                <a:cs typeface="Arial" panose="020B0604020202020204" pitchFamily="34" charset="0"/>
              </a:rPr>
              <a:t>) in September 2011.</a:t>
            </a:r>
          </a:p>
          <a:p>
            <a:pPr marL="171433" indent="-171433">
              <a:spcBef>
                <a:spcPts val="600"/>
              </a:spcBef>
              <a:spcAft>
                <a:spcPts val="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Moved Medicaid long-term care population from fee-for-service to managed care in April 2012, increasing the menu of services for individuals over the previous fee-for-service model.</a:t>
            </a:r>
          </a:p>
          <a:p>
            <a:pPr marL="171433" indent="-171433">
              <a:spcBef>
                <a:spcPts val="600"/>
              </a:spcBef>
              <a:spcAft>
                <a:spcPts val="0"/>
              </a:spcAft>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Used housing vouchers through the Delaware State Housing Authority’s State Rental Assistance Program (SRAP) to support the transition of 507 individuals from DHSS’ five facilities to the community. </a:t>
            </a:r>
          </a:p>
          <a:p>
            <a:pPr marL="171433" indent="-171433">
              <a:spcBef>
                <a:spcPts val="0"/>
              </a:spcBef>
              <a:spcAft>
                <a:spcPts val="0"/>
              </a:spcAft>
              <a:buFont typeface="Arial" panose="020B0604020202020204" pitchFamily="34" charset="0"/>
              <a:buChar char="•"/>
            </a:pPr>
            <a:endParaRPr lang="en-US" altLang="en-US" sz="2000" dirty="0">
              <a:latin typeface="Arial" panose="020B0604020202020204" pitchFamily="34" charset="0"/>
              <a:cs typeface="Arial" panose="020B0604020202020204" pitchFamily="34" charset="0"/>
            </a:endParaRPr>
          </a:p>
          <a:p>
            <a:pPr>
              <a:spcBef>
                <a:spcPts val="0"/>
              </a:spcBef>
              <a:spcAft>
                <a:spcPts val="0"/>
              </a:spcAft>
            </a:pPr>
            <a:r>
              <a:rPr lang="en-US" altLang="en-US" sz="2000" b="1" dirty="0">
                <a:latin typeface="Arial" panose="020B0604020202020204" pitchFamily="34" charset="0"/>
                <a:cs typeface="Arial" panose="020B0604020202020204" pitchFamily="34" charset="0"/>
              </a:rPr>
              <a:t>So What Does  This Mean?</a:t>
            </a:r>
          </a:p>
          <a:p>
            <a:pPr>
              <a:spcBef>
                <a:spcPts val="0"/>
              </a:spcBef>
              <a:spcAft>
                <a:spcPts val="0"/>
              </a:spcAft>
            </a:pPr>
            <a:endParaRPr lang="en-US" altLang="en-US" sz="2000" b="1" dirty="0">
              <a:latin typeface="Arial" panose="020B0604020202020204" pitchFamily="34" charset="0"/>
              <a:cs typeface="Arial" panose="020B0604020202020204" pitchFamily="34" charset="0"/>
            </a:endParaRPr>
          </a:p>
          <a:p>
            <a:pPr>
              <a:spcBef>
                <a:spcPts val="0"/>
              </a:spcBef>
              <a:spcAft>
                <a:spcPts val="0"/>
              </a:spcAft>
            </a:pPr>
            <a:r>
              <a:rPr lang="en-US" altLang="en-US" sz="2000" b="1" dirty="0">
                <a:latin typeface="Arial" panose="020B0604020202020204" pitchFamily="34" charset="0"/>
                <a:cs typeface="Arial" panose="020B0604020202020204" pitchFamily="34" charset="0"/>
              </a:rPr>
              <a:t>BY THE NUMBERS</a:t>
            </a:r>
            <a:endParaRPr lang="en-US" altLang="en-US" sz="2000" dirty="0">
              <a:latin typeface="Arial" panose="020B0604020202020204" pitchFamily="34" charset="0"/>
              <a:cs typeface="Arial" panose="020B0604020202020204" pitchFamily="34" charset="0"/>
            </a:endParaRPr>
          </a:p>
          <a:p>
            <a:pPr>
              <a:spcBef>
                <a:spcPts val="0"/>
              </a:spcBef>
              <a:spcAft>
                <a:spcPts val="0"/>
              </a:spcAft>
            </a:pPr>
            <a:endParaRPr lang="en-US" altLang="en-US" sz="2000" b="1" dirty="0">
              <a:latin typeface="Arial" panose="020B0604020202020204" pitchFamily="34" charset="0"/>
              <a:cs typeface="Arial" panose="020B0604020202020204" pitchFamily="34" charset="0"/>
            </a:endParaRPr>
          </a:p>
          <a:p>
            <a:pPr>
              <a:spcBef>
                <a:spcPts val="0"/>
              </a:spcBef>
              <a:spcAft>
                <a:spcPts val="0"/>
              </a:spcAft>
            </a:pPr>
            <a:r>
              <a:rPr lang="en-US" altLang="en-US" sz="2000" b="1" dirty="0">
                <a:latin typeface="Arial" panose="020B0604020202020204" pitchFamily="34" charset="0"/>
                <a:cs typeface="Arial" panose="020B0604020202020204" pitchFamily="34" charset="0"/>
              </a:rPr>
              <a:t>1,042: </a:t>
            </a:r>
            <a:r>
              <a:rPr lang="en-US" altLang="en-US" sz="2000" dirty="0">
                <a:latin typeface="Arial" panose="020B0604020202020204" pitchFamily="34" charset="0"/>
                <a:cs typeface="Arial" panose="020B0604020202020204" pitchFamily="34" charset="0"/>
              </a:rPr>
              <a:t>Total census of DHSS’ five facilities in 2000.</a:t>
            </a:r>
          </a:p>
          <a:p>
            <a:pPr>
              <a:spcBef>
                <a:spcPts val="600"/>
              </a:spcBef>
              <a:spcAft>
                <a:spcPts val="0"/>
              </a:spcAft>
            </a:pPr>
            <a:r>
              <a:rPr lang="en-US" altLang="en-US" sz="2000" b="1" dirty="0">
                <a:latin typeface="Arial" panose="020B0604020202020204" pitchFamily="34" charset="0"/>
                <a:cs typeface="Arial" panose="020B0604020202020204" pitchFamily="34" charset="0"/>
              </a:rPr>
              <a:t>662: </a:t>
            </a:r>
            <a:r>
              <a:rPr lang="en-US" altLang="en-US" sz="2000" dirty="0">
                <a:latin typeface="Arial" panose="020B0604020202020204" pitchFamily="34" charset="0"/>
                <a:cs typeface="Arial" panose="020B0604020202020204" pitchFamily="34" charset="0"/>
              </a:rPr>
              <a:t>Total census of DHSS’ five facilities in 2009, down 36% from 2000.</a:t>
            </a:r>
          </a:p>
          <a:p>
            <a:pPr>
              <a:spcBef>
                <a:spcPts val="600"/>
              </a:spcBef>
              <a:spcAft>
                <a:spcPts val="0"/>
              </a:spcAft>
            </a:pPr>
            <a:r>
              <a:rPr lang="en-US" altLang="en-US" sz="2000" b="1" dirty="0">
                <a:latin typeface="Arial" panose="020B0604020202020204" pitchFamily="34" charset="0"/>
                <a:cs typeface="Arial" panose="020B0604020202020204" pitchFamily="34" charset="0"/>
              </a:rPr>
              <a:t>379</a:t>
            </a:r>
            <a:r>
              <a:rPr lang="en-US" altLang="en-US" sz="2000" dirty="0">
                <a:latin typeface="Arial" panose="020B0604020202020204" pitchFamily="34" charset="0"/>
                <a:cs typeface="Arial" panose="020B0604020202020204" pitchFamily="34" charset="0"/>
              </a:rPr>
              <a:t>: Total census of DHSS’ four facilities in 2015, down 43% from 2009, and down 64% from 2000.</a:t>
            </a:r>
          </a:p>
          <a:p>
            <a:pPr>
              <a:spcBef>
                <a:spcPts val="0"/>
              </a:spcBef>
              <a:spcAft>
                <a:spcPts val="0"/>
              </a:spcAft>
            </a:pPr>
            <a:endParaRPr lang="en-US" altLang="en-US" sz="2000" dirty="0">
              <a:latin typeface="Arial" panose="020B0604020202020204" pitchFamily="34" charset="0"/>
              <a:cs typeface="Arial" panose="020B0604020202020204" pitchFamily="34" charset="0"/>
            </a:endParaRPr>
          </a:p>
          <a:p>
            <a:pPr marL="0" lvl="1">
              <a:spcBef>
                <a:spcPts val="0"/>
              </a:spcBef>
              <a:spcAft>
                <a:spcPts val="0"/>
              </a:spcAft>
            </a:pPr>
            <a:r>
              <a:rPr lang="en-US" altLang="en-US" sz="2000" dirty="0">
                <a:latin typeface="Arial" panose="020B0604020202020204" pitchFamily="34" charset="0"/>
                <a:ea typeface="Calibri" pitchFamily="34" charset="0"/>
                <a:cs typeface="Arial" panose="020B0604020202020204" pitchFamily="34" charset="0"/>
              </a:rPr>
              <a:t>We could not make these options a reality without the assistance of our stakeholders, inclusive of individuals and their families; advocates; professionals in long-term care and the acute care hospitals; and housing and community organizations. </a:t>
            </a:r>
          </a:p>
        </p:txBody>
      </p:sp>
      <p:sp>
        <p:nvSpPr>
          <p:cNvPr id="2" name="Footer Placeholder 1"/>
          <p:cNvSpPr>
            <a:spLocks noGrp="1"/>
          </p:cNvSpPr>
          <p:nvPr>
            <p:ph type="ftr" sz="quarter" idx="4"/>
          </p:nvPr>
        </p:nvSpPr>
        <p:spPr/>
        <p:txBody>
          <a:bodyPr/>
          <a:lstStyle/>
          <a:p>
            <a:pPr>
              <a:defRPr/>
            </a:pPr>
            <a:r>
              <a:rPr lang="en-US" sz="900" dirty="0">
                <a:solidFill>
                  <a:prstClr val="black"/>
                </a:solidFill>
              </a:rPr>
              <a:t>DHSS OMB FY 17 BUDGET HEARING</a:t>
            </a:r>
          </a:p>
        </p:txBody>
      </p:sp>
      <p:sp>
        <p:nvSpPr>
          <p:cNvPr id="54276" name="Slide Number Placeholder 2"/>
          <p:cNvSpPr>
            <a:spLocks noGrp="1"/>
          </p:cNvSpPr>
          <p:nvPr>
            <p:ph type="sldNum" sz="quarter" idx="5"/>
          </p:nvPr>
        </p:nvSpPr>
        <p:spPr bwMode="auto">
          <a:xfrm>
            <a:off x="3937000" y="8724900"/>
            <a:ext cx="2936875" cy="509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EEF2041E-69B2-4D6A-8665-E8840E025F9A}" type="slidenum">
              <a:rPr lang="en-US" altLang="en-US" sz="900">
                <a:solidFill>
                  <a:srgbClr val="000000"/>
                </a:solidFill>
              </a:rPr>
              <a:pPr>
                <a:spcBef>
                  <a:spcPct val="0"/>
                </a:spcBef>
              </a:pPr>
              <a:t>6</a:t>
            </a:fld>
            <a:endParaRPr lang="en-US" altLang="en-US" sz="900" dirty="0">
              <a:solidFill>
                <a:srgbClr val="000000"/>
              </a:solidFill>
            </a:endParaRPr>
          </a:p>
        </p:txBody>
      </p:sp>
      <p:sp>
        <p:nvSpPr>
          <p:cNvPr id="54277" name="Slide Image Placeholder 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7763" y="627063"/>
            <a:ext cx="4618037"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xfrm>
            <a:off x="638176" y="4362450"/>
            <a:ext cx="5616575" cy="42294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endParaRPr lang="en-US" altLang="en-US" sz="2000" b="1" dirty="0">
              <a:latin typeface="Arial" panose="020B0604020202020204" pitchFamily="34" charset="0"/>
              <a:cs typeface="Arial" panose="020B0604020202020204" pitchFamily="34" charset="0"/>
            </a:endParaRPr>
          </a:p>
          <a:p>
            <a:r>
              <a:rPr lang="en-US" altLang="en-US" sz="2000" b="1" dirty="0">
                <a:latin typeface="Arial" panose="020B0604020202020204" pitchFamily="34" charset="0"/>
                <a:cs typeface="Arial" panose="020B0604020202020204" pitchFamily="34" charset="0"/>
              </a:rPr>
              <a:t>WHAT IT MEANS TO DELAWAREANS</a:t>
            </a:r>
            <a:endParaRPr lang="en-US" altLang="en-US" sz="2000" dirty="0">
              <a:latin typeface="Arial" panose="020B0604020202020204" pitchFamily="34" charset="0"/>
              <a:cs typeface="Arial" panose="020B0604020202020204" pitchFamily="34" charset="0"/>
            </a:endParaRPr>
          </a:p>
          <a:p>
            <a:pPr>
              <a:spcBef>
                <a:spcPts val="0"/>
              </a:spcBef>
            </a:pPr>
            <a:endParaRPr lang="en-US" altLang="en-US" sz="2000" dirty="0">
              <a:latin typeface="Arial" panose="020B0604020202020204" pitchFamily="34" charset="0"/>
              <a:cs typeface="Arial" panose="020B0604020202020204" pitchFamily="34" charset="0"/>
            </a:endParaRPr>
          </a:p>
          <a:p>
            <a:pPr>
              <a:spcBef>
                <a:spcPts val="0"/>
              </a:spcBef>
            </a:pPr>
            <a:r>
              <a:rPr lang="en-US" altLang="en-US" sz="2000" dirty="0">
                <a:latin typeface="Arial" panose="020B0604020202020204" pitchFamily="34" charset="0"/>
                <a:cs typeface="Arial" panose="020B0604020202020204" pitchFamily="34" charset="0"/>
              </a:rPr>
              <a:t>John Talone of Claymont is among the hundreds of Delawareans who have been discharged or diverted from DHSS’ three long term nursing facilities to live in the community with wrap-around supports and services. John likes his own Italian cooking, and after spending four-and-half years in the Delaware Hospital for the Chronically Ill in Smyrna, he now can cook and eat those meals on his schedule at his Claymont apartment. </a:t>
            </a:r>
          </a:p>
          <a:p>
            <a:pPr>
              <a:spcBef>
                <a:spcPts val="0"/>
              </a:spcBef>
            </a:pPr>
            <a:endParaRPr lang="en-US" altLang="en-US" sz="2000" dirty="0">
              <a:latin typeface="Arial" panose="020B0604020202020204" pitchFamily="34" charset="0"/>
              <a:cs typeface="Arial" panose="020B0604020202020204" pitchFamily="34" charset="0"/>
            </a:endParaRPr>
          </a:p>
          <a:p>
            <a:pPr>
              <a:spcBef>
                <a:spcPts val="0"/>
              </a:spcBef>
            </a:pPr>
            <a:r>
              <a:rPr lang="en-US" altLang="en-US" sz="2000" dirty="0">
                <a:latin typeface="Arial" panose="020B0604020202020204" pitchFamily="34" charset="0"/>
                <a:cs typeface="Arial" panose="020B0604020202020204" pitchFamily="34" charset="0"/>
              </a:rPr>
              <a:t>Recently Arline Hampton shared with me her story. Several years ago, Arline was employed by the City of Wilmington for over 18 years, but was living with the disease of addiction for over 30 years,  Her addiction resulted in loss of employment, which facilitated her going into a rehab facility for treatment of her addiction.  As we all are very aware, relapse is probable with this disease and her relapse also brought on 3 major strokes.  She went from being hospitalized, to being placed in a nursing home for 4 years.  She learned about Money Follows the Person and began her journey of returning back to the community to live on her own with supports.  With the assistance of her Medicaid MCO, Independent Resources and her family, she is able to live on her own in her own apartment.  Arline states: “My victorious triumphs came from my faith, having a great support team, and my personal determination to change my destructive lifestyle for a better one.  It was work, but I’m worth the investment.”</a:t>
            </a:r>
          </a:p>
        </p:txBody>
      </p:sp>
      <p:sp>
        <p:nvSpPr>
          <p:cNvPr id="2" name="Footer Placeholder 1"/>
          <p:cNvSpPr>
            <a:spLocks noGrp="1"/>
          </p:cNvSpPr>
          <p:nvPr>
            <p:ph type="ftr" sz="quarter" idx="4"/>
          </p:nvPr>
        </p:nvSpPr>
        <p:spPr/>
        <p:txBody>
          <a:bodyPr/>
          <a:lstStyle/>
          <a:p>
            <a:pPr>
              <a:defRPr/>
            </a:pPr>
            <a:r>
              <a:rPr lang="en-US" sz="900" dirty="0"/>
              <a:t>DHSS OMB FY 17 BUDGET HEARING</a:t>
            </a:r>
          </a:p>
        </p:txBody>
      </p:sp>
      <p:sp>
        <p:nvSpPr>
          <p:cNvPr id="55301" name="Slide Number Placeholder 2"/>
          <p:cNvSpPr>
            <a:spLocks noGrp="1"/>
          </p:cNvSpPr>
          <p:nvPr>
            <p:ph type="sldNum" sz="quarter" idx="5"/>
          </p:nvPr>
        </p:nvSpPr>
        <p:spPr bwMode="auto">
          <a:xfrm>
            <a:off x="3937000" y="8767764"/>
            <a:ext cx="2927350" cy="466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A8814C72-AB20-4DC7-863D-722B18C5CA9A}" type="slidenum">
              <a:rPr lang="en-US" altLang="en-US" sz="900"/>
              <a:pPr>
                <a:spcBef>
                  <a:spcPct val="0"/>
                </a:spcBef>
              </a:pPr>
              <a:t>7</a:t>
            </a:fld>
            <a:endParaRPr lang="en-US" altLang="en-US" sz="900" dirty="0"/>
          </a:p>
        </p:txBody>
      </p:sp>
      <p:sp>
        <p:nvSpPr>
          <p:cNvPr id="4" name="Header Placeholder 3"/>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pPr>
            <a:r>
              <a:rPr lang="en-US" altLang="en-US" sz="2000" dirty="0">
                <a:latin typeface="Arial" panose="020B0604020202020204" pitchFamily="34" charset="0"/>
                <a:cs typeface="Arial" panose="020B0604020202020204" pitchFamily="34" charset="0"/>
              </a:rPr>
              <a:t>From day one of the Markell Administration, DHSS has worked to improve conditions at the Delaware Psychiatric Center (DPC) and reform how mental health services are provided in the community. A pivotal benchmark in that commitment came in July 2011, when the State of Delaware entered into a Settlement Agreement with the U.S. Department of Justice, which resolved a three-year investigation of DPC beginning in 2007. Most importantly, that agreement became the blueprint for how Delaware would provide mental health services in the community to the more than 9,000 people today estimated to be living with a serious and persistent mental illness. </a:t>
            </a:r>
          </a:p>
          <a:p>
            <a:pPr>
              <a:spcBef>
                <a:spcPts val="0"/>
              </a:spcBef>
            </a:pPr>
            <a:endParaRPr lang="en-US" altLang="en-US" sz="2000" dirty="0">
              <a:latin typeface="Arial" panose="020B0604020202020204" pitchFamily="34" charset="0"/>
              <a:cs typeface="Arial" panose="020B0604020202020204" pitchFamily="34" charset="0"/>
            </a:endParaRPr>
          </a:p>
          <a:p>
            <a:pPr>
              <a:spcBef>
                <a:spcPts val="0"/>
              </a:spcBef>
            </a:pPr>
            <a:r>
              <a:rPr lang="en-US" altLang="en-US" sz="2000" dirty="0">
                <a:latin typeface="Arial" panose="020B0604020202020204" pitchFamily="34" charset="0"/>
                <a:cs typeface="Arial" panose="020B0604020202020204" pitchFamily="34" charset="0"/>
              </a:rPr>
              <a:t>While there is more work to do in building community mental health services,  the expectation is that by the end of the fifth year of the Settlement Agreement in July 2016, we anticipate that  the U.S. Department of Justice will agree that the State of Delaware has met its goals set forth in the terms of the agreement.  The State recognizes that the transformation continues to be a fluid process and that the foundation has been constructed to continue to build upon.</a:t>
            </a:r>
          </a:p>
          <a:p>
            <a:pPr>
              <a:spcBef>
                <a:spcPts val="0"/>
              </a:spcBef>
            </a:pPr>
            <a:endParaRPr lang="en-US" altLang="en-US" sz="2000" b="1" dirty="0">
              <a:latin typeface="Arial" panose="020B0604020202020204" pitchFamily="34" charset="0"/>
              <a:cs typeface="Arial" panose="020B0604020202020204" pitchFamily="34" charset="0"/>
            </a:endParaRPr>
          </a:p>
          <a:p>
            <a:pPr>
              <a:spcBef>
                <a:spcPts val="0"/>
              </a:spcBef>
            </a:pPr>
            <a:r>
              <a:rPr lang="en-US" altLang="en-US" sz="2000" b="1" dirty="0">
                <a:latin typeface="Arial" panose="020B0604020202020204" pitchFamily="34" charset="0"/>
                <a:cs typeface="Arial" panose="020B0604020202020204" pitchFamily="34" charset="0"/>
              </a:rPr>
              <a:t>WHAT CHANGED</a:t>
            </a:r>
          </a:p>
          <a:p>
            <a:pPr>
              <a:spcBef>
                <a:spcPts val="0"/>
              </a:spcBef>
            </a:pPr>
            <a:r>
              <a:rPr lang="en-US" altLang="en-US" sz="2000" dirty="0">
                <a:latin typeface="Arial" panose="020B0604020202020204" pitchFamily="34" charset="0"/>
                <a:cs typeface="Arial" panose="020B0604020202020204" pitchFamily="34" charset="0"/>
              </a:rPr>
              <a:t>In 2008, only 3,700 people were being served in the community, and too many people with serious and persistent mental illness were institutionalized, homeless, forgotten, or their families were doing the best they could to patch together support for them. By 2015, more than 6,100 Delawareans – an increase of almost 65% – are being served in the community with a wide array of services. </a:t>
            </a:r>
          </a:p>
        </p:txBody>
      </p:sp>
      <p:sp>
        <p:nvSpPr>
          <p:cNvPr id="4" name="Footer Placeholder 3"/>
          <p:cNvSpPr>
            <a:spLocks noGrp="1"/>
          </p:cNvSpPr>
          <p:nvPr>
            <p:ph type="ftr" sz="quarter" idx="4"/>
          </p:nvPr>
        </p:nvSpPr>
        <p:spPr/>
        <p:txBody>
          <a:bodyPr/>
          <a:lstStyle/>
          <a:p>
            <a:pPr>
              <a:defRPr/>
            </a:pPr>
            <a:r>
              <a:rPr lang="en-US" sz="900" dirty="0"/>
              <a:t>DHSS OMB FY 17 BUDGET HEARING</a:t>
            </a:r>
          </a:p>
        </p:txBody>
      </p:sp>
      <p:sp>
        <p:nvSpPr>
          <p:cNvPr id="56325" name="Slide Number Placeholder 4"/>
          <p:cNvSpPr>
            <a:spLocks noGrp="1"/>
          </p:cNvSpPr>
          <p:nvPr>
            <p:ph type="sldNum" sz="quarter" idx="5"/>
          </p:nvPr>
        </p:nvSpPr>
        <p:spPr bwMode="auto">
          <a:xfrm>
            <a:off x="3937000" y="8756650"/>
            <a:ext cx="2927350" cy="47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C8A7D78F-25F6-483D-B05A-B0E2F77B0F76}" type="slidenum">
              <a:rPr lang="en-US" altLang="en-US" sz="900"/>
              <a:pPr>
                <a:spcBef>
                  <a:spcPct val="0"/>
                </a:spcBef>
              </a:pPr>
              <a:t>8</a:t>
            </a:fld>
            <a:endParaRPr lang="en-US" altLang="en-US" sz="9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
        <p:nvSpPr>
          <p:cNvPr id="3" name="Slide Image Placeholder 2"/>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xfrm>
            <a:off x="332282" y="4192439"/>
            <a:ext cx="6161051" cy="473913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Bef>
                <a:spcPts val="0"/>
              </a:spcBef>
              <a:defRPr/>
            </a:pPr>
            <a:endParaRPr lang="en-US" sz="1000" dirty="0">
              <a:latin typeface="Calibri" panose="020F0502020204030204" pitchFamily="34" charset="0"/>
            </a:endParaRPr>
          </a:p>
          <a:p>
            <a:pPr>
              <a:spcBef>
                <a:spcPts val="0"/>
              </a:spcBef>
              <a:defRPr/>
            </a:pPr>
            <a:r>
              <a:rPr lang="en-US" sz="2000" dirty="0">
                <a:latin typeface="Calibri" panose="020F0502020204030204" pitchFamily="34" charset="0"/>
              </a:rPr>
              <a:t>As mental health system reforms were instituted and the shift to community-based services took hold, DPC shifted to becoming the acute-care psychiatric hospital it was meant to be, licensed for 200 beds. Individuals who have been discharged after years or, in some cases, decades at DPC are receiving intensive treatment in the community with access to housing, employment, clinical services, medications and other services. </a:t>
            </a:r>
          </a:p>
          <a:p>
            <a:pPr>
              <a:spcBef>
                <a:spcPts val="0"/>
              </a:spcBef>
              <a:defRPr/>
            </a:pPr>
            <a:endParaRPr lang="en-US" sz="2000" dirty="0">
              <a:latin typeface="Calibri" panose="020F0502020204030204" pitchFamily="34" charset="0"/>
            </a:endParaRPr>
          </a:p>
          <a:p>
            <a:pPr>
              <a:spcBef>
                <a:spcPts val="0"/>
              </a:spcBef>
              <a:defRPr/>
            </a:pPr>
            <a:r>
              <a:rPr lang="en-US" sz="2000" b="1" dirty="0">
                <a:latin typeface="Calibri" panose="020F0502020204030204" pitchFamily="34" charset="0"/>
              </a:rPr>
              <a:t>WHAT WAS DONE</a:t>
            </a:r>
            <a:endParaRPr lang="en-US" sz="2000" dirty="0">
              <a:latin typeface="Calibri" panose="020F0502020204030204" pitchFamily="34" charset="0"/>
            </a:endParaRPr>
          </a:p>
          <a:p>
            <a:pPr marL="171433" indent="-171433">
              <a:spcBef>
                <a:spcPts val="0"/>
              </a:spcBef>
              <a:spcAft>
                <a:spcPts val="300"/>
              </a:spcAft>
              <a:buFont typeface="Arial" panose="020B0604020202020204" pitchFamily="34" charset="0"/>
              <a:buChar char="•"/>
              <a:defRPr/>
            </a:pPr>
            <a:r>
              <a:rPr lang="en-US" sz="2000" dirty="0">
                <a:latin typeface="Calibri" panose="020F0502020204030204" pitchFamily="34" charset="0"/>
              </a:rPr>
              <a:t>Created Assertive Community Treatment (ACT) teams – consisting of 11 members plus a psychiatrist – who provide 24/7 services in the community instead of in an office setting. The 16 ACT teams must respond to clients who are in crisis regardless of the time of day, thereby increasing the chance of de-escalation and reducing unnecessary hospitalizations. </a:t>
            </a:r>
          </a:p>
          <a:p>
            <a:pPr>
              <a:spcBef>
                <a:spcPts val="0"/>
              </a:spcBef>
              <a:spcAft>
                <a:spcPts val="300"/>
              </a:spcAft>
              <a:defRPr/>
            </a:pPr>
            <a:endParaRPr lang="en-US" sz="2000" dirty="0">
              <a:latin typeface="Calibri" panose="020F0502020204030204" pitchFamily="34" charset="0"/>
            </a:endParaRPr>
          </a:p>
          <a:p>
            <a:pPr marL="171433" indent="-171433">
              <a:spcBef>
                <a:spcPts val="0"/>
              </a:spcBef>
              <a:spcAft>
                <a:spcPts val="300"/>
              </a:spcAft>
              <a:buFont typeface="Arial" panose="020B0604020202020204" pitchFamily="34" charset="0"/>
              <a:buChar char="•"/>
              <a:defRPr/>
            </a:pPr>
            <a:r>
              <a:rPr lang="en-US" sz="2000" dirty="0">
                <a:latin typeface="Calibri" panose="020F0502020204030204" pitchFamily="34" charset="0"/>
              </a:rPr>
              <a:t>Reduced by 80% the number of institutional bed days </a:t>
            </a:r>
            <a:r>
              <a:rPr lang="en-US" sz="2000" dirty="0">
                <a:solidFill>
                  <a:srgbClr val="000000"/>
                </a:solidFill>
                <a:latin typeface="Calibri" panose="020F0502020204030204" pitchFamily="34" charset="0"/>
              </a:rPr>
              <a:t>from 2010-2011 to 2013-2014 </a:t>
            </a:r>
            <a:r>
              <a:rPr lang="en-US" sz="2000" dirty="0">
                <a:latin typeface="Calibri" panose="020F0502020204030204" pitchFamily="34" charset="0"/>
              </a:rPr>
              <a:t>for a group of 2,503 Delawareans with serious and persistent mental illness. </a:t>
            </a:r>
          </a:p>
          <a:p>
            <a:pPr>
              <a:spcBef>
                <a:spcPts val="0"/>
              </a:spcBef>
              <a:spcAft>
                <a:spcPts val="300"/>
              </a:spcAft>
              <a:defRPr/>
            </a:pPr>
            <a:endParaRPr lang="en-US" sz="2000" dirty="0">
              <a:latin typeface="Calibri" panose="020F0502020204030204" pitchFamily="34" charset="0"/>
            </a:endParaRPr>
          </a:p>
          <a:p>
            <a:pPr marL="171433" indent="-171433">
              <a:spcBef>
                <a:spcPts val="0"/>
              </a:spcBef>
              <a:spcAft>
                <a:spcPts val="300"/>
              </a:spcAft>
              <a:buFont typeface="Arial" panose="020B0604020202020204" pitchFamily="34" charset="0"/>
              <a:buChar char="•"/>
              <a:defRPr/>
            </a:pPr>
            <a:r>
              <a:rPr lang="en-US" sz="2000" dirty="0">
                <a:latin typeface="Calibri" panose="020F0502020204030204" pitchFamily="34" charset="0"/>
              </a:rPr>
              <a:t>Opened Recovery Response Center (RRC) in Sussex County to support people experiencing a behavioral health crisis. From its opening in September 2012 through March 2015, DHSS’ Mobile Crisis and RRC in Ellendale have worked together to divert 76% of clients from hospitalization. A similar crisis walk-in center will open in New Castle County early 2016.</a:t>
            </a:r>
          </a:p>
          <a:p>
            <a:pPr marL="171433" indent="-171433">
              <a:spcBef>
                <a:spcPts val="0"/>
              </a:spcBef>
              <a:spcAft>
                <a:spcPts val="300"/>
              </a:spcAft>
              <a:buFont typeface="Arial" panose="020B0604020202020204" pitchFamily="34" charset="0"/>
              <a:buChar char="•"/>
              <a:defRPr/>
            </a:pPr>
            <a:endParaRPr lang="en-US" sz="2000" dirty="0">
              <a:latin typeface="Calibri" panose="020F0502020204030204" pitchFamily="34" charset="0"/>
            </a:endParaRPr>
          </a:p>
          <a:p>
            <a:pPr marL="171433" indent="-171433">
              <a:spcBef>
                <a:spcPts val="0"/>
              </a:spcBef>
              <a:spcAft>
                <a:spcPts val="300"/>
              </a:spcAft>
              <a:buFont typeface="Arial" panose="020B0604020202020204" pitchFamily="34" charset="0"/>
              <a:buChar char="•"/>
              <a:defRPr/>
            </a:pPr>
            <a:r>
              <a:rPr lang="en-US" sz="2000" dirty="0">
                <a:latin typeface="Calibri" panose="020F0502020204030204" pitchFamily="34" charset="0"/>
              </a:rPr>
              <a:t>Funded 749 housing units, under the Settlement Agreement, for individuals with serious and persistent mental illness so they can lead stable lives in the community.</a:t>
            </a:r>
          </a:p>
          <a:p>
            <a:pPr>
              <a:spcBef>
                <a:spcPts val="0"/>
              </a:spcBef>
              <a:spcAft>
                <a:spcPts val="300"/>
              </a:spcAft>
              <a:defRPr/>
            </a:pPr>
            <a:endParaRPr lang="en-US" sz="2000" dirty="0">
              <a:latin typeface="Calibri" panose="020F0502020204030204" pitchFamily="34" charset="0"/>
            </a:endParaRPr>
          </a:p>
        </p:txBody>
      </p:sp>
      <p:sp>
        <p:nvSpPr>
          <p:cNvPr id="4" name="Footer Placeholder 3"/>
          <p:cNvSpPr>
            <a:spLocks noGrp="1"/>
          </p:cNvSpPr>
          <p:nvPr>
            <p:ph type="ftr" sz="quarter" idx="4"/>
          </p:nvPr>
        </p:nvSpPr>
        <p:spPr>
          <a:xfrm>
            <a:off x="0" y="8936967"/>
            <a:ext cx="2674189" cy="297522"/>
          </a:xfrm>
        </p:spPr>
        <p:txBody>
          <a:bodyPr/>
          <a:lstStyle/>
          <a:p>
            <a:pPr>
              <a:defRPr/>
            </a:pPr>
            <a:r>
              <a:rPr lang="en-US" sz="900" dirty="0"/>
              <a:t>DHSS OMB FY 17 BUDGET HEARING</a:t>
            </a:r>
          </a:p>
        </p:txBody>
      </p:sp>
      <p:sp>
        <p:nvSpPr>
          <p:cNvPr id="57349" name="Slide Number Placeholder 4"/>
          <p:cNvSpPr>
            <a:spLocks noGrp="1"/>
          </p:cNvSpPr>
          <p:nvPr>
            <p:ph type="sldNum" sz="quarter" idx="5"/>
          </p:nvPr>
        </p:nvSpPr>
        <p:spPr bwMode="auto">
          <a:xfrm>
            <a:off x="4606506" y="8945592"/>
            <a:ext cx="2257844" cy="2888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1289" indent="-284134">
              <a:spcBef>
                <a:spcPct val="30000"/>
              </a:spcBef>
              <a:defRPr sz="1200">
                <a:solidFill>
                  <a:schemeClr val="tx1"/>
                </a:solidFill>
                <a:latin typeface="Calibri" pitchFamily="34" charset="0"/>
              </a:defRPr>
            </a:lvl2pPr>
            <a:lvl3pPr marL="1141299" indent="-226991">
              <a:spcBef>
                <a:spcPct val="30000"/>
              </a:spcBef>
              <a:defRPr sz="1200">
                <a:solidFill>
                  <a:schemeClr val="tx1"/>
                </a:solidFill>
                <a:latin typeface="Calibri" pitchFamily="34" charset="0"/>
              </a:defRPr>
            </a:lvl3pPr>
            <a:lvl4pPr marL="1598452" indent="-226991">
              <a:spcBef>
                <a:spcPct val="30000"/>
              </a:spcBef>
              <a:defRPr sz="1200">
                <a:solidFill>
                  <a:schemeClr val="tx1"/>
                </a:solidFill>
                <a:latin typeface="Calibri" pitchFamily="34" charset="0"/>
              </a:defRPr>
            </a:lvl4pPr>
            <a:lvl5pPr marL="2055607" indent="-226991">
              <a:spcBef>
                <a:spcPct val="30000"/>
              </a:spcBef>
              <a:defRPr sz="1200">
                <a:solidFill>
                  <a:schemeClr val="tx1"/>
                </a:solidFill>
                <a:latin typeface="Calibri" pitchFamily="34" charset="0"/>
              </a:defRPr>
            </a:lvl5pPr>
            <a:lvl6pPr marL="2512761" indent="-226991" eaLnBrk="0" fontAlgn="base" hangingPunct="0">
              <a:spcBef>
                <a:spcPct val="30000"/>
              </a:spcBef>
              <a:spcAft>
                <a:spcPct val="0"/>
              </a:spcAft>
              <a:defRPr sz="1200">
                <a:solidFill>
                  <a:schemeClr val="tx1"/>
                </a:solidFill>
                <a:latin typeface="Calibri" pitchFamily="34" charset="0"/>
              </a:defRPr>
            </a:lvl6pPr>
            <a:lvl7pPr marL="2969915" indent="-226991" eaLnBrk="0" fontAlgn="base" hangingPunct="0">
              <a:spcBef>
                <a:spcPct val="30000"/>
              </a:spcBef>
              <a:spcAft>
                <a:spcPct val="0"/>
              </a:spcAft>
              <a:defRPr sz="1200">
                <a:solidFill>
                  <a:schemeClr val="tx1"/>
                </a:solidFill>
                <a:latin typeface="Calibri" pitchFamily="34" charset="0"/>
              </a:defRPr>
            </a:lvl7pPr>
            <a:lvl8pPr marL="3427070" indent="-226991" eaLnBrk="0" fontAlgn="base" hangingPunct="0">
              <a:spcBef>
                <a:spcPct val="30000"/>
              </a:spcBef>
              <a:spcAft>
                <a:spcPct val="0"/>
              </a:spcAft>
              <a:defRPr sz="1200">
                <a:solidFill>
                  <a:schemeClr val="tx1"/>
                </a:solidFill>
                <a:latin typeface="Calibri" pitchFamily="34" charset="0"/>
              </a:defRPr>
            </a:lvl8pPr>
            <a:lvl9pPr marL="3884223" indent="-226991" eaLnBrk="0" fontAlgn="base" hangingPunct="0">
              <a:spcBef>
                <a:spcPct val="30000"/>
              </a:spcBef>
              <a:spcAft>
                <a:spcPct val="0"/>
              </a:spcAft>
              <a:defRPr sz="1200">
                <a:solidFill>
                  <a:schemeClr val="tx1"/>
                </a:solidFill>
                <a:latin typeface="Calibri" pitchFamily="34" charset="0"/>
              </a:defRPr>
            </a:lvl9pPr>
          </a:lstStyle>
          <a:p>
            <a:pPr>
              <a:spcBef>
                <a:spcPct val="0"/>
              </a:spcBef>
            </a:pPr>
            <a:fld id="{1E11093B-8A1A-4141-81A4-E287BA849E3D}" type="slidenum">
              <a:rPr lang="en-US" altLang="en-US" sz="900"/>
              <a:pPr>
                <a:spcBef>
                  <a:spcPct val="0"/>
                </a:spcBef>
              </a:pPr>
              <a:t>9</a:t>
            </a:fld>
            <a:endParaRPr lang="en-US" altLang="en-US" sz="900" dirty="0"/>
          </a:p>
        </p:txBody>
      </p:sp>
      <p:sp>
        <p:nvSpPr>
          <p:cNvPr id="2" name="Header Placeholder 1"/>
          <p:cNvSpPr>
            <a:spLocks noGrp="1"/>
          </p:cNvSpPr>
          <p:nvPr>
            <p:ph type="hdr" sz="quarter"/>
          </p:nvPr>
        </p:nvSpPr>
        <p:spPr/>
        <p:txBody>
          <a:bodyPr/>
          <a:lstStyle/>
          <a:p>
            <a:pPr>
              <a:defRPr/>
            </a:pPr>
            <a:r>
              <a:rPr lang="en-US" dirty="0" smtClean="0"/>
              <a:t>DRAFT REMARKS 11/18/15</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959595"/>
            </a:gs>
            <a:gs pos="50000">
              <a:srgbClr val="D6D6D6"/>
            </a:gs>
            <a:gs pos="100000">
              <a:srgbClr val="FFFFFF"/>
            </a:gs>
          </a:gsLst>
          <a:lin ang="16200000" scaled="1"/>
        </a:gradFill>
        <a:effectLst/>
      </p:bgPr>
    </p:bg>
    <p:spTree>
      <p:nvGrpSpPr>
        <p:cNvPr id="1" name=""/>
        <p:cNvGrpSpPr/>
        <p:nvPr/>
      </p:nvGrpSpPr>
      <p:grpSpPr>
        <a:xfrm>
          <a:off x="0" y="0"/>
          <a:ext cx="0" cy="0"/>
          <a:chOff x="0" y="0"/>
          <a:chExt cx="0" cy="0"/>
        </a:xfrm>
      </p:grpSpPr>
      <p:pic>
        <p:nvPicPr>
          <p:cNvPr id="4" name="Picture 11" descr="Page Title: Delaware Department of Health and Social Services"/>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1613" y="377825"/>
            <a:ext cx="54292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subTitle" idx="1"/>
          </p:nvPr>
        </p:nvSpPr>
        <p:spPr>
          <a:xfrm>
            <a:off x="1371600" y="3886200"/>
            <a:ext cx="6400800" cy="1752600"/>
          </a:xfrm>
        </p:spPr>
        <p:txBody>
          <a:bodyPr/>
          <a:lstStyle>
            <a:lvl1pPr marL="0" indent="0" algn="ctr">
              <a:buFontTx/>
              <a:buNone/>
              <a:defRPr>
                <a:solidFill>
                  <a:srgbClr val="800000"/>
                </a:solidFill>
              </a:defRPr>
            </a:lvl1pPr>
          </a:lstStyle>
          <a:p>
            <a:r>
              <a:rPr lang="en-US" smtClean="0"/>
              <a:t>Click to edit Master subtitle style</a:t>
            </a:r>
            <a:endParaRPr lang="en-US" dirty="0"/>
          </a:p>
        </p:txBody>
      </p:sp>
      <p:sp>
        <p:nvSpPr>
          <p:cNvPr id="10246" name="Rectangle 6"/>
          <p:cNvSpPr>
            <a:spLocks noGrp="1" noChangeArrowheads="1"/>
          </p:cNvSpPr>
          <p:nvPr>
            <p:ph type="ctrTitle"/>
          </p:nvPr>
        </p:nvSpPr>
        <p:spPr>
          <a:xfrm>
            <a:off x="685800" y="2130425"/>
            <a:ext cx="7772400" cy="1470025"/>
          </a:xfrm>
        </p:spPr>
        <p:txBody>
          <a:bodyPr/>
          <a:lstStyle>
            <a:lvl1pPr>
              <a:defRPr>
                <a:solidFill>
                  <a:srgbClr val="800000"/>
                </a:solidFill>
              </a:defRPr>
            </a:lvl1pPr>
          </a:lstStyle>
          <a:p>
            <a:r>
              <a:rPr lang="en-US" smtClean="0"/>
              <a:t>Click to edit Master title style</a:t>
            </a:r>
            <a:endParaRPr lang="en-US"/>
          </a:p>
        </p:txBody>
      </p:sp>
    </p:spTree>
    <p:extLst>
      <p:ext uri="{BB962C8B-B14F-4D97-AF65-F5344CB8AC3E}">
        <p14:creationId xmlns:p14="http://schemas.microsoft.com/office/powerpoint/2010/main" val="287662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97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055" y="1228437"/>
            <a:ext cx="8215745" cy="11430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457200" y="2410691"/>
            <a:ext cx="4038600" cy="3715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10691"/>
            <a:ext cx="4038600" cy="3715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991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2438" y="1006475"/>
            <a:ext cx="8239125"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170113"/>
            <a:ext cx="8229600" cy="3956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835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959595"/>
            </a:gs>
            <a:gs pos="50000">
              <a:srgbClr val="D6D6D6"/>
            </a:gs>
            <a:gs pos="100000">
              <a:srgbClr val="FFFFFF"/>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800000"/>
                </a:solidFill>
              </a:defRPr>
            </a:lvl1pPr>
            <a:lvl2pPr>
              <a:defRPr>
                <a:solidFill>
                  <a:srgbClr val="800000"/>
                </a:solidFill>
              </a:defRPr>
            </a:lvl2pPr>
            <a:lvl3pPr>
              <a:defRPr>
                <a:solidFill>
                  <a:srgbClr val="800000"/>
                </a:solidFill>
              </a:defRPr>
            </a:lvl3pPr>
            <a:lvl4pPr>
              <a:defRPr>
                <a:solidFill>
                  <a:srgbClr val="800000"/>
                </a:solidFill>
              </a:defRPr>
            </a:lvl4pPr>
            <a:lvl5pPr>
              <a:defRPr>
                <a:solidFill>
                  <a:srgbClr val="8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41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0192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41236"/>
            <a:ext cx="4038600" cy="40849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41236"/>
            <a:ext cx="4038600" cy="40849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483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963" y="1503074"/>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660073"/>
            <a:ext cx="4040188" cy="34660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0073"/>
            <a:ext cx="4041775" cy="34660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556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882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5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1636"/>
            <a:ext cx="5111750" cy="46945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818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191491"/>
            <a:ext cx="5486400" cy="3536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250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59595"/>
            </a:gs>
            <a:gs pos="50000">
              <a:srgbClr val="D6D6D6"/>
            </a:gs>
            <a:gs pos="100000">
              <a:srgbClr val="FFFFFF"/>
            </a:gs>
          </a:gsLst>
          <a:lin ang="162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170113"/>
            <a:ext cx="82296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11"/>
          <p:cNvSpPr>
            <a:spLocks noGrp="1" noChangeArrowheads="1"/>
          </p:cNvSpPr>
          <p:nvPr>
            <p:ph type="title"/>
          </p:nvPr>
        </p:nvSpPr>
        <p:spPr bwMode="auto">
          <a:xfrm>
            <a:off x="452438" y="1006475"/>
            <a:ext cx="8239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Line 12"/>
          <p:cNvSpPr>
            <a:spLocks noChangeShapeType="1"/>
          </p:cNvSpPr>
          <p:nvPr/>
        </p:nvSpPr>
        <p:spPr bwMode="auto">
          <a:xfrm>
            <a:off x="2362200" y="6400800"/>
            <a:ext cx="44958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29" name="Text Box 13"/>
          <p:cNvSpPr txBox="1">
            <a:spLocks noChangeArrowheads="1"/>
          </p:cNvSpPr>
          <p:nvPr/>
        </p:nvSpPr>
        <p:spPr bwMode="auto">
          <a:xfrm>
            <a:off x="2362200" y="6477000"/>
            <a:ext cx="4495800" cy="336550"/>
          </a:xfrm>
          <a:prstGeom prst="rect">
            <a:avLst/>
          </a:prstGeom>
          <a:noFill/>
          <a:ln>
            <a:noFill/>
          </a:ln>
          <a:extLst/>
        </p:spPr>
        <p:txBody>
          <a:bodyPr>
            <a:spAutoFit/>
          </a:bodyPr>
          <a:lstStyle>
            <a:lvl1pPr eaLnBrk="0" hangingPunct="0">
              <a:defRPr sz="1200">
                <a:solidFill>
                  <a:schemeClr val="tx1"/>
                </a:solidFill>
                <a:latin typeface="Cambria" pitchFamily="18" charset="0"/>
              </a:defRPr>
            </a:lvl1pPr>
            <a:lvl2pPr marL="742950" indent="-285750" eaLnBrk="0" hangingPunct="0">
              <a:defRPr sz="1200">
                <a:solidFill>
                  <a:schemeClr val="tx1"/>
                </a:solidFill>
                <a:latin typeface="Cambria" pitchFamily="18" charset="0"/>
              </a:defRPr>
            </a:lvl2pPr>
            <a:lvl3pPr marL="1143000" indent="-228600" eaLnBrk="0" hangingPunct="0">
              <a:defRPr sz="1200">
                <a:solidFill>
                  <a:schemeClr val="tx1"/>
                </a:solidFill>
                <a:latin typeface="Cambria" pitchFamily="18" charset="0"/>
              </a:defRPr>
            </a:lvl3pPr>
            <a:lvl4pPr marL="1600200" indent="-228600" eaLnBrk="0" hangingPunct="0">
              <a:defRPr sz="1200">
                <a:solidFill>
                  <a:schemeClr val="tx1"/>
                </a:solidFill>
                <a:latin typeface="Cambria" pitchFamily="18" charset="0"/>
              </a:defRPr>
            </a:lvl4pPr>
            <a:lvl5pPr marL="2057400" indent="-228600" eaLnBrk="0" hangingPunct="0">
              <a:defRPr sz="1200">
                <a:solidFill>
                  <a:schemeClr val="tx1"/>
                </a:solidFill>
                <a:latin typeface="Cambria" pitchFamily="18" charset="0"/>
              </a:defRPr>
            </a:lvl5pPr>
            <a:lvl6pPr marL="2514600" indent="-228600" eaLnBrk="0" fontAlgn="base" hangingPunct="0">
              <a:spcBef>
                <a:spcPct val="0"/>
              </a:spcBef>
              <a:spcAft>
                <a:spcPct val="0"/>
              </a:spcAft>
              <a:defRPr sz="1200">
                <a:solidFill>
                  <a:schemeClr val="tx1"/>
                </a:solidFill>
                <a:latin typeface="Cambria" pitchFamily="18" charset="0"/>
              </a:defRPr>
            </a:lvl6pPr>
            <a:lvl7pPr marL="2971800" indent="-228600" eaLnBrk="0" fontAlgn="base" hangingPunct="0">
              <a:spcBef>
                <a:spcPct val="0"/>
              </a:spcBef>
              <a:spcAft>
                <a:spcPct val="0"/>
              </a:spcAft>
              <a:defRPr sz="1200">
                <a:solidFill>
                  <a:schemeClr val="tx1"/>
                </a:solidFill>
                <a:latin typeface="Cambria" pitchFamily="18" charset="0"/>
              </a:defRPr>
            </a:lvl7pPr>
            <a:lvl8pPr marL="3429000" indent="-228600" eaLnBrk="0" fontAlgn="base" hangingPunct="0">
              <a:spcBef>
                <a:spcPct val="0"/>
              </a:spcBef>
              <a:spcAft>
                <a:spcPct val="0"/>
              </a:spcAft>
              <a:defRPr sz="1200">
                <a:solidFill>
                  <a:schemeClr val="tx1"/>
                </a:solidFill>
                <a:latin typeface="Cambria" pitchFamily="18" charset="0"/>
              </a:defRPr>
            </a:lvl8pPr>
            <a:lvl9pPr marL="3886200" indent="-228600" eaLnBrk="0" fontAlgn="base" hangingPunct="0">
              <a:spcBef>
                <a:spcPct val="0"/>
              </a:spcBef>
              <a:spcAft>
                <a:spcPct val="0"/>
              </a:spcAft>
              <a:defRPr sz="1200">
                <a:solidFill>
                  <a:schemeClr val="tx1"/>
                </a:solidFill>
                <a:latin typeface="Cambria" pitchFamily="18" charset="0"/>
              </a:defRPr>
            </a:lvl9pPr>
          </a:lstStyle>
          <a:p>
            <a:pPr algn="ctr" eaLnBrk="1" hangingPunct="1">
              <a:spcBef>
                <a:spcPct val="50000"/>
              </a:spcBef>
              <a:defRPr/>
            </a:pPr>
            <a:r>
              <a:rPr lang="en-US" sz="1600" b="1" i="1" dirty="0" smtClean="0">
                <a:solidFill>
                  <a:srgbClr val="FFFFFF"/>
                </a:solidFill>
                <a:latin typeface="Book Antiqua" pitchFamily="18" charset="0"/>
                <a:cs typeface="+mn-cs"/>
              </a:rPr>
              <a:t>Delaware Health and Social Services</a:t>
            </a:r>
          </a:p>
        </p:txBody>
      </p:sp>
      <p:pic>
        <p:nvPicPr>
          <p:cNvPr id="1030" name="Picture 16" descr="Page Title: Delaware Department of Health and Social Services"/>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663" y="404813"/>
            <a:ext cx="54292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1" r:id="rId1"/>
    <p:sldLayoutId id="2147484642"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Lst>
  <p:hf sldNum="0" hdr="0" ftr="0" dt="0"/>
  <p:txStyles>
    <p:title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Arial" pitchFamily="34" charset="0"/>
        </a:defRPr>
      </a:lvl2pPr>
      <a:lvl3pPr algn="ctr" rtl="0" eaLnBrk="0" fontAlgn="base" hangingPunct="0">
        <a:spcBef>
          <a:spcPct val="0"/>
        </a:spcBef>
        <a:spcAft>
          <a:spcPct val="0"/>
        </a:spcAft>
        <a:defRPr sz="4000" b="1">
          <a:solidFill>
            <a:srgbClr val="800000"/>
          </a:solidFill>
          <a:latin typeface="Arial" pitchFamily="34" charset="0"/>
        </a:defRPr>
      </a:lvl3pPr>
      <a:lvl4pPr algn="ctr" rtl="0" eaLnBrk="0" fontAlgn="base" hangingPunct="0">
        <a:spcBef>
          <a:spcPct val="0"/>
        </a:spcBef>
        <a:spcAft>
          <a:spcPct val="0"/>
        </a:spcAft>
        <a:defRPr sz="4000" b="1">
          <a:solidFill>
            <a:srgbClr val="800000"/>
          </a:solidFill>
          <a:latin typeface="Arial" pitchFamily="34" charset="0"/>
        </a:defRPr>
      </a:lvl4pPr>
      <a:lvl5pPr algn="ctr" rtl="0" eaLnBrk="0" fontAlgn="base" hangingPunct="0">
        <a:spcBef>
          <a:spcPct val="0"/>
        </a:spcBef>
        <a:spcAft>
          <a:spcPct val="0"/>
        </a:spcAft>
        <a:defRPr sz="4000" b="1">
          <a:solidFill>
            <a:srgbClr val="800000"/>
          </a:solidFill>
          <a:latin typeface="Arial" pitchFamily="34" charset="0"/>
        </a:defRPr>
      </a:lvl5pPr>
      <a:lvl6pPr marL="457200" algn="ctr" rtl="0" eaLnBrk="1" fontAlgn="base" hangingPunct="1">
        <a:spcBef>
          <a:spcPct val="0"/>
        </a:spcBef>
        <a:spcAft>
          <a:spcPct val="0"/>
        </a:spcAft>
        <a:defRPr sz="4000" b="1">
          <a:solidFill>
            <a:schemeClr val="tx2"/>
          </a:solidFill>
          <a:latin typeface="Book Antiqua" pitchFamily="18" charset="0"/>
        </a:defRPr>
      </a:lvl6pPr>
      <a:lvl7pPr marL="914400" algn="ctr" rtl="0" eaLnBrk="1" fontAlgn="base" hangingPunct="1">
        <a:spcBef>
          <a:spcPct val="0"/>
        </a:spcBef>
        <a:spcAft>
          <a:spcPct val="0"/>
        </a:spcAft>
        <a:defRPr sz="4000" b="1">
          <a:solidFill>
            <a:schemeClr val="tx2"/>
          </a:solidFill>
          <a:latin typeface="Book Antiqua" pitchFamily="18" charset="0"/>
        </a:defRPr>
      </a:lvl7pPr>
      <a:lvl8pPr marL="1371600" algn="ctr" rtl="0" eaLnBrk="1" fontAlgn="base" hangingPunct="1">
        <a:spcBef>
          <a:spcPct val="0"/>
        </a:spcBef>
        <a:spcAft>
          <a:spcPct val="0"/>
        </a:spcAft>
        <a:defRPr sz="4000" b="1">
          <a:solidFill>
            <a:schemeClr val="tx2"/>
          </a:solidFill>
          <a:latin typeface="Book Antiqua" pitchFamily="18" charset="0"/>
        </a:defRPr>
      </a:lvl8pPr>
      <a:lvl9pPr marL="1828800" algn="ctr" rtl="0" eaLnBrk="1" fontAlgn="base" hangingPunct="1">
        <a:spcBef>
          <a:spcPct val="0"/>
        </a:spcBef>
        <a:spcAft>
          <a:spcPct val="0"/>
        </a:spcAft>
        <a:defRPr sz="4000" b="1">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rgbClr val="800000"/>
        </a:buClr>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800">
          <a:solidFill>
            <a:srgbClr val="800000"/>
          </a:solidFill>
          <a:latin typeface="+mn-lt"/>
        </a:defRPr>
      </a:lvl2pPr>
      <a:lvl3pPr marL="1143000" indent="-228600" algn="l" rtl="0" eaLnBrk="0" fontAlgn="base" hangingPunct="0">
        <a:spcBef>
          <a:spcPct val="20000"/>
        </a:spcBef>
        <a:spcAft>
          <a:spcPct val="0"/>
        </a:spcAft>
        <a:buClr>
          <a:srgbClr val="800000"/>
        </a:buClr>
        <a:buChar char="•"/>
        <a:defRPr sz="2400">
          <a:solidFill>
            <a:srgbClr val="800000"/>
          </a:solidFill>
          <a:latin typeface="+mn-lt"/>
        </a:defRPr>
      </a:lvl3pPr>
      <a:lvl4pPr marL="1600200" indent="-228600" algn="l" rtl="0" eaLnBrk="0" fontAlgn="base" hangingPunct="0">
        <a:spcBef>
          <a:spcPct val="20000"/>
        </a:spcBef>
        <a:spcAft>
          <a:spcPct val="0"/>
        </a:spcAft>
        <a:buClr>
          <a:srgbClr val="800000"/>
        </a:buClr>
        <a:buChar char="–"/>
        <a:defRPr sz="2000">
          <a:solidFill>
            <a:srgbClr val="800000"/>
          </a:solidFill>
          <a:latin typeface="+mn-lt"/>
        </a:defRPr>
      </a:lvl4pPr>
      <a:lvl5pPr marL="2057400" indent="-228600" algn="l" rtl="0" eaLnBrk="0" fontAlgn="base" hangingPunct="0">
        <a:spcBef>
          <a:spcPct val="20000"/>
        </a:spcBef>
        <a:spcAft>
          <a:spcPct val="0"/>
        </a:spcAft>
        <a:buClr>
          <a:srgbClr val="800000"/>
        </a:buClr>
        <a:buChar char="»"/>
        <a:defRPr sz="2000">
          <a:solidFill>
            <a:srgbClr val="800000"/>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2.xml"/><Relationship Id="rId7" Type="http://schemas.openxmlformats.org/officeDocument/2006/relationships/oleObject" Target="../embeddings/oleObject5.bin"/><Relationship Id="rId2" Type="http://schemas.openxmlformats.org/officeDocument/2006/relationships/tags" Target="../tags/tag1.xml"/><Relationship Id="rId1" Type="http://schemas.openxmlformats.org/officeDocument/2006/relationships/vmlDrawing" Target="../drawings/vmlDrawing3.vml"/><Relationship Id="rId6" Type="http://schemas.openxmlformats.org/officeDocument/2006/relationships/notesSlide" Target="../notesSlides/notesSlide25.xml"/><Relationship Id="rId11" Type="http://schemas.openxmlformats.org/officeDocument/2006/relationships/image" Target="../media/image37.jpeg"/><Relationship Id="rId5" Type="http://schemas.openxmlformats.org/officeDocument/2006/relationships/slideLayout" Target="../slideLayouts/slideLayout3.xml"/><Relationship Id="rId10" Type="http://schemas.openxmlformats.org/officeDocument/2006/relationships/image" Target="../media/image36.jpeg"/><Relationship Id="rId4" Type="http://schemas.openxmlformats.org/officeDocument/2006/relationships/tags" Target="../tags/tag3.xml"/><Relationship Id="rId9"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oleObject" Target="../embeddings/Microsoft_Excel_97-2003_Worksheet3.xls"/><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emf"/><Relationship Id="rId5" Type="http://schemas.openxmlformats.org/officeDocument/2006/relationships/oleObject" Target="../embeddings/Microsoft_Excel_97-2003_Worksheet4.xls"/><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4294967295"/>
          </p:nvPr>
        </p:nvSpPr>
        <p:spPr>
          <a:xfrm>
            <a:off x="236538" y="1114425"/>
            <a:ext cx="8515350" cy="5191125"/>
          </a:xfrm>
        </p:spPr>
        <p:txBody>
          <a:bodyPr/>
          <a:lstStyle/>
          <a:p>
            <a:pPr marL="0" indent="0" algn="ctr" eaLnBrk="1" hangingPunct="1">
              <a:lnSpc>
                <a:spcPct val="80000"/>
              </a:lnSpc>
              <a:buFontTx/>
              <a:buNone/>
            </a:pPr>
            <a:endParaRPr lang="en-US" altLang="en-US" sz="1800" dirty="0" smtClean="0">
              <a:solidFill>
                <a:srgbClr val="002570"/>
              </a:solidFill>
              <a:latin typeface="Adobe Song Std L"/>
            </a:endParaRPr>
          </a:p>
          <a:p>
            <a:pPr marL="0" indent="0" algn="ctr" eaLnBrk="1" hangingPunct="1">
              <a:lnSpc>
                <a:spcPct val="80000"/>
              </a:lnSpc>
              <a:buFontTx/>
              <a:buNone/>
            </a:pPr>
            <a:r>
              <a:rPr lang="en-US" altLang="en-US" sz="4000" b="1" dirty="0" smtClean="0">
                <a:solidFill>
                  <a:srgbClr val="600000"/>
                </a:solidFill>
              </a:rPr>
              <a:t>Fiscal Year 2017 Budget Hearing</a:t>
            </a:r>
          </a:p>
          <a:p>
            <a:pPr marL="0" indent="0" algn="ctr" eaLnBrk="1" hangingPunct="1">
              <a:lnSpc>
                <a:spcPct val="80000"/>
              </a:lnSpc>
              <a:buFontTx/>
              <a:buNone/>
            </a:pPr>
            <a:r>
              <a:rPr lang="en-US" altLang="en-US" sz="3600" b="1" i="1" dirty="0" smtClean="0">
                <a:solidFill>
                  <a:srgbClr val="600000"/>
                </a:solidFill>
              </a:rPr>
              <a:t>Office of Management and Budget</a:t>
            </a:r>
          </a:p>
          <a:p>
            <a:pPr marL="0" indent="0" algn="ctr" eaLnBrk="1" hangingPunct="1">
              <a:lnSpc>
                <a:spcPct val="80000"/>
              </a:lnSpc>
              <a:buFontTx/>
              <a:buNone/>
            </a:pPr>
            <a:r>
              <a:rPr lang="en-US" altLang="en-US" sz="3600" b="1" i="1" dirty="0" smtClean="0">
                <a:solidFill>
                  <a:srgbClr val="600000"/>
                </a:solidFill>
              </a:rPr>
              <a:t>Legislative Hall</a:t>
            </a:r>
          </a:p>
          <a:p>
            <a:pPr marL="0" indent="0" algn="ctr" eaLnBrk="1" hangingPunct="1">
              <a:lnSpc>
                <a:spcPct val="80000"/>
              </a:lnSpc>
              <a:buFontTx/>
              <a:buNone/>
            </a:pPr>
            <a:r>
              <a:rPr lang="en-US" altLang="en-US" sz="3600" b="1" i="1" dirty="0" smtClean="0">
                <a:solidFill>
                  <a:srgbClr val="600000"/>
                </a:solidFill>
              </a:rPr>
              <a:t>House Chambers</a:t>
            </a:r>
          </a:p>
          <a:p>
            <a:pPr marL="0" indent="0" algn="ctr" eaLnBrk="1" hangingPunct="1">
              <a:lnSpc>
                <a:spcPct val="80000"/>
              </a:lnSpc>
              <a:buFontTx/>
              <a:buNone/>
            </a:pPr>
            <a:endParaRPr lang="en-US" altLang="en-US" sz="3600" b="1" i="1" dirty="0" smtClean="0">
              <a:solidFill>
                <a:srgbClr val="600000"/>
              </a:solidFill>
            </a:endParaRPr>
          </a:p>
          <a:p>
            <a:pPr marL="0" indent="0" algn="ctr" eaLnBrk="1" hangingPunct="1">
              <a:lnSpc>
                <a:spcPct val="80000"/>
              </a:lnSpc>
              <a:buFontTx/>
              <a:buNone/>
            </a:pPr>
            <a:endParaRPr lang="en-US" altLang="en-US" b="1" i="1" dirty="0" smtClean="0">
              <a:solidFill>
                <a:srgbClr val="600000"/>
              </a:solidFill>
            </a:endParaRPr>
          </a:p>
          <a:p>
            <a:pPr marL="0" indent="0" algn="ctr" eaLnBrk="1" hangingPunct="1">
              <a:lnSpc>
                <a:spcPct val="80000"/>
              </a:lnSpc>
              <a:buFontTx/>
              <a:buNone/>
            </a:pPr>
            <a:r>
              <a:rPr lang="en-US" altLang="en-US" b="1" i="1" dirty="0" smtClean="0">
                <a:solidFill>
                  <a:srgbClr val="600000"/>
                </a:solidFill>
              </a:rPr>
              <a:t>Thursday, November 19, 2015</a:t>
            </a:r>
          </a:p>
          <a:p>
            <a:pPr marL="0" indent="0" algn="ctr" eaLnBrk="1" hangingPunct="1">
              <a:lnSpc>
                <a:spcPct val="80000"/>
              </a:lnSpc>
              <a:buFontTx/>
              <a:buNone/>
            </a:pPr>
            <a:r>
              <a:rPr lang="en-US" altLang="en-US" b="1" i="1" dirty="0" smtClean="0">
                <a:solidFill>
                  <a:srgbClr val="600000"/>
                </a:solidFill>
              </a:rPr>
              <a:t>Rita Landgraf</a:t>
            </a:r>
          </a:p>
          <a:p>
            <a:pPr marL="0" indent="0" algn="ctr" eaLnBrk="1" hangingPunct="1">
              <a:lnSpc>
                <a:spcPct val="80000"/>
              </a:lnSpc>
              <a:buFontTx/>
              <a:buNone/>
            </a:pPr>
            <a:r>
              <a:rPr lang="en-US" altLang="en-US" b="1" i="1" dirty="0" smtClean="0">
                <a:solidFill>
                  <a:srgbClr val="600000"/>
                </a:solidFill>
              </a:rPr>
              <a:t>Cabinet Secretary</a:t>
            </a:r>
          </a:p>
        </p:txBody>
      </p:sp>
      <p:sp>
        <p:nvSpPr>
          <p:cNvPr id="4099" name="Line 7"/>
          <p:cNvSpPr>
            <a:spLocks noChangeShapeType="1"/>
          </p:cNvSpPr>
          <p:nvPr/>
        </p:nvSpPr>
        <p:spPr bwMode="auto">
          <a:xfrm>
            <a:off x="2209800" y="4267200"/>
            <a:ext cx="4495800" cy="0"/>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Mental Health Transformation</a:t>
            </a:r>
            <a:endParaRPr lang="en-US" dirty="0"/>
          </a:p>
        </p:txBody>
      </p:sp>
      <p:graphicFrame>
        <p:nvGraphicFramePr>
          <p:cNvPr id="4" name="Content Placeholder 6"/>
          <p:cNvGraphicFramePr>
            <a:graphicFrameLocks noGrp="1"/>
          </p:cNvGraphicFramePr>
          <p:nvPr>
            <p:ph idx="1"/>
          </p:nvPr>
        </p:nvGraphicFramePr>
        <p:xfrm>
          <a:off x="457200" y="2170113"/>
          <a:ext cx="8229600" cy="3956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431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Mental Health Transformation</a:t>
            </a:r>
          </a:p>
        </p:txBody>
      </p:sp>
      <p:sp>
        <p:nvSpPr>
          <p:cNvPr id="3" name="Content Placeholder 2"/>
          <p:cNvSpPr>
            <a:spLocks noGrp="1"/>
          </p:cNvSpPr>
          <p:nvPr>
            <p:ph idx="1"/>
          </p:nvPr>
        </p:nvSpPr>
        <p:spPr>
          <a:xfrm>
            <a:off x="457200" y="2170113"/>
            <a:ext cx="4713288" cy="3956050"/>
          </a:xfrm>
        </p:spPr>
        <p:txBody>
          <a:bodyPr/>
          <a:lstStyle/>
          <a:p>
            <a:pPr marL="0" indent="0">
              <a:buFontTx/>
              <a:buNone/>
              <a:defRPr/>
            </a:pPr>
            <a:r>
              <a:rPr lang="en-US" sz="1600" b="1" dirty="0"/>
              <a:t>BY THE NUMBERS</a:t>
            </a:r>
            <a:endParaRPr lang="en-US" sz="1600" dirty="0"/>
          </a:p>
          <a:p>
            <a:pPr>
              <a:defRPr/>
            </a:pPr>
            <a:r>
              <a:rPr lang="en-US" sz="1600" dirty="0"/>
              <a:t>25,000 Mobile Crisis calls statewide in FY15. With skills in de-escalation and knowledge of services, Mobile Crisis Team members are making a difference in our communities.  </a:t>
            </a:r>
            <a:r>
              <a:rPr lang="en-US" sz="1600" dirty="0" smtClean="0"/>
              <a:t/>
            </a:r>
            <a:br>
              <a:rPr lang="en-US" sz="1600" dirty="0" smtClean="0"/>
            </a:br>
            <a:endParaRPr lang="en-US" sz="1600" dirty="0" smtClean="0"/>
          </a:p>
          <a:p>
            <a:pPr>
              <a:defRPr/>
            </a:pPr>
            <a:r>
              <a:rPr lang="en-US" sz="1600" dirty="0" smtClean="0"/>
              <a:t>80 </a:t>
            </a:r>
            <a:r>
              <a:rPr lang="en-US" sz="1600" dirty="0"/>
              <a:t>peers work throughout the behavioral health system, 90 people have completed Peer Support 101, and 80 have completed certification training. About 25 peers have been certified with the state </a:t>
            </a:r>
            <a:r>
              <a:rPr lang="en-US" sz="1600" dirty="0" smtClean="0"/>
              <a:t>board.</a:t>
            </a:r>
            <a:br>
              <a:rPr lang="en-US" sz="1600" dirty="0" smtClean="0"/>
            </a:br>
            <a:endParaRPr lang="en-US" sz="1600" dirty="0" smtClean="0"/>
          </a:p>
          <a:p>
            <a:pPr>
              <a:defRPr/>
            </a:pPr>
            <a:r>
              <a:rPr lang="en-US" sz="1600" dirty="0" smtClean="0"/>
              <a:t>DHSS</a:t>
            </a:r>
            <a:r>
              <a:rPr lang="en-US" sz="1600" dirty="0"/>
              <a:t>’ 24/7 Mobile Crisis Services in New Castle County: 1-800-652-2929. In Kent and Sussex counties: 1-800-345-6785.</a:t>
            </a:r>
          </a:p>
          <a:p>
            <a:pPr marL="0" indent="0">
              <a:buFontTx/>
              <a:buNone/>
              <a:defRPr/>
            </a:pPr>
            <a:r>
              <a:rPr lang="en-US" sz="1600" dirty="0"/>
              <a:t> </a:t>
            </a:r>
          </a:p>
        </p:txBody>
      </p:sp>
      <p:pic>
        <p:nvPicPr>
          <p:cNvPr id="2" name="Picture 1"/>
          <p:cNvPicPr>
            <a:picLocks noChangeAspect="1"/>
          </p:cNvPicPr>
          <p:nvPr/>
        </p:nvPicPr>
        <p:blipFill rotWithShape="1">
          <a:blip r:embed="rId3"/>
          <a:srcRect/>
          <a:stretch/>
        </p:blipFill>
        <p:spPr>
          <a:xfrm>
            <a:off x="5151438" y="2155825"/>
            <a:ext cx="3502025" cy="3908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315913" y="1006475"/>
            <a:ext cx="8348662" cy="920750"/>
          </a:xfrm>
        </p:spPr>
        <p:txBody>
          <a:bodyPr/>
          <a:lstStyle/>
          <a:p>
            <a:r>
              <a:rPr lang="en-US" altLang="en-US" sz="3600" dirty="0" smtClean="0"/>
              <a:t>Urgent Response – Addiction </a:t>
            </a:r>
          </a:p>
        </p:txBody>
      </p:sp>
      <p:pic>
        <p:nvPicPr>
          <p:cNvPr id="3" name="Picture 2"/>
          <p:cNvPicPr/>
          <p:nvPr/>
        </p:nvPicPr>
        <p:blipFill>
          <a:blip r:embed="rId3"/>
          <a:stretch>
            <a:fillRect/>
          </a:stretch>
        </p:blipFill>
        <p:spPr>
          <a:xfrm>
            <a:off x="1701800" y="1890713"/>
            <a:ext cx="5754688" cy="2976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719138" y="4986338"/>
            <a:ext cx="7837487" cy="1384300"/>
          </a:xfrm>
          <a:prstGeom prst="rect">
            <a:avLst/>
          </a:prstGeom>
          <a:noFill/>
        </p:spPr>
        <p:txBody>
          <a:bodyPr>
            <a:spAutoFit/>
          </a:bodyPr>
          <a:lstStyle/>
          <a:p>
            <a:pPr marL="342900" indent="-342900">
              <a:buFont typeface="Arial" panose="020B0604020202020204" pitchFamily="34" charset="0"/>
              <a:buChar char="•"/>
              <a:defRPr/>
            </a:pPr>
            <a:r>
              <a:rPr lang="en-US" sz="1800" dirty="0">
                <a:latin typeface="+mn-lt"/>
              </a:rPr>
              <a:t>Department of State established Prescription Drug Monitoring Program.</a:t>
            </a:r>
          </a:p>
          <a:p>
            <a:pPr marL="342900" indent="-342900">
              <a:buFont typeface="Arial" panose="020B0604020202020204" pitchFamily="34" charset="0"/>
              <a:buChar char="•"/>
              <a:defRPr/>
            </a:pPr>
            <a:r>
              <a:rPr lang="en-US" sz="1800" dirty="0">
                <a:latin typeface="+mn-lt"/>
              </a:rPr>
              <a:t>Gov. Markell established the Prescription Drug Action Committee.</a:t>
            </a:r>
          </a:p>
          <a:p>
            <a:pPr marL="342900" indent="-342900">
              <a:buFont typeface="Arial" panose="020B0604020202020204" pitchFamily="34" charset="0"/>
              <a:buChar char="•"/>
              <a:defRPr/>
            </a:pPr>
            <a:r>
              <a:rPr lang="en-US" sz="1800" dirty="0">
                <a:latin typeface="+mn-lt"/>
              </a:rPr>
              <a:t>Division of Medicaid placed new requirements on opioid medications.</a:t>
            </a:r>
          </a:p>
          <a:p>
            <a:pPr marL="342900" indent="-342900">
              <a:buFont typeface="Arial" panose="020B0604020202020204" pitchFamily="34" charset="0"/>
              <a:buChar char="•"/>
              <a:defRPr/>
            </a:pPr>
            <a:r>
              <a:rPr lang="en-US" sz="1800" dirty="0">
                <a:latin typeface="+mn-lt"/>
              </a:rPr>
              <a:t>Gov. Markell signed the 911/Good Samaritan Law.</a:t>
            </a:r>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2438" y="1006475"/>
            <a:ext cx="8239125" cy="768350"/>
          </a:xfrm>
        </p:spPr>
        <p:txBody>
          <a:bodyPr/>
          <a:lstStyle/>
          <a:p>
            <a:r>
              <a:rPr lang="en-US" altLang="en-US" dirty="0" smtClean="0"/>
              <a:t>Urgent Response – Addiction </a:t>
            </a:r>
          </a:p>
        </p:txBody>
      </p:sp>
      <p:pic>
        <p:nvPicPr>
          <p:cNvPr id="5" name="Content Placeholder 4"/>
          <p:cNvPicPr>
            <a:picLocks noGrp="1" noChangeAspect="1"/>
          </p:cNvPicPr>
          <p:nvPr>
            <p:ph sz="half" idx="1"/>
          </p:nvPr>
        </p:nvPicPr>
        <p:blipFill rotWithShape="1">
          <a:blip r:embed="rId3"/>
          <a:srcRect/>
          <a:stretch/>
        </p:blipFill>
        <p:spPr>
          <a:xfrm>
            <a:off x="6070600" y="1922463"/>
            <a:ext cx="2724150" cy="3657600"/>
          </a:xfrm>
          <a:ln w="38100" cap="sq">
            <a:solidFill>
              <a:srgbClr val="000000"/>
            </a:solidFill>
            <a:miter lim="800000"/>
          </a:ln>
          <a:effectLst>
            <a:outerShdw blurRad="50800" dist="38100" dir="2700000" algn="tl" rotWithShape="0">
              <a:srgbClr val="000000">
                <a:alpha val="43000"/>
              </a:srgbClr>
            </a:outerShdw>
          </a:effectLst>
        </p:spPr>
      </p:pic>
      <p:pic>
        <p:nvPicPr>
          <p:cNvPr id="6" name="Content Placeholder 5"/>
          <p:cNvPicPr>
            <a:picLocks noGrp="1" noChangeAspect="1"/>
          </p:cNvPicPr>
          <p:nvPr>
            <p:ph sz="half" idx="2"/>
          </p:nvPr>
        </p:nvPicPr>
        <p:blipFill rotWithShape="1">
          <a:blip r:embed="rId4"/>
          <a:srcRect/>
          <a:stretch/>
        </p:blipFill>
        <p:spPr>
          <a:xfrm>
            <a:off x="3540125" y="1922463"/>
            <a:ext cx="2327275" cy="3657600"/>
          </a:xfrm>
          <a:ln w="38100" cap="sq">
            <a:solidFill>
              <a:srgbClr val="000000"/>
            </a:solidFill>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a:srcRect/>
          <a:stretch/>
        </p:blipFill>
        <p:spPr>
          <a:xfrm>
            <a:off x="282575" y="1922463"/>
            <a:ext cx="306705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42888" y="5695950"/>
            <a:ext cx="2941637" cy="646113"/>
          </a:xfrm>
          <a:prstGeom prst="rect">
            <a:avLst/>
          </a:prstGeom>
          <a:noFill/>
        </p:spPr>
        <p:txBody>
          <a:bodyPr>
            <a:spAutoFit/>
          </a:bodyPr>
          <a:lstStyle/>
          <a:p>
            <a:pPr>
              <a:defRPr/>
            </a:pPr>
            <a:r>
              <a:rPr lang="en-US" b="1" dirty="0">
                <a:latin typeface="+mn-lt"/>
              </a:rPr>
              <a:t>Naloxone: </a:t>
            </a:r>
            <a:r>
              <a:rPr lang="en-US" dirty="0">
                <a:latin typeface="+mn-lt"/>
              </a:rPr>
              <a:t>Increased use of overdose-reversing medication in community and among police agencies is saving lives.</a:t>
            </a:r>
          </a:p>
        </p:txBody>
      </p:sp>
      <p:sp>
        <p:nvSpPr>
          <p:cNvPr id="11" name="TextBox 10"/>
          <p:cNvSpPr txBox="1"/>
          <p:nvPr/>
        </p:nvSpPr>
        <p:spPr>
          <a:xfrm>
            <a:off x="3479800" y="5694363"/>
            <a:ext cx="2447925" cy="646112"/>
          </a:xfrm>
          <a:prstGeom prst="rect">
            <a:avLst/>
          </a:prstGeom>
          <a:noFill/>
        </p:spPr>
        <p:txBody>
          <a:bodyPr>
            <a:spAutoFit/>
          </a:bodyPr>
          <a:lstStyle/>
          <a:p>
            <a:pPr>
              <a:defRPr/>
            </a:pPr>
            <a:r>
              <a:rPr lang="en-US" b="1" dirty="0">
                <a:latin typeface="+mn-lt"/>
              </a:rPr>
              <a:t>Added resources:  </a:t>
            </a:r>
            <a:r>
              <a:rPr lang="en-US" dirty="0">
                <a:latin typeface="+mn-lt"/>
              </a:rPr>
              <a:t>New withdrawal management center in Harrington first of many steps.</a:t>
            </a:r>
          </a:p>
        </p:txBody>
      </p:sp>
      <p:sp>
        <p:nvSpPr>
          <p:cNvPr id="12" name="TextBox 11"/>
          <p:cNvSpPr txBox="1"/>
          <p:nvPr/>
        </p:nvSpPr>
        <p:spPr>
          <a:xfrm>
            <a:off x="6013450" y="5694363"/>
            <a:ext cx="2941638" cy="646112"/>
          </a:xfrm>
          <a:prstGeom prst="rect">
            <a:avLst/>
          </a:prstGeom>
          <a:noFill/>
        </p:spPr>
        <p:txBody>
          <a:bodyPr>
            <a:spAutoFit/>
          </a:bodyPr>
          <a:lstStyle/>
          <a:p>
            <a:pPr>
              <a:defRPr/>
            </a:pPr>
            <a:r>
              <a:rPr lang="en-US" b="1" dirty="0">
                <a:latin typeface="+mn-lt"/>
              </a:rPr>
              <a:t>Prevention: </a:t>
            </a:r>
            <a:r>
              <a:rPr lang="en-US" dirty="0">
                <a:latin typeface="+mn-lt"/>
              </a:rPr>
              <a:t>Launched underage and binge drinking prevention campaign aimed at young people and influencers.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title"/>
          </p:nvPr>
        </p:nvSpPr>
        <p:spPr/>
        <p:txBody>
          <a:bodyPr/>
          <a:lstStyle/>
          <a:p>
            <a:r>
              <a:rPr lang="en-US" altLang="en-US" dirty="0" smtClean="0"/>
              <a:t>Urgent Response – Addiction </a:t>
            </a:r>
          </a:p>
        </p:txBody>
      </p:sp>
      <p:sp>
        <p:nvSpPr>
          <p:cNvPr id="16387" name="Content Placeholder 6"/>
          <p:cNvSpPr>
            <a:spLocks noGrp="1"/>
          </p:cNvSpPr>
          <p:nvPr>
            <p:ph sz="half" idx="1"/>
          </p:nvPr>
        </p:nvSpPr>
        <p:spPr>
          <a:xfrm>
            <a:off x="457200" y="2041525"/>
            <a:ext cx="4278313" cy="4240213"/>
          </a:xfrm>
        </p:spPr>
        <p:txBody>
          <a:bodyPr/>
          <a:lstStyle/>
          <a:p>
            <a:r>
              <a:rPr lang="en-US" altLang="en-US" sz="2300" dirty="0" smtClean="0"/>
              <a:t>185 people died from suspected overdoses in 2014; 125 people died in Del. traffic accidents in 2014.</a:t>
            </a:r>
          </a:p>
          <a:p>
            <a:r>
              <a:rPr lang="en-US" altLang="en-US" sz="2300" dirty="0" smtClean="0"/>
              <a:t>10,000 Delaware adults sought public treatment in 2014, about one-third for heroin. </a:t>
            </a:r>
          </a:p>
          <a:p>
            <a:r>
              <a:rPr lang="en-US" altLang="en-US" sz="2300" dirty="0" smtClean="0"/>
              <a:t>17 people saved by police administering naloxone as of Nov. 15, 2015. </a:t>
            </a:r>
          </a:p>
          <a:p>
            <a:endParaRPr lang="en-US" altLang="en-US" sz="2400" dirty="0" smtClean="0"/>
          </a:p>
        </p:txBody>
      </p:sp>
      <p:pic>
        <p:nvPicPr>
          <p:cNvPr id="9" name="Content Placeholder 8"/>
          <p:cNvPicPr>
            <a:picLocks noGrp="1" noChangeAspect="1"/>
          </p:cNvPicPr>
          <p:nvPr>
            <p:ph sz="half" idx="2"/>
          </p:nvPr>
        </p:nvPicPr>
        <p:blipFill rotWithShape="1">
          <a:blip r:embed="rId3"/>
          <a:srcRect r="5930"/>
          <a:stretch/>
        </p:blipFill>
        <p:spPr>
          <a:xfrm>
            <a:off x="4930775" y="2090738"/>
            <a:ext cx="3657600" cy="2916237"/>
          </a:xfrm>
          <a:ln w="38100" cap="sq">
            <a:solidFill>
              <a:srgbClr val="000000"/>
            </a:solidFill>
            <a:miter lim="800000"/>
          </a:ln>
          <a:effectLst>
            <a:outerShdw blurRad="50800" dist="38100" dir="2700000" algn="tl" rotWithShape="0">
              <a:srgbClr val="000000">
                <a:alpha val="43000"/>
              </a:srgbClr>
            </a:outerShdw>
          </a:effectLst>
        </p:spPr>
      </p:pic>
      <p:sp>
        <p:nvSpPr>
          <p:cNvPr id="10" name="TextBox 9"/>
          <p:cNvSpPr txBox="1"/>
          <p:nvPr/>
        </p:nvSpPr>
        <p:spPr>
          <a:xfrm>
            <a:off x="4910138" y="5148263"/>
            <a:ext cx="3678237" cy="1431925"/>
          </a:xfrm>
          <a:prstGeom prst="rect">
            <a:avLst/>
          </a:prstGeom>
          <a:noFill/>
        </p:spPr>
        <p:txBody>
          <a:bodyPr>
            <a:spAutoFit/>
          </a:bodyPr>
          <a:lstStyle/>
          <a:p>
            <a:pPr>
              <a:defRPr/>
            </a:pPr>
            <a:r>
              <a:rPr lang="en-US" sz="1500" dirty="0">
                <a:latin typeface="+mn-lt"/>
              </a:rPr>
              <a:t>"I never wanted anything more than how bad I wanted to be clean and sober in that moment,” said Tim Miller, who underwent detox in prison and now has three years in recovery. </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2438" y="1093788"/>
            <a:ext cx="8239125" cy="692150"/>
          </a:xfrm>
        </p:spPr>
        <p:txBody>
          <a:bodyPr/>
          <a:lstStyle/>
          <a:p>
            <a:r>
              <a:rPr lang="en-US" altLang="en-US" sz="2500" dirty="0" smtClean="0"/>
              <a:t>Enhanced Opportunities for People with Disabilities</a:t>
            </a:r>
          </a:p>
        </p:txBody>
      </p:sp>
      <p:sp>
        <p:nvSpPr>
          <p:cNvPr id="17411" name="Content Placeholder 2"/>
          <p:cNvSpPr>
            <a:spLocks noGrp="1"/>
          </p:cNvSpPr>
          <p:nvPr>
            <p:ph idx="1"/>
          </p:nvPr>
        </p:nvSpPr>
        <p:spPr>
          <a:xfrm>
            <a:off x="446088" y="1804988"/>
            <a:ext cx="4854575" cy="4452937"/>
          </a:xfrm>
        </p:spPr>
        <p:txBody>
          <a:bodyPr/>
          <a:lstStyle/>
          <a:p>
            <a:r>
              <a:rPr lang="en-US" altLang="en-US" sz="2200" dirty="0" smtClean="0"/>
              <a:t>With the Americans with Disabilities Act celebrating its 25</a:t>
            </a:r>
            <a:r>
              <a:rPr lang="en-US" altLang="en-US" sz="2200" baseline="30000" dirty="0" smtClean="0"/>
              <a:t>th</a:t>
            </a:r>
            <a:r>
              <a:rPr lang="en-US" altLang="en-US" sz="2200" dirty="0" smtClean="0"/>
              <a:t> anniversary in 2015, the civil rights for the one in five Americans with a disability are even more entrenched. </a:t>
            </a:r>
          </a:p>
          <a:p>
            <a:r>
              <a:rPr lang="en-US" altLang="en-US" sz="2200" dirty="0" smtClean="0"/>
              <a:t>While inclusion grows with each successive generation, there is still much more work to do in terms of health equity, housing options, transportation, education, financial self-sufficiency and especially employment.</a:t>
            </a:r>
          </a:p>
          <a:p>
            <a:endParaRPr lang="en-US" altLang="en-US" sz="2000" dirty="0" smtClean="0"/>
          </a:p>
        </p:txBody>
      </p:sp>
      <p:pic>
        <p:nvPicPr>
          <p:cNvPr id="6" name="Picture 5"/>
          <p:cNvPicPr/>
          <p:nvPr/>
        </p:nvPicPr>
        <p:blipFill rotWithShape="1">
          <a:blip r:embed="rId3"/>
          <a:srcRect/>
          <a:stretch/>
        </p:blipFill>
        <p:spPr>
          <a:xfrm>
            <a:off x="5661025" y="1785938"/>
            <a:ext cx="3017838" cy="1936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5661025" y="3994150"/>
            <a:ext cx="3017838" cy="226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2438" y="1093788"/>
            <a:ext cx="8239125" cy="692150"/>
          </a:xfrm>
        </p:spPr>
        <p:txBody>
          <a:bodyPr/>
          <a:lstStyle/>
          <a:p>
            <a:r>
              <a:rPr lang="en-US" altLang="en-US" sz="2500" dirty="0" smtClean="0"/>
              <a:t>Enhanced Opportunities for People with Disabilities</a:t>
            </a:r>
          </a:p>
        </p:txBody>
      </p:sp>
      <p:sp>
        <p:nvSpPr>
          <p:cNvPr id="17411" name="Content Placeholder 2"/>
          <p:cNvSpPr>
            <a:spLocks noGrp="1"/>
          </p:cNvSpPr>
          <p:nvPr>
            <p:ph idx="1"/>
          </p:nvPr>
        </p:nvSpPr>
        <p:spPr>
          <a:xfrm>
            <a:off x="446088" y="1804988"/>
            <a:ext cx="4854575" cy="4452937"/>
          </a:xfrm>
        </p:spPr>
        <p:txBody>
          <a:bodyPr/>
          <a:lstStyle/>
          <a:p>
            <a:r>
              <a:rPr lang="en-US" altLang="en-US" sz="2200" dirty="0" smtClean="0"/>
              <a:t>With the Americans with Disabilities Act celebrating its 25</a:t>
            </a:r>
            <a:r>
              <a:rPr lang="en-US" altLang="en-US" sz="2200" baseline="30000" dirty="0" smtClean="0"/>
              <a:t>th</a:t>
            </a:r>
            <a:r>
              <a:rPr lang="en-US" altLang="en-US" sz="2200" dirty="0" smtClean="0"/>
              <a:t> anniversary in 2015, the civil rights for the one in five Americans with a disability are even more entrenched. </a:t>
            </a:r>
          </a:p>
          <a:p>
            <a:r>
              <a:rPr lang="en-US" altLang="en-US" sz="2200" dirty="0" smtClean="0"/>
              <a:t>While inclusion grows with each successive generation, there is still much more work to do in terms of health equity, housing options, transportation, education, financial self-sufficiency and especially employment.</a:t>
            </a:r>
          </a:p>
          <a:p>
            <a:endParaRPr lang="en-US" altLang="en-US" sz="2000" dirty="0" smtClean="0"/>
          </a:p>
        </p:txBody>
      </p:sp>
      <p:pic>
        <p:nvPicPr>
          <p:cNvPr id="6" name="Picture 5"/>
          <p:cNvPicPr/>
          <p:nvPr/>
        </p:nvPicPr>
        <p:blipFill rotWithShape="1">
          <a:blip r:embed="rId3"/>
          <a:srcRect/>
          <a:stretch/>
        </p:blipFill>
        <p:spPr>
          <a:xfrm>
            <a:off x="5661025" y="1785938"/>
            <a:ext cx="3017838" cy="1936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5661025" y="3994150"/>
            <a:ext cx="3017838" cy="226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344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2438" y="1006475"/>
            <a:ext cx="8239125" cy="833438"/>
          </a:xfrm>
        </p:spPr>
        <p:txBody>
          <a:bodyPr/>
          <a:lstStyle/>
          <a:p>
            <a:r>
              <a:rPr lang="en-US" altLang="en-US" dirty="0" smtClean="0"/>
              <a:t>Opportunity</a:t>
            </a:r>
          </a:p>
        </p:txBody>
      </p:sp>
      <p:pic>
        <p:nvPicPr>
          <p:cNvPr id="5" name="Picture 4"/>
          <p:cNvPicPr>
            <a:picLocks noChangeAspect="1"/>
          </p:cNvPicPr>
          <p:nvPr/>
        </p:nvPicPr>
        <p:blipFill rotWithShape="1">
          <a:blip r:embed="rId3"/>
          <a:srcRect/>
          <a:stretch/>
        </p:blipFill>
        <p:spPr>
          <a:xfrm>
            <a:off x="6240463" y="2138363"/>
            <a:ext cx="2271712" cy="3654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a:stretch/>
        </p:blipFill>
        <p:spPr>
          <a:xfrm>
            <a:off x="2901950" y="3952875"/>
            <a:ext cx="3200400" cy="210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a:srcRect/>
          <a:stretch/>
        </p:blipFill>
        <p:spPr>
          <a:xfrm>
            <a:off x="2765425" y="1936750"/>
            <a:ext cx="3475038" cy="1884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6"/>
          <a:srcRect/>
          <a:stretch/>
        </p:blipFill>
        <p:spPr>
          <a:xfrm>
            <a:off x="434975" y="3082925"/>
            <a:ext cx="2560638" cy="2860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6240464" y="5802313"/>
            <a:ext cx="2184400" cy="338137"/>
          </a:xfrm>
          <a:prstGeom prst="rect">
            <a:avLst/>
          </a:prstGeom>
          <a:noFill/>
        </p:spPr>
        <p:txBody>
          <a:bodyPr wrap="square">
            <a:spAutoFit/>
          </a:bodyPr>
          <a:lstStyle/>
          <a:p>
            <a:pPr algn="ctr">
              <a:defRPr/>
            </a:pPr>
            <a:r>
              <a:rPr lang="en-US" sz="1600" b="1" dirty="0">
                <a:latin typeface="+mn-lt"/>
              </a:rPr>
              <a:t>Dover</a:t>
            </a:r>
          </a:p>
        </p:txBody>
      </p:sp>
      <p:sp>
        <p:nvSpPr>
          <p:cNvPr id="13" name="TextBox 12"/>
          <p:cNvSpPr txBox="1"/>
          <p:nvPr/>
        </p:nvSpPr>
        <p:spPr>
          <a:xfrm>
            <a:off x="2843212" y="6062663"/>
            <a:ext cx="3259137" cy="339725"/>
          </a:xfrm>
          <a:prstGeom prst="rect">
            <a:avLst/>
          </a:prstGeom>
          <a:noFill/>
        </p:spPr>
        <p:txBody>
          <a:bodyPr wrap="square">
            <a:spAutoFit/>
          </a:bodyPr>
          <a:lstStyle/>
          <a:p>
            <a:pPr algn="ctr">
              <a:defRPr/>
            </a:pPr>
            <a:r>
              <a:rPr lang="en-US" sz="1600" b="1" dirty="0">
                <a:latin typeface="+mn-lt"/>
              </a:rPr>
              <a:t>Woodbridge</a:t>
            </a:r>
          </a:p>
        </p:txBody>
      </p:sp>
      <p:sp>
        <p:nvSpPr>
          <p:cNvPr id="14" name="TextBox 13"/>
          <p:cNvSpPr txBox="1"/>
          <p:nvPr/>
        </p:nvSpPr>
        <p:spPr>
          <a:xfrm>
            <a:off x="434976" y="5994312"/>
            <a:ext cx="2408236" cy="338138"/>
          </a:xfrm>
          <a:prstGeom prst="rect">
            <a:avLst/>
          </a:prstGeom>
          <a:noFill/>
        </p:spPr>
        <p:txBody>
          <a:bodyPr wrap="square">
            <a:spAutoFit/>
          </a:bodyPr>
          <a:lstStyle/>
          <a:p>
            <a:pPr algn="ctr">
              <a:defRPr/>
            </a:pPr>
            <a:r>
              <a:rPr lang="en-US" sz="1600" b="1" dirty="0">
                <a:latin typeface="+mn-lt"/>
              </a:rPr>
              <a:t>Newark</a:t>
            </a:r>
          </a:p>
        </p:txBody>
      </p:sp>
      <p:sp>
        <p:nvSpPr>
          <p:cNvPr id="11" name="TextBox 10"/>
          <p:cNvSpPr txBox="1"/>
          <p:nvPr/>
        </p:nvSpPr>
        <p:spPr>
          <a:xfrm>
            <a:off x="434975" y="1611313"/>
            <a:ext cx="2209800" cy="1016000"/>
          </a:xfrm>
          <a:prstGeom prst="rect">
            <a:avLst/>
          </a:prstGeom>
          <a:noFill/>
        </p:spPr>
        <p:txBody>
          <a:bodyPr>
            <a:spAutoFit/>
          </a:bodyPr>
          <a:lstStyle/>
          <a:p>
            <a:pPr>
              <a:defRPr/>
            </a:pPr>
            <a:r>
              <a:rPr lang="en-US" sz="2000" b="1" u="sng" dirty="0">
                <a:latin typeface="+mn-lt"/>
              </a:rPr>
              <a:t>First Statewide Disability Mentoring Day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t"/>
          <a:lstStyle/>
          <a:p>
            <a:pPr marL="0" indent="0" algn="ctr">
              <a:buNone/>
            </a:pPr>
            <a:endParaRPr lang="en-US" sz="6000" dirty="0" smtClean="0"/>
          </a:p>
          <a:p>
            <a:pPr marL="0" indent="0" algn="ctr">
              <a:buNone/>
            </a:pPr>
            <a:r>
              <a:rPr lang="en-US" sz="6000" dirty="0" smtClean="0"/>
              <a:t>Video</a:t>
            </a:r>
            <a:endParaRPr lang="en-US" sz="6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2438" y="1006475"/>
            <a:ext cx="8239125" cy="952500"/>
          </a:xfrm>
        </p:spPr>
        <p:txBody>
          <a:bodyPr/>
          <a:lstStyle/>
          <a:p>
            <a:r>
              <a:rPr lang="en-US" altLang="en-US" dirty="0" smtClean="0"/>
              <a:t>Support throughout the Lifespan</a:t>
            </a:r>
          </a:p>
        </p:txBody>
      </p:sp>
      <p:sp>
        <p:nvSpPr>
          <p:cNvPr id="20483" name="Content Placeholder 2"/>
          <p:cNvSpPr>
            <a:spLocks noGrp="1"/>
          </p:cNvSpPr>
          <p:nvPr>
            <p:ph idx="1"/>
          </p:nvPr>
        </p:nvSpPr>
        <p:spPr>
          <a:xfrm>
            <a:off x="457200" y="2039938"/>
            <a:ext cx="4899025" cy="3956050"/>
          </a:xfrm>
        </p:spPr>
        <p:txBody>
          <a:bodyPr/>
          <a:lstStyle/>
          <a:p>
            <a:pPr algn="ctr"/>
            <a:r>
              <a:rPr lang="en-US" altLang="en-US" sz="3100" dirty="0" smtClean="0"/>
              <a:t>Birth to Three</a:t>
            </a:r>
          </a:p>
          <a:p>
            <a:pPr algn="ctr"/>
            <a:r>
              <a:rPr lang="en-US" altLang="en-US" sz="3100" dirty="0" smtClean="0"/>
              <a:t>Early Childhood</a:t>
            </a:r>
          </a:p>
          <a:p>
            <a:pPr algn="ctr"/>
            <a:r>
              <a:rPr lang="en-US" altLang="en-US" sz="3100" dirty="0" smtClean="0"/>
              <a:t>Elementary &amp; Middle School</a:t>
            </a:r>
          </a:p>
          <a:p>
            <a:pPr algn="ctr"/>
            <a:r>
              <a:rPr lang="en-US" altLang="en-US" sz="3100" dirty="0" smtClean="0"/>
              <a:t>High School &amp; Transition</a:t>
            </a:r>
          </a:p>
          <a:p>
            <a:pPr algn="ctr"/>
            <a:r>
              <a:rPr lang="en-US" altLang="en-US" sz="3100" dirty="0" smtClean="0"/>
              <a:t>Adulthood</a:t>
            </a:r>
          </a:p>
          <a:p>
            <a:pPr algn="ctr"/>
            <a:r>
              <a:rPr lang="en-US" altLang="en-US" sz="3100" dirty="0" smtClean="0"/>
              <a:t>Retirement</a:t>
            </a:r>
          </a:p>
          <a:p>
            <a:endParaRPr lang="en-US" altLang="en-US" dirty="0" smtClean="0"/>
          </a:p>
        </p:txBody>
      </p:sp>
      <p:pic>
        <p:nvPicPr>
          <p:cNvPr id="6" name="Picture 5"/>
          <p:cNvPicPr>
            <a:picLocks noChangeAspect="1"/>
          </p:cNvPicPr>
          <p:nvPr/>
        </p:nvPicPr>
        <p:blipFill>
          <a:blip r:embed="rId3"/>
          <a:stretch>
            <a:fillRect/>
          </a:stretch>
        </p:blipFill>
        <p:spPr>
          <a:xfrm>
            <a:off x="5638800" y="4359275"/>
            <a:ext cx="2925763" cy="1717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5638800" y="1981200"/>
            <a:ext cx="2925763" cy="219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28600" y="4572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800000"/>
              </a:buClr>
              <a:buChar char="•"/>
              <a:defRPr sz="3200">
                <a:solidFill>
                  <a:srgbClr val="800000"/>
                </a:solidFill>
                <a:latin typeface="Arial" pitchFamily="34" charset="0"/>
              </a:defRPr>
            </a:lvl1pPr>
            <a:lvl2pPr marL="742950" indent="-285750">
              <a:spcBef>
                <a:spcPct val="20000"/>
              </a:spcBef>
              <a:buClr>
                <a:srgbClr val="800000"/>
              </a:buClr>
              <a:buChar char="–"/>
              <a:defRPr sz="2800">
                <a:solidFill>
                  <a:srgbClr val="800000"/>
                </a:solidFill>
                <a:latin typeface="Arial" pitchFamily="34" charset="0"/>
              </a:defRPr>
            </a:lvl2pPr>
            <a:lvl3pPr marL="1143000" indent="-228600">
              <a:spcBef>
                <a:spcPct val="20000"/>
              </a:spcBef>
              <a:buClr>
                <a:srgbClr val="800000"/>
              </a:buClr>
              <a:buChar char="•"/>
              <a:defRPr sz="2400">
                <a:solidFill>
                  <a:srgbClr val="800000"/>
                </a:solidFill>
                <a:latin typeface="Arial" pitchFamily="34" charset="0"/>
              </a:defRPr>
            </a:lvl3pPr>
            <a:lvl4pPr marL="1600200" indent="-228600">
              <a:spcBef>
                <a:spcPct val="20000"/>
              </a:spcBef>
              <a:buClr>
                <a:srgbClr val="800000"/>
              </a:buClr>
              <a:buChar char="–"/>
              <a:defRPr sz="2000">
                <a:solidFill>
                  <a:srgbClr val="800000"/>
                </a:solidFill>
                <a:latin typeface="Arial" pitchFamily="34" charset="0"/>
              </a:defRPr>
            </a:lvl4pPr>
            <a:lvl5pPr marL="2057400" indent="-228600">
              <a:spcBef>
                <a:spcPct val="20000"/>
              </a:spcBef>
              <a:buClr>
                <a:srgbClr val="800000"/>
              </a:buClr>
              <a:buChar char="»"/>
              <a:defRPr sz="2000">
                <a:solidFill>
                  <a:srgbClr val="800000"/>
                </a:solidFill>
                <a:latin typeface="Arial" pitchFamily="34" charset="0"/>
              </a:defRPr>
            </a:lvl5pPr>
            <a:lvl6pPr marL="2514600" indent="-228600" eaLnBrk="0" fontAlgn="base" hangingPunct="0">
              <a:spcBef>
                <a:spcPct val="20000"/>
              </a:spcBef>
              <a:spcAft>
                <a:spcPct val="0"/>
              </a:spcAft>
              <a:buClr>
                <a:srgbClr val="800000"/>
              </a:buClr>
              <a:buChar char="»"/>
              <a:defRPr sz="2000">
                <a:solidFill>
                  <a:srgbClr val="800000"/>
                </a:solidFill>
                <a:latin typeface="Arial" pitchFamily="34" charset="0"/>
              </a:defRPr>
            </a:lvl6pPr>
            <a:lvl7pPr marL="2971800" indent="-228600" eaLnBrk="0" fontAlgn="base" hangingPunct="0">
              <a:spcBef>
                <a:spcPct val="20000"/>
              </a:spcBef>
              <a:spcAft>
                <a:spcPct val="0"/>
              </a:spcAft>
              <a:buClr>
                <a:srgbClr val="800000"/>
              </a:buClr>
              <a:buChar char="»"/>
              <a:defRPr sz="2000">
                <a:solidFill>
                  <a:srgbClr val="800000"/>
                </a:solidFill>
                <a:latin typeface="Arial" pitchFamily="34" charset="0"/>
              </a:defRPr>
            </a:lvl7pPr>
            <a:lvl8pPr marL="3429000" indent="-228600" eaLnBrk="0" fontAlgn="base" hangingPunct="0">
              <a:spcBef>
                <a:spcPct val="20000"/>
              </a:spcBef>
              <a:spcAft>
                <a:spcPct val="0"/>
              </a:spcAft>
              <a:buClr>
                <a:srgbClr val="800000"/>
              </a:buClr>
              <a:buChar char="»"/>
              <a:defRPr sz="2000">
                <a:solidFill>
                  <a:srgbClr val="800000"/>
                </a:solidFill>
                <a:latin typeface="Arial" pitchFamily="34" charset="0"/>
              </a:defRPr>
            </a:lvl8pPr>
            <a:lvl9pPr marL="3886200" indent="-228600" eaLnBrk="0" fontAlgn="base" hangingPunct="0">
              <a:spcBef>
                <a:spcPct val="20000"/>
              </a:spcBef>
              <a:spcAft>
                <a:spcPct val="0"/>
              </a:spcAft>
              <a:buClr>
                <a:srgbClr val="800000"/>
              </a:buClr>
              <a:buChar char="»"/>
              <a:defRPr sz="2000">
                <a:solidFill>
                  <a:srgbClr val="800000"/>
                </a:solidFill>
                <a:latin typeface="Arial" pitchFamily="34" charset="0"/>
              </a:defRPr>
            </a:lvl9pPr>
          </a:lstStyle>
          <a:p>
            <a:pPr algn="ctr" eaLnBrk="1" hangingPunct="1">
              <a:spcBef>
                <a:spcPct val="0"/>
              </a:spcBef>
              <a:buClrTx/>
              <a:buFontTx/>
              <a:buNone/>
            </a:pPr>
            <a:endParaRPr lang="en-US" altLang="en-US" sz="6000" dirty="0">
              <a:solidFill>
                <a:schemeClr val="tx2"/>
              </a:solidFill>
            </a:endParaRPr>
          </a:p>
        </p:txBody>
      </p:sp>
      <p:sp>
        <p:nvSpPr>
          <p:cNvPr id="75779" name="Text Box 3"/>
          <p:cNvSpPr txBox="1">
            <a:spLocks noChangeArrowheads="1"/>
          </p:cNvSpPr>
          <p:nvPr/>
        </p:nvSpPr>
        <p:spPr bwMode="auto">
          <a:xfrm>
            <a:off x="3657600" y="1676400"/>
            <a:ext cx="2057400" cy="581025"/>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OFFICE OF THE SECRETARY</a:t>
            </a:r>
          </a:p>
        </p:txBody>
      </p:sp>
      <p:sp>
        <p:nvSpPr>
          <p:cNvPr id="75780" name="Text Box 4"/>
          <p:cNvSpPr txBox="1">
            <a:spLocks noChangeArrowheads="1"/>
          </p:cNvSpPr>
          <p:nvPr/>
        </p:nvSpPr>
        <p:spPr bwMode="auto">
          <a:xfrm>
            <a:off x="7086600" y="2227263"/>
            <a:ext cx="1752600" cy="581025"/>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State Service Centers</a:t>
            </a:r>
          </a:p>
        </p:txBody>
      </p:sp>
      <p:sp>
        <p:nvSpPr>
          <p:cNvPr id="75781" name="Text Box 5"/>
          <p:cNvSpPr txBox="1">
            <a:spLocks noChangeArrowheads="1"/>
          </p:cNvSpPr>
          <p:nvPr/>
        </p:nvSpPr>
        <p:spPr bwMode="auto">
          <a:xfrm>
            <a:off x="7353300" y="3190875"/>
            <a:ext cx="1219200" cy="581025"/>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Social Services</a:t>
            </a:r>
          </a:p>
        </p:txBody>
      </p:sp>
      <p:sp>
        <p:nvSpPr>
          <p:cNvPr id="75782" name="Text Box 6"/>
          <p:cNvSpPr txBox="1">
            <a:spLocks noChangeArrowheads="1"/>
          </p:cNvSpPr>
          <p:nvPr/>
        </p:nvSpPr>
        <p:spPr bwMode="auto">
          <a:xfrm>
            <a:off x="5384800" y="5748338"/>
            <a:ext cx="2286000" cy="825500"/>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Aging and Adults with Physical Disabilities</a:t>
            </a:r>
          </a:p>
        </p:txBody>
      </p:sp>
      <p:sp>
        <p:nvSpPr>
          <p:cNvPr id="75783" name="Text Box 7"/>
          <p:cNvSpPr txBox="1">
            <a:spLocks noChangeArrowheads="1"/>
          </p:cNvSpPr>
          <p:nvPr/>
        </p:nvSpPr>
        <p:spPr bwMode="auto">
          <a:xfrm>
            <a:off x="533400" y="4546600"/>
            <a:ext cx="2057400" cy="825500"/>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Substance Abuse and Mental Health</a:t>
            </a:r>
          </a:p>
        </p:txBody>
      </p:sp>
      <p:sp>
        <p:nvSpPr>
          <p:cNvPr id="75784" name="Text Box 8"/>
          <p:cNvSpPr txBox="1">
            <a:spLocks noChangeArrowheads="1"/>
          </p:cNvSpPr>
          <p:nvPr/>
        </p:nvSpPr>
        <p:spPr bwMode="auto">
          <a:xfrm>
            <a:off x="7353300" y="4083050"/>
            <a:ext cx="1676400" cy="1069975"/>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Long Term Care Residents Protection</a:t>
            </a:r>
          </a:p>
        </p:txBody>
      </p:sp>
      <p:sp>
        <p:nvSpPr>
          <p:cNvPr id="75785" name="Text Box 9"/>
          <p:cNvSpPr txBox="1">
            <a:spLocks noChangeArrowheads="1"/>
          </p:cNvSpPr>
          <p:nvPr/>
        </p:nvSpPr>
        <p:spPr bwMode="auto">
          <a:xfrm>
            <a:off x="1828800" y="5376863"/>
            <a:ext cx="2057400" cy="581025"/>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Developmental Disabilities</a:t>
            </a:r>
          </a:p>
        </p:txBody>
      </p:sp>
      <p:sp>
        <p:nvSpPr>
          <p:cNvPr id="75786" name="Text Box 10"/>
          <p:cNvSpPr txBox="1">
            <a:spLocks noChangeArrowheads="1"/>
          </p:cNvSpPr>
          <p:nvPr/>
        </p:nvSpPr>
        <p:spPr bwMode="auto">
          <a:xfrm>
            <a:off x="381000" y="3098800"/>
            <a:ext cx="2057400" cy="336550"/>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Public Health</a:t>
            </a:r>
          </a:p>
        </p:txBody>
      </p:sp>
      <p:sp>
        <p:nvSpPr>
          <p:cNvPr id="75788" name="Text Box 12"/>
          <p:cNvSpPr txBox="1">
            <a:spLocks noChangeArrowheads="1"/>
          </p:cNvSpPr>
          <p:nvPr/>
        </p:nvSpPr>
        <p:spPr bwMode="auto">
          <a:xfrm>
            <a:off x="6316663" y="5216525"/>
            <a:ext cx="2674937" cy="581025"/>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Child Support Enforcement</a:t>
            </a:r>
          </a:p>
        </p:txBody>
      </p:sp>
      <p:sp>
        <p:nvSpPr>
          <p:cNvPr id="75789" name="Text Box 13"/>
          <p:cNvSpPr txBox="1">
            <a:spLocks noChangeArrowheads="1"/>
          </p:cNvSpPr>
          <p:nvPr/>
        </p:nvSpPr>
        <p:spPr bwMode="auto">
          <a:xfrm>
            <a:off x="457200" y="3708400"/>
            <a:ext cx="2057400" cy="825500"/>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Medicaid and Medical Assistance</a:t>
            </a:r>
          </a:p>
        </p:txBody>
      </p:sp>
      <p:sp>
        <p:nvSpPr>
          <p:cNvPr id="75790" name="Text Box 14"/>
          <p:cNvSpPr txBox="1">
            <a:spLocks noChangeArrowheads="1"/>
          </p:cNvSpPr>
          <p:nvPr/>
        </p:nvSpPr>
        <p:spPr bwMode="auto">
          <a:xfrm>
            <a:off x="609600" y="2166938"/>
            <a:ext cx="2057400" cy="581025"/>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Management Services</a:t>
            </a:r>
          </a:p>
        </p:txBody>
      </p:sp>
      <p:sp>
        <p:nvSpPr>
          <p:cNvPr id="5134" name="Line 15"/>
          <p:cNvSpPr>
            <a:spLocks noChangeShapeType="1"/>
          </p:cNvSpPr>
          <p:nvPr/>
        </p:nvSpPr>
        <p:spPr bwMode="auto">
          <a:xfrm>
            <a:off x="1938338" y="2649538"/>
            <a:ext cx="1676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5" name="Line 16"/>
          <p:cNvSpPr>
            <a:spLocks noChangeShapeType="1"/>
          </p:cNvSpPr>
          <p:nvPr/>
        </p:nvSpPr>
        <p:spPr bwMode="auto">
          <a:xfrm>
            <a:off x="2044700" y="3335338"/>
            <a:ext cx="1444625"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6" name="Line 17"/>
          <p:cNvSpPr>
            <a:spLocks noChangeShapeType="1"/>
          </p:cNvSpPr>
          <p:nvPr/>
        </p:nvSpPr>
        <p:spPr bwMode="auto">
          <a:xfrm>
            <a:off x="2235200" y="3975100"/>
            <a:ext cx="1236663"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7" name="Line 18"/>
          <p:cNvSpPr>
            <a:spLocks noChangeShapeType="1"/>
          </p:cNvSpPr>
          <p:nvPr/>
        </p:nvSpPr>
        <p:spPr bwMode="auto">
          <a:xfrm flipV="1">
            <a:off x="2428875" y="4268788"/>
            <a:ext cx="13716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8" name="Line 19"/>
          <p:cNvSpPr>
            <a:spLocks noChangeShapeType="1"/>
          </p:cNvSpPr>
          <p:nvPr/>
        </p:nvSpPr>
        <p:spPr bwMode="auto">
          <a:xfrm flipH="1" flipV="1">
            <a:off x="5021263" y="5073650"/>
            <a:ext cx="720725" cy="735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39" name="Line 20"/>
          <p:cNvSpPr>
            <a:spLocks noChangeShapeType="1"/>
          </p:cNvSpPr>
          <p:nvPr/>
        </p:nvSpPr>
        <p:spPr bwMode="auto">
          <a:xfrm flipH="1" flipV="1">
            <a:off x="5715000" y="4497388"/>
            <a:ext cx="1027113"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40" name="Line 21"/>
          <p:cNvSpPr>
            <a:spLocks noChangeShapeType="1"/>
          </p:cNvSpPr>
          <p:nvPr/>
        </p:nvSpPr>
        <p:spPr bwMode="auto">
          <a:xfrm flipH="1" flipV="1">
            <a:off x="5934075" y="4064000"/>
            <a:ext cx="1616075" cy="48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41" name="Line 23"/>
          <p:cNvSpPr>
            <a:spLocks noChangeShapeType="1"/>
          </p:cNvSpPr>
          <p:nvPr/>
        </p:nvSpPr>
        <p:spPr bwMode="auto">
          <a:xfrm flipH="1">
            <a:off x="5568950" y="3455988"/>
            <a:ext cx="19812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42" name="Line 24"/>
          <p:cNvSpPr>
            <a:spLocks noChangeShapeType="1"/>
          </p:cNvSpPr>
          <p:nvPr/>
        </p:nvSpPr>
        <p:spPr bwMode="auto">
          <a:xfrm flipH="1">
            <a:off x="5326063" y="2420938"/>
            <a:ext cx="19812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43" name="Line 25"/>
          <p:cNvSpPr>
            <a:spLocks noChangeShapeType="1"/>
          </p:cNvSpPr>
          <p:nvPr/>
        </p:nvSpPr>
        <p:spPr bwMode="auto">
          <a:xfrm flipH="1">
            <a:off x="2984500" y="4808538"/>
            <a:ext cx="563563" cy="601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144" name="Line 26"/>
          <p:cNvSpPr>
            <a:spLocks noChangeShapeType="1"/>
          </p:cNvSpPr>
          <p:nvPr/>
        </p:nvSpPr>
        <p:spPr bwMode="auto">
          <a:xfrm flipH="1">
            <a:off x="4216400" y="5183188"/>
            <a:ext cx="304800" cy="777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5803" name="Text Box 27"/>
          <p:cNvSpPr txBox="1">
            <a:spLocks noChangeArrowheads="1"/>
          </p:cNvSpPr>
          <p:nvPr/>
        </p:nvSpPr>
        <p:spPr bwMode="auto">
          <a:xfrm>
            <a:off x="3276600" y="5961063"/>
            <a:ext cx="2092325" cy="336550"/>
          </a:xfrm>
          <a:prstGeom prst="rect">
            <a:avLst/>
          </a:prstGeom>
          <a:noFill/>
          <a:ln w="9525">
            <a:noFill/>
            <a:miter lim="800000"/>
            <a:headEnd/>
            <a:tailEnd/>
          </a:ln>
          <a:effectLst/>
        </p:spPr>
        <p:txBody>
          <a:bodyPr>
            <a:spAutoFit/>
          </a:bodyPr>
          <a:lstStyle/>
          <a:p>
            <a:pPr algn="ctr" eaLnBrk="1" hangingPunct="1">
              <a:spcBef>
                <a:spcPct val="50000"/>
              </a:spcBef>
              <a:buClr>
                <a:schemeClr val="bg1"/>
              </a:buClr>
              <a:buSzPct val="100000"/>
              <a:buFont typeface="Wingdings" pitchFamily="2" charset="2"/>
              <a:buNone/>
              <a:defRPr/>
            </a:pPr>
            <a:r>
              <a:rPr lang="en-US" sz="1600" dirty="0">
                <a:effectLst>
                  <a:outerShdw blurRad="38100" dist="38100" dir="2700000" algn="tl">
                    <a:srgbClr val="C0C0C0"/>
                  </a:outerShdw>
                </a:effectLst>
                <a:latin typeface="Tahoma" pitchFamily="34" charset="0"/>
                <a:cs typeface="+mn-cs"/>
              </a:rPr>
              <a:t>Visually Impaired </a:t>
            </a:r>
          </a:p>
        </p:txBody>
      </p:sp>
      <p:pic>
        <p:nvPicPr>
          <p:cNvPr id="5146" name="Picture 28" descr="dhss_roundel2 copy cop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800" y="2286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7" name="Rectangle 1"/>
          <p:cNvSpPr>
            <a:spLocks noChangeArrowheads="1"/>
          </p:cNvSpPr>
          <p:nvPr/>
        </p:nvSpPr>
        <p:spPr bwMode="auto">
          <a:xfrm>
            <a:off x="998538" y="962025"/>
            <a:ext cx="49355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00000"/>
              </a:buClr>
              <a:buChar char="•"/>
              <a:defRPr sz="3200">
                <a:solidFill>
                  <a:srgbClr val="800000"/>
                </a:solidFill>
                <a:latin typeface="Arial" pitchFamily="34" charset="0"/>
              </a:defRPr>
            </a:lvl1pPr>
            <a:lvl2pPr marL="742950" indent="-285750">
              <a:spcBef>
                <a:spcPct val="20000"/>
              </a:spcBef>
              <a:buClr>
                <a:srgbClr val="800000"/>
              </a:buClr>
              <a:buChar char="–"/>
              <a:defRPr sz="2800">
                <a:solidFill>
                  <a:srgbClr val="800000"/>
                </a:solidFill>
                <a:latin typeface="Arial" pitchFamily="34" charset="0"/>
              </a:defRPr>
            </a:lvl2pPr>
            <a:lvl3pPr marL="1143000" indent="-228600">
              <a:spcBef>
                <a:spcPct val="20000"/>
              </a:spcBef>
              <a:buClr>
                <a:srgbClr val="800000"/>
              </a:buClr>
              <a:buChar char="•"/>
              <a:defRPr sz="2400">
                <a:solidFill>
                  <a:srgbClr val="800000"/>
                </a:solidFill>
                <a:latin typeface="Arial" pitchFamily="34" charset="0"/>
              </a:defRPr>
            </a:lvl3pPr>
            <a:lvl4pPr marL="1600200" indent="-228600">
              <a:spcBef>
                <a:spcPct val="20000"/>
              </a:spcBef>
              <a:buClr>
                <a:srgbClr val="800000"/>
              </a:buClr>
              <a:buChar char="–"/>
              <a:defRPr sz="2000">
                <a:solidFill>
                  <a:srgbClr val="800000"/>
                </a:solidFill>
                <a:latin typeface="Arial" pitchFamily="34" charset="0"/>
              </a:defRPr>
            </a:lvl4pPr>
            <a:lvl5pPr marL="2057400" indent="-228600">
              <a:spcBef>
                <a:spcPct val="20000"/>
              </a:spcBef>
              <a:buClr>
                <a:srgbClr val="800000"/>
              </a:buClr>
              <a:buChar char="»"/>
              <a:defRPr sz="2000">
                <a:solidFill>
                  <a:srgbClr val="800000"/>
                </a:solidFill>
                <a:latin typeface="Arial" pitchFamily="34" charset="0"/>
              </a:defRPr>
            </a:lvl5pPr>
            <a:lvl6pPr marL="2514600" indent="-228600" eaLnBrk="0" fontAlgn="base" hangingPunct="0">
              <a:spcBef>
                <a:spcPct val="20000"/>
              </a:spcBef>
              <a:spcAft>
                <a:spcPct val="0"/>
              </a:spcAft>
              <a:buClr>
                <a:srgbClr val="800000"/>
              </a:buClr>
              <a:buChar char="»"/>
              <a:defRPr sz="2000">
                <a:solidFill>
                  <a:srgbClr val="800000"/>
                </a:solidFill>
                <a:latin typeface="Arial" pitchFamily="34" charset="0"/>
              </a:defRPr>
            </a:lvl6pPr>
            <a:lvl7pPr marL="2971800" indent="-228600" eaLnBrk="0" fontAlgn="base" hangingPunct="0">
              <a:spcBef>
                <a:spcPct val="20000"/>
              </a:spcBef>
              <a:spcAft>
                <a:spcPct val="0"/>
              </a:spcAft>
              <a:buClr>
                <a:srgbClr val="800000"/>
              </a:buClr>
              <a:buChar char="»"/>
              <a:defRPr sz="2000">
                <a:solidFill>
                  <a:srgbClr val="800000"/>
                </a:solidFill>
                <a:latin typeface="Arial" pitchFamily="34" charset="0"/>
              </a:defRPr>
            </a:lvl7pPr>
            <a:lvl8pPr marL="3429000" indent="-228600" eaLnBrk="0" fontAlgn="base" hangingPunct="0">
              <a:spcBef>
                <a:spcPct val="20000"/>
              </a:spcBef>
              <a:spcAft>
                <a:spcPct val="0"/>
              </a:spcAft>
              <a:buClr>
                <a:srgbClr val="800000"/>
              </a:buClr>
              <a:buChar char="»"/>
              <a:defRPr sz="2000">
                <a:solidFill>
                  <a:srgbClr val="800000"/>
                </a:solidFill>
                <a:latin typeface="Arial" pitchFamily="34" charset="0"/>
              </a:defRPr>
            </a:lvl8pPr>
            <a:lvl9pPr marL="3886200" indent="-228600" eaLnBrk="0" fontAlgn="base" hangingPunct="0">
              <a:spcBef>
                <a:spcPct val="20000"/>
              </a:spcBef>
              <a:spcAft>
                <a:spcPct val="0"/>
              </a:spcAft>
              <a:buClr>
                <a:srgbClr val="800000"/>
              </a:buClr>
              <a:buChar char="»"/>
              <a:defRPr sz="2000">
                <a:solidFill>
                  <a:srgbClr val="800000"/>
                </a:solidFill>
                <a:latin typeface="Arial" pitchFamily="34" charset="0"/>
              </a:defRPr>
            </a:lvl9pPr>
          </a:lstStyle>
          <a:p>
            <a:pPr algn="ctr" eaLnBrk="1" hangingPunct="1">
              <a:lnSpc>
                <a:spcPct val="80000"/>
              </a:lnSpc>
              <a:spcBef>
                <a:spcPct val="0"/>
              </a:spcBef>
              <a:buClrTx/>
              <a:buFontTx/>
              <a:buNone/>
            </a:pPr>
            <a:r>
              <a:rPr lang="en-US" altLang="en-US" sz="1200" i="1" dirty="0">
                <a:solidFill>
                  <a:schemeClr val="tx1"/>
                </a:solidFill>
                <a:latin typeface="Cambria" pitchFamily="18" charset="0"/>
              </a:rPr>
              <a:t>Improve the quality of life for Delaware’s residents by promoting health and well-being, fostering self sufficiency and protecting vulnerable 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par>
                          <p:cTn id="8" fill="hold" nodeType="afterGroup">
                            <p:stCondLst>
                              <p:cond delay="1500"/>
                            </p:stCondLst>
                            <p:childTnLst>
                              <p:par>
                                <p:cTn id="9" presetID="2" presetClass="entr" presetSubtype="8" fill="hold" grpId="0" nodeType="afterEffect">
                                  <p:stCondLst>
                                    <p:cond delay="1000"/>
                                  </p:stCondLst>
                                  <p:childTnLst>
                                    <p:set>
                                      <p:cBhvr>
                                        <p:cTn id="10" dur="1" fill="hold">
                                          <p:stCondLst>
                                            <p:cond delay="0"/>
                                          </p:stCondLst>
                                        </p:cTn>
                                        <p:tgtEl>
                                          <p:spTgt spid="75790"/>
                                        </p:tgtEl>
                                        <p:attrNameLst>
                                          <p:attrName>style.visibility</p:attrName>
                                        </p:attrNameLst>
                                      </p:cBhvr>
                                      <p:to>
                                        <p:strVal val="visible"/>
                                      </p:to>
                                    </p:set>
                                    <p:anim calcmode="lin" valueType="num">
                                      <p:cBhvr additive="base">
                                        <p:cTn id="11" dur="500" fill="hold"/>
                                        <p:tgtEl>
                                          <p:spTgt spid="75790"/>
                                        </p:tgtEl>
                                        <p:attrNameLst>
                                          <p:attrName>ppt_x</p:attrName>
                                        </p:attrNameLst>
                                      </p:cBhvr>
                                      <p:tavLst>
                                        <p:tav tm="0">
                                          <p:val>
                                            <p:strVal val="0-#ppt_w/2"/>
                                          </p:val>
                                        </p:tav>
                                        <p:tav tm="100000">
                                          <p:val>
                                            <p:strVal val="#ppt_x"/>
                                          </p:val>
                                        </p:tav>
                                      </p:tavLst>
                                    </p:anim>
                                    <p:anim calcmode="lin" valueType="num">
                                      <p:cBhvr additive="base">
                                        <p:cTn id="12" dur="500" fill="hold"/>
                                        <p:tgtEl>
                                          <p:spTgt spid="7579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3000"/>
                            </p:stCondLst>
                            <p:childTnLst>
                              <p:par>
                                <p:cTn id="14" presetID="2" presetClass="entr" presetSubtype="8" fill="hold" grpId="0" nodeType="afterEffect">
                                  <p:stCondLst>
                                    <p:cond delay="1000"/>
                                  </p:stCondLst>
                                  <p:childTnLst>
                                    <p:set>
                                      <p:cBhvr>
                                        <p:cTn id="15" dur="1" fill="hold">
                                          <p:stCondLst>
                                            <p:cond delay="0"/>
                                          </p:stCondLst>
                                        </p:cTn>
                                        <p:tgtEl>
                                          <p:spTgt spid="75786"/>
                                        </p:tgtEl>
                                        <p:attrNameLst>
                                          <p:attrName>style.visibility</p:attrName>
                                        </p:attrNameLst>
                                      </p:cBhvr>
                                      <p:to>
                                        <p:strVal val="visible"/>
                                      </p:to>
                                    </p:set>
                                    <p:anim calcmode="lin" valueType="num">
                                      <p:cBhvr additive="base">
                                        <p:cTn id="16" dur="500" fill="hold"/>
                                        <p:tgtEl>
                                          <p:spTgt spid="75786"/>
                                        </p:tgtEl>
                                        <p:attrNameLst>
                                          <p:attrName>ppt_x</p:attrName>
                                        </p:attrNameLst>
                                      </p:cBhvr>
                                      <p:tavLst>
                                        <p:tav tm="0">
                                          <p:val>
                                            <p:strVal val="0-#ppt_w/2"/>
                                          </p:val>
                                        </p:tav>
                                        <p:tav tm="100000">
                                          <p:val>
                                            <p:strVal val="#ppt_x"/>
                                          </p:val>
                                        </p:tav>
                                      </p:tavLst>
                                    </p:anim>
                                    <p:anim calcmode="lin" valueType="num">
                                      <p:cBhvr additive="base">
                                        <p:cTn id="17" dur="500" fill="hold"/>
                                        <p:tgtEl>
                                          <p:spTgt spid="7578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4500"/>
                            </p:stCondLst>
                            <p:childTnLst>
                              <p:par>
                                <p:cTn id="19" presetID="2" presetClass="entr" presetSubtype="12" fill="hold" grpId="0" nodeType="afterEffect">
                                  <p:stCondLst>
                                    <p:cond delay="1000"/>
                                  </p:stCondLst>
                                  <p:childTnLst>
                                    <p:set>
                                      <p:cBhvr>
                                        <p:cTn id="20" dur="1" fill="hold">
                                          <p:stCondLst>
                                            <p:cond delay="0"/>
                                          </p:stCondLst>
                                        </p:cTn>
                                        <p:tgtEl>
                                          <p:spTgt spid="75789"/>
                                        </p:tgtEl>
                                        <p:attrNameLst>
                                          <p:attrName>style.visibility</p:attrName>
                                        </p:attrNameLst>
                                      </p:cBhvr>
                                      <p:to>
                                        <p:strVal val="visible"/>
                                      </p:to>
                                    </p:set>
                                    <p:anim calcmode="lin" valueType="num">
                                      <p:cBhvr additive="base">
                                        <p:cTn id="21" dur="500" fill="hold"/>
                                        <p:tgtEl>
                                          <p:spTgt spid="75789"/>
                                        </p:tgtEl>
                                        <p:attrNameLst>
                                          <p:attrName>ppt_x</p:attrName>
                                        </p:attrNameLst>
                                      </p:cBhvr>
                                      <p:tavLst>
                                        <p:tav tm="0">
                                          <p:val>
                                            <p:strVal val="0-#ppt_w/2"/>
                                          </p:val>
                                        </p:tav>
                                        <p:tav tm="100000">
                                          <p:val>
                                            <p:strVal val="#ppt_x"/>
                                          </p:val>
                                        </p:tav>
                                      </p:tavLst>
                                    </p:anim>
                                    <p:anim calcmode="lin" valueType="num">
                                      <p:cBhvr additive="base">
                                        <p:cTn id="22" dur="500" fill="hold"/>
                                        <p:tgtEl>
                                          <p:spTgt spid="75789"/>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6000"/>
                            </p:stCondLst>
                            <p:childTnLst>
                              <p:par>
                                <p:cTn id="24" presetID="2" presetClass="entr" presetSubtype="12" fill="hold" grpId="0" nodeType="afterEffect">
                                  <p:stCondLst>
                                    <p:cond delay="1000"/>
                                  </p:stCondLst>
                                  <p:childTnLst>
                                    <p:set>
                                      <p:cBhvr>
                                        <p:cTn id="25" dur="1" fill="hold">
                                          <p:stCondLst>
                                            <p:cond delay="0"/>
                                          </p:stCondLst>
                                        </p:cTn>
                                        <p:tgtEl>
                                          <p:spTgt spid="75783"/>
                                        </p:tgtEl>
                                        <p:attrNameLst>
                                          <p:attrName>style.visibility</p:attrName>
                                        </p:attrNameLst>
                                      </p:cBhvr>
                                      <p:to>
                                        <p:strVal val="visible"/>
                                      </p:to>
                                    </p:set>
                                    <p:anim calcmode="lin" valueType="num">
                                      <p:cBhvr additive="base">
                                        <p:cTn id="26" dur="500" fill="hold"/>
                                        <p:tgtEl>
                                          <p:spTgt spid="75783"/>
                                        </p:tgtEl>
                                        <p:attrNameLst>
                                          <p:attrName>ppt_x</p:attrName>
                                        </p:attrNameLst>
                                      </p:cBhvr>
                                      <p:tavLst>
                                        <p:tav tm="0">
                                          <p:val>
                                            <p:strVal val="0-#ppt_w/2"/>
                                          </p:val>
                                        </p:tav>
                                        <p:tav tm="100000">
                                          <p:val>
                                            <p:strVal val="#ppt_x"/>
                                          </p:val>
                                        </p:tav>
                                      </p:tavLst>
                                    </p:anim>
                                    <p:anim calcmode="lin" valueType="num">
                                      <p:cBhvr additive="base">
                                        <p:cTn id="27" dur="500" fill="hold"/>
                                        <p:tgtEl>
                                          <p:spTgt spid="75783"/>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7500"/>
                            </p:stCondLst>
                            <p:childTnLst>
                              <p:par>
                                <p:cTn id="29" presetID="2" presetClass="entr" presetSubtype="4" fill="hold" grpId="0" nodeType="afterEffect">
                                  <p:stCondLst>
                                    <p:cond delay="1000"/>
                                  </p:stCondLst>
                                  <p:childTnLst>
                                    <p:set>
                                      <p:cBhvr>
                                        <p:cTn id="30" dur="1" fill="hold">
                                          <p:stCondLst>
                                            <p:cond delay="0"/>
                                          </p:stCondLst>
                                        </p:cTn>
                                        <p:tgtEl>
                                          <p:spTgt spid="75785"/>
                                        </p:tgtEl>
                                        <p:attrNameLst>
                                          <p:attrName>style.visibility</p:attrName>
                                        </p:attrNameLst>
                                      </p:cBhvr>
                                      <p:to>
                                        <p:strVal val="visible"/>
                                      </p:to>
                                    </p:set>
                                    <p:anim calcmode="lin" valueType="num">
                                      <p:cBhvr additive="base">
                                        <p:cTn id="31" dur="500" fill="hold"/>
                                        <p:tgtEl>
                                          <p:spTgt spid="75785"/>
                                        </p:tgtEl>
                                        <p:attrNameLst>
                                          <p:attrName>ppt_x</p:attrName>
                                        </p:attrNameLst>
                                      </p:cBhvr>
                                      <p:tavLst>
                                        <p:tav tm="0">
                                          <p:val>
                                            <p:strVal val="#ppt_x"/>
                                          </p:val>
                                        </p:tav>
                                        <p:tav tm="100000">
                                          <p:val>
                                            <p:strVal val="#ppt_x"/>
                                          </p:val>
                                        </p:tav>
                                      </p:tavLst>
                                    </p:anim>
                                    <p:anim calcmode="lin" valueType="num">
                                      <p:cBhvr additive="base">
                                        <p:cTn id="32" dur="500" fill="hold"/>
                                        <p:tgtEl>
                                          <p:spTgt spid="75785"/>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9000"/>
                            </p:stCondLst>
                            <p:childTnLst>
                              <p:par>
                                <p:cTn id="34" presetID="2" presetClass="entr" presetSubtype="4" fill="hold" grpId="0" nodeType="afterEffect">
                                  <p:stCondLst>
                                    <p:cond delay="1000"/>
                                  </p:stCondLst>
                                  <p:childTnLst>
                                    <p:set>
                                      <p:cBhvr>
                                        <p:cTn id="35" dur="1" fill="hold">
                                          <p:stCondLst>
                                            <p:cond delay="0"/>
                                          </p:stCondLst>
                                        </p:cTn>
                                        <p:tgtEl>
                                          <p:spTgt spid="75803"/>
                                        </p:tgtEl>
                                        <p:attrNameLst>
                                          <p:attrName>style.visibility</p:attrName>
                                        </p:attrNameLst>
                                      </p:cBhvr>
                                      <p:to>
                                        <p:strVal val="visible"/>
                                      </p:to>
                                    </p:set>
                                    <p:anim calcmode="lin" valueType="num">
                                      <p:cBhvr additive="base">
                                        <p:cTn id="36" dur="500" fill="hold"/>
                                        <p:tgtEl>
                                          <p:spTgt spid="75803"/>
                                        </p:tgtEl>
                                        <p:attrNameLst>
                                          <p:attrName>ppt_x</p:attrName>
                                        </p:attrNameLst>
                                      </p:cBhvr>
                                      <p:tavLst>
                                        <p:tav tm="0">
                                          <p:val>
                                            <p:strVal val="#ppt_x"/>
                                          </p:val>
                                        </p:tav>
                                        <p:tav tm="100000">
                                          <p:val>
                                            <p:strVal val="#ppt_x"/>
                                          </p:val>
                                        </p:tav>
                                      </p:tavLst>
                                    </p:anim>
                                    <p:anim calcmode="lin" valueType="num">
                                      <p:cBhvr additive="base">
                                        <p:cTn id="37" dur="500" fill="hold"/>
                                        <p:tgtEl>
                                          <p:spTgt spid="7580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0500"/>
                            </p:stCondLst>
                            <p:childTnLst>
                              <p:par>
                                <p:cTn id="39" presetID="2" presetClass="entr" presetSubtype="4" fill="hold" grpId="0" nodeType="afterEffect">
                                  <p:stCondLst>
                                    <p:cond delay="1000"/>
                                  </p:stCondLst>
                                  <p:childTnLst>
                                    <p:set>
                                      <p:cBhvr>
                                        <p:cTn id="40" dur="1" fill="hold">
                                          <p:stCondLst>
                                            <p:cond delay="0"/>
                                          </p:stCondLst>
                                        </p:cTn>
                                        <p:tgtEl>
                                          <p:spTgt spid="75782"/>
                                        </p:tgtEl>
                                        <p:attrNameLst>
                                          <p:attrName>style.visibility</p:attrName>
                                        </p:attrNameLst>
                                      </p:cBhvr>
                                      <p:to>
                                        <p:strVal val="visible"/>
                                      </p:to>
                                    </p:set>
                                    <p:anim calcmode="lin" valueType="num">
                                      <p:cBhvr additive="base">
                                        <p:cTn id="41" dur="500" fill="hold"/>
                                        <p:tgtEl>
                                          <p:spTgt spid="75782"/>
                                        </p:tgtEl>
                                        <p:attrNameLst>
                                          <p:attrName>ppt_x</p:attrName>
                                        </p:attrNameLst>
                                      </p:cBhvr>
                                      <p:tavLst>
                                        <p:tav tm="0">
                                          <p:val>
                                            <p:strVal val="#ppt_x"/>
                                          </p:val>
                                        </p:tav>
                                        <p:tav tm="100000">
                                          <p:val>
                                            <p:strVal val="#ppt_x"/>
                                          </p:val>
                                        </p:tav>
                                      </p:tavLst>
                                    </p:anim>
                                    <p:anim calcmode="lin" valueType="num">
                                      <p:cBhvr additive="base">
                                        <p:cTn id="42" dur="500" fill="hold"/>
                                        <p:tgtEl>
                                          <p:spTgt spid="75782"/>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12000"/>
                            </p:stCondLst>
                            <p:childTnLst>
                              <p:par>
                                <p:cTn id="44" presetID="2" presetClass="entr" presetSubtype="6" fill="hold" grpId="0" nodeType="afterEffect">
                                  <p:stCondLst>
                                    <p:cond delay="1000"/>
                                  </p:stCondLst>
                                  <p:childTnLst>
                                    <p:set>
                                      <p:cBhvr>
                                        <p:cTn id="45" dur="1" fill="hold">
                                          <p:stCondLst>
                                            <p:cond delay="0"/>
                                          </p:stCondLst>
                                        </p:cTn>
                                        <p:tgtEl>
                                          <p:spTgt spid="75788"/>
                                        </p:tgtEl>
                                        <p:attrNameLst>
                                          <p:attrName>style.visibility</p:attrName>
                                        </p:attrNameLst>
                                      </p:cBhvr>
                                      <p:to>
                                        <p:strVal val="visible"/>
                                      </p:to>
                                    </p:set>
                                    <p:anim calcmode="lin" valueType="num">
                                      <p:cBhvr additive="base">
                                        <p:cTn id="46" dur="500" fill="hold"/>
                                        <p:tgtEl>
                                          <p:spTgt spid="75788"/>
                                        </p:tgtEl>
                                        <p:attrNameLst>
                                          <p:attrName>ppt_x</p:attrName>
                                        </p:attrNameLst>
                                      </p:cBhvr>
                                      <p:tavLst>
                                        <p:tav tm="0">
                                          <p:val>
                                            <p:strVal val="1+#ppt_w/2"/>
                                          </p:val>
                                        </p:tav>
                                        <p:tav tm="100000">
                                          <p:val>
                                            <p:strVal val="#ppt_x"/>
                                          </p:val>
                                        </p:tav>
                                      </p:tavLst>
                                    </p:anim>
                                    <p:anim calcmode="lin" valueType="num">
                                      <p:cBhvr additive="base">
                                        <p:cTn id="47" dur="500" fill="hold"/>
                                        <p:tgtEl>
                                          <p:spTgt spid="75788"/>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13500"/>
                            </p:stCondLst>
                            <p:childTnLst>
                              <p:par>
                                <p:cTn id="49" presetID="2" presetClass="entr" presetSubtype="6" fill="hold" grpId="0" nodeType="afterEffect">
                                  <p:stCondLst>
                                    <p:cond delay="1000"/>
                                  </p:stCondLst>
                                  <p:childTnLst>
                                    <p:set>
                                      <p:cBhvr>
                                        <p:cTn id="50" dur="1" fill="hold">
                                          <p:stCondLst>
                                            <p:cond delay="0"/>
                                          </p:stCondLst>
                                        </p:cTn>
                                        <p:tgtEl>
                                          <p:spTgt spid="75784"/>
                                        </p:tgtEl>
                                        <p:attrNameLst>
                                          <p:attrName>style.visibility</p:attrName>
                                        </p:attrNameLst>
                                      </p:cBhvr>
                                      <p:to>
                                        <p:strVal val="visible"/>
                                      </p:to>
                                    </p:set>
                                    <p:anim calcmode="lin" valueType="num">
                                      <p:cBhvr additive="base">
                                        <p:cTn id="51" dur="500" fill="hold"/>
                                        <p:tgtEl>
                                          <p:spTgt spid="75784"/>
                                        </p:tgtEl>
                                        <p:attrNameLst>
                                          <p:attrName>ppt_x</p:attrName>
                                        </p:attrNameLst>
                                      </p:cBhvr>
                                      <p:tavLst>
                                        <p:tav tm="0">
                                          <p:val>
                                            <p:strVal val="1+#ppt_w/2"/>
                                          </p:val>
                                        </p:tav>
                                        <p:tav tm="100000">
                                          <p:val>
                                            <p:strVal val="#ppt_x"/>
                                          </p:val>
                                        </p:tav>
                                      </p:tavLst>
                                    </p:anim>
                                    <p:anim calcmode="lin" valueType="num">
                                      <p:cBhvr additive="base">
                                        <p:cTn id="52" dur="500" fill="hold"/>
                                        <p:tgtEl>
                                          <p:spTgt spid="75784"/>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15000"/>
                            </p:stCondLst>
                            <p:childTnLst>
                              <p:par>
                                <p:cTn id="54" presetID="2" presetClass="entr" presetSubtype="2" fill="hold" grpId="0" nodeType="afterEffect">
                                  <p:stCondLst>
                                    <p:cond delay="1000"/>
                                  </p:stCondLst>
                                  <p:childTnLst>
                                    <p:set>
                                      <p:cBhvr>
                                        <p:cTn id="55" dur="1" fill="hold">
                                          <p:stCondLst>
                                            <p:cond delay="0"/>
                                          </p:stCondLst>
                                        </p:cTn>
                                        <p:tgtEl>
                                          <p:spTgt spid="75781"/>
                                        </p:tgtEl>
                                        <p:attrNameLst>
                                          <p:attrName>style.visibility</p:attrName>
                                        </p:attrNameLst>
                                      </p:cBhvr>
                                      <p:to>
                                        <p:strVal val="visible"/>
                                      </p:to>
                                    </p:set>
                                    <p:anim calcmode="lin" valueType="num">
                                      <p:cBhvr additive="base">
                                        <p:cTn id="56" dur="500" fill="hold"/>
                                        <p:tgtEl>
                                          <p:spTgt spid="75781"/>
                                        </p:tgtEl>
                                        <p:attrNameLst>
                                          <p:attrName>ppt_x</p:attrName>
                                        </p:attrNameLst>
                                      </p:cBhvr>
                                      <p:tavLst>
                                        <p:tav tm="0">
                                          <p:val>
                                            <p:strVal val="1+#ppt_w/2"/>
                                          </p:val>
                                        </p:tav>
                                        <p:tav tm="100000">
                                          <p:val>
                                            <p:strVal val="#ppt_x"/>
                                          </p:val>
                                        </p:tav>
                                      </p:tavLst>
                                    </p:anim>
                                    <p:anim calcmode="lin" valueType="num">
                                      <p:cBhvr additive="base">
                                        <p:cTn id="57" dur="500" fill="hold"/>
                                        <p:tgtEl>
                                          <p:spTgt spid="75781"/>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16500"/>
                            </p:stCondLst>
                            <p:childTnLst>
                              <p:par>
                                <p:cTn id="59" presetID="2" presetClass="entr" presetSubtype="2" fill="hold" grpId="0" nodeType="afterEffect">
                                  <p:stCondLst>
                                    <p:cond delay="1000"/>
                                  </p:stCondLst>
                                  <p:childTnLst>
                                    <p:set>
                                      <p:cBhvr>
                                        <p:cTn id="60" dur="1" fill="hold">
                                          <p:stCondLst>
                                            <p:cond delay="0"/>
                                          </p:stCondLst>
                                        </p:cTn>
                                        <p:tgtEl>
                                          <p:spTgt spid="75780"/>
                                        </p:tgtEl>
                                        <p:attrNameLst>
                                          <p:attrName>style.visibility</p:attrName>
                                        </p:attrNameLst>
                                      </p:cBhvr>
                                      <p:to>
                                        <p:strVal val="visible"/>
                                      </p:to>
                                    </p:set>
                                    <p:anim calcmode="lin" valueType="num">
                                      <p:cBhvr additive="base">
                                        <p:cTn id="61" dur="500" fill="hold"/>
                                        <p:tgtEl>
                                          <p:spTgt spid="75780"/>
                                        </p:tgtEl>
                                        <p:attrNameLst>
                                          <p:attrName>ppt_x</p:attrName>
                                        </p:attrNameLst>
                                      </p:cBhvr>
                                      <p:tavLst>
                                        <p:tav tm="0">
                                          <p:val>
                                            <p:strVal val="1+#ppt_w/2"/>
                                          </p:val>
                                        </p:tav>
                                        <p:tav tm="100000">
                                          <p:val>
                                            <p:strVal val="#ppt_x"/>
                                          </p:val>
                                        </p:tav>
                                      </p:tavLst>
                                    </p:anim>
                                    <p:anim calcmode="lin" valueType="num">
                                      <p:cBhvr additive="base">
                                        <p:cTn id="62" dur="500" fill="hold"/>
                                        <p:tgtEl>
                                          <p:spTgt spid="757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utoUpdateAnimBg="0"/>
      <p:bldP spid="75780" grpId="0" autoUpdateAnimBg="0"/>
      <p:bldP spid="75781" grpId="0" autoUpdateAnimBg="0"/>
      <p:bldP spid="75782" grpId="0" autoUpdateAnimBg="0"/>
      <p:bldP spid="75783" grpId="0" autoUpdateAnimBg="0"/>
      <p:bldP spid="75784" grpId="0" autoUpdateAnimBg="0"/>
      <p:bldP spid="75785" grpId="0" autoUpdateAnimBg="0"/>
      <p:bldP spid="75786" grpId="0" autoUpdateAnimBg="0"/>
      <p:bldP spid="75788" grpId="0" autoUpdateAnimBg="0"/>
      <p:bldP spid="75789" grpId="0" autoUpdateAnimBg="0"/>
      <p:bldP spid="75790" grpId="0" autoUpdateAnimBg="0"/>
      <p:bldP spid="7580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Birth to Three – Early Childhood</a:t>
            </a:r>
          </a:p>
        </p:txBody>
      </p:sp>
      <p:pic>
        <p:nvPicPr>
          <p:cNvPr id="2" name="Content Placeholder 1"/>
          <p:cNvPicPr>
            <a:picLocks noGrp="1" noChangeAspect="1"/>
          </p:cNvPicPr>
          <p:nvPr>
            <p:ph idx="1"/>
          </p:nvPr>
        </p:nvPicPr>
        <p:blipFill rotWithShape="1">
          <a:blip r:embed="rId3"/>
          <a:srcRect/>
          <a:stretch/>
        </p:blipFill>
        <p:spPr>
          <a:xfrm>
            <a:off x="482600" y="2260600"/>
            <a:ext cx="4743450" cy="3292475"/>
          </a:xfrm>
          <a:ln w="38100" cap="sq">
            <a:solidFill>
              <a:srgbClr val="000000"/>
            </a:solidFill>
            <a:miter lim="800000"/>
          </a:ln>
          <a:effectLst>
            <a:outerShdw blurRad="50800" dist="38100" dir="2700000" algn="tl" rotWithShape="0">
              <a:srgbClr val="000000">
                <a:alpha val="43000"/>
              </a:srgbClr>
            </a:outerShdw>
          </a:effectLst>
        </p:spPr>
      </p:pic>
      <p:pic>
        <p:nvPicPr>
          <p:cNvPr id="2150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2262188"/>
            <a:ext cx="3200400" cy="3290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2438" y="1147763"/>
            <a:ext cx="8239125" cy="1143000"/>
          </a:xfrm>
        </p:spPr>
        <p:txBody>
          <a:bodyPr/>
          <a:lstStyle/>
          <a:p>
            <a:r>
              <a:rPr lang="en-US" altLang="en-US" dirty="0" smtClean="0"/>
              <a:t>Elementary, Middle, High School,</a:t>
            </a:r>
            <a:br>
              <a:rPr lang="en-US" altLang="en-US" dirty="0" smtClean="0"/>
            </a:br>
            <a:r>
              <a:rPr lang="en-US" altLang="en-US" dirty="0" smtClean="0"/>
              <a:t>Transition</a:t>
            </a:r>
          </a:p>
        </p:txBody>
      </p:sp>
      <p:pic>
        <p:nvPicPr>
          <p:cNvPr id="4" name="Content Placeholder 3"/>
          <p:cNvPicPr>
            <a:picLocks noGrp="1" noChangeAspect="1"/>
          </p:cNvPicPr>
          <p:nvPr>
            <p:ph idx="1"/>
          </p:nvPr>
        </p:nvPicPr>
        <p:blipFill rotWithShape="1">
          <a:blip r:embed="rId3"/>
          <a:srcRect/>
          <a:stretch/>
        </p:blipFill>
        <p:spPr>
          <a:xfrm>
            <a:off x="347663" y="2479675"/>
            <a:ext cx="3602037" cy="3473450"/>
          </a:xfrm>
          <a:ln w="38100" cap="sq">
            <a:solidFill>
              <a:srgbClr val="000000"/>
            </a:solidFill>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a:srcRect/>
          <a:stretch/>
        </p:blipFill>
        <p:spPr>
          <a:xfrm>
            <a:off x="4157663" y="2489200"/>
            <a:ext cx="4495800" cy="3475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452438" y="1006475"/>
            <a:ext cx="8239125" cy="844550"/>
          </a:xfrm>
        </p:spPr>
        <p:txBody>
          <a:bodyPr/>
          <a:lstStyle/>
          <a:p>
            <a:r>
              <a:rPr lang="en-US" altLang="en-US" dirty="0" smtClean="0"/>
              <a:t>Adult and Retirement</a:t>
            </a:r>
          </a:p>
        </p:txBody>
      </p:sp>
      <p:pic>
        <p:nvPicPr>
          <p:cNvPr id="6" name="Content Placeholder 5"/>
          <p:cNvPicPr>
            <a:picLocks noGrp="1" noChangeAspect="1"/>
          </p:cNvPicPr>
          <p:nvPr>
            <p:ph sz="half" idx="1"/>
          </p:nvPr>
        </p:nvPicPr>
        <p:blipFill>
          <a:blip r:embed="rId3"/>
          <a:stretch>
            <a:fillRect/>
          </a:stretch>
        </p:blipFill>
        <p:spPr>
          <a:xfrm>
            <a:off x="1104900" y="1938338"/>
            <a:ext cx="3840163" cy="2879725"/>
          </a:xfrm>
          <a:ln w="38100" cap="sq">
            <a:solidFill>
              <a:srgbClr val="000000"/>
            </a:solidFill>
            <a:miter lim="800000"/>
          </a:ln>
          <a:effectLst>
            <a:outerShdw blurRad="50800" dist="38100" dir="2700000" algn="tl" rotWithShape="0">
              <a:srgbClr val="000000">
                <a:alpha val="43000"/>
              </a:srgbClr>
            </a:outerShdw>
          </a:effectLst>
        </p:spPr>
      </p:pic>
      <p:pic>
        <p:nvPicPr>
          <p:cNvPr id="4" name="Content Placeholder 3"/>
          <p:cNvPicPr>
            <a:picLocks noGrp="1" noChangeAspect="1"/>
          </p:cNvPicPr>
          <p:nvPr>
            <p:ph sz="half" idx="2"/>
          </p:nvPr>
        </p:nvPicPr>
        <p:blipFill>
          <a:blip r:embed="rId4"/>
          <a:stretch>
            <a:fillRect/>
          </a:stretch>
        </p:blipFill>
        <p:spPr>
          <a:xfrm>
            <a:off x="5184775" y="1954213"/>
            <a:ext cx="3422650" cy="4084637"/>
          </a:xfrm>
          <a:ln w="38100" cap="sq">
            <a:solidFill>
              <a:srgbClr val="000000"/>
            </a:solidFill>
            <a:miter lim="800000"/>
          </a:ln>
          <a:effectLst>
            <a:outerShdw blurRad="50800" dist="38100" dir="2700000" algn="tl" rotWithShape="0">
              <a:srgbClr val="000000">
                <a:alpha val="43000"/>
              </a:srgbClr>
            </a:outerShdw>
          </a:effectLst>
        </p:spPr>
      </p:pic>
      <p:sp>
        <p:nvSpPr>
          <p:cNvPr id="5" name="TextBox 4"/>
          <p:cNvSpPr txBox="1"/>
          <p:nvPr/>
        </p:nvSpPr>
        <p:spPr>
          <a:xfrm>
            <a:off x="1023938" y="4919663"/>
            <a:ext cx="3940175" cy="1662112"/>
          </a:xfrm>
          <a:prstGeom prst="rect">
            <a:avLst/>
          </a:prstGeom>
          <a:noFill/>
        </p:spPr>
        <p:txBody>
          <a:bodyPr>
            <a:spAutoFit/>
          </a:bodyPr>
          <a:lstStyle/>
          <a:p>
            <a:pPr marL="285750" indent="-285750">
              <a:buFont typeface="Arial" panose="020B0604020202020204" pitchFamily="34" charset="0"/>
              <a:buChar char="•"/>
              <a:defRPr/>
            </a:pPr>
            <a:r>
              <a:rPr lang="en-US" altLang="en-US" sz="1800" dirty="0">
                <a:latin typeface="+mn-lt"/>
                <a:cs typeface="Times New Roman" pitchFamily="18" charset="0"/>
              </a:rPr>
              <a:t>The retirement years, like for everyone else, the individual who has had a long and varied career,  now gets the opportunity not to have to go to work.</a:t>
            </a:r>
          </a:p>
          <a:p>
            <a:pP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2438" y="1006475"/>
            <a:ext cx="8239125" cy="898525"/>
          </a:xfrm>
        </p:spPr>
        <p:txBody>
          <a:bodyPr/>
          <a:lstStyle/>
          <a:p>
            <a:r>
              <a:rPr lang="en-US" altLang="en-US" sz="2600" dirty="0" smtClean="0"/>
              <a:t>Financial Empowerment and a Strong Safety Net</a:t>
            </a:r>
          </a:p>
        </p:txBody>
      </p:sp>
      <p:pic>
        <p:nvPicPr>
          <p:cNvPr id="5" name="Content Placeholder 4"/>
          <p:cNvPicPr>
            <a:picLocks noGrp="1" noChangeAspect="1"/>
          </p:cNvPicPr>
          <p:nvPr>
            <p:ph sz="half" idx="1"/>
          </p:nvPr>
        </p:nvPicPr>
        <p:blipFill rotWithShape="1">
          <a:blip r:embed="rId3"/>
          <a:srcRect/>
          <a:stretch/>
        </p:blipFill>
        <p:spPr>
          <a:xfrm>
            <a:off x="642938" y="2220913"/>
            <a:ext cx="3171825" cy="3044825"/>
          </a:xfrm>
          <a:ln w="38100" cap="sq">
            <a:solidFill>
              <a:srgbClr val="000000"/>
            </a:solidFill>
            <a:miter lim="800000"/>
          </a:ln>
          <a:effectLst>
            <a:outerShdw blurRad="50800" dist="38100" dir="2700000" algn="tl" rotWithShape="0">
              <a:srgbClr val="000000">
                <a:alpha val="43000"/>
              </a:srgbClr>
            </a:outerShdw>
          </a:effectLst>
        </p:spPr>
      </p:pic>
      <p:sp>
        <p:nvSpPr>
          <p:cNvPr id="4" name="Content Placeholder 3"/>
          <p:cNvSpPr>
            <a:spLocks noGrp="1"/>
          </p:cNvSpPr>
          <p:nvPr>
            <p:ph sz="half" idx="2"/>
          </p:nvPr>
        </p:nvSpPr>
        <p:spPr>
          <a:xfrm>
            <a:off x="4005263" y="2041525"/>
            <a:ext cx="4681537" cy="4084638"/>
          </a:xfrm>
        </p:spPr>
        <p:txBody>
          <a:bodyPr/>
          <a:lstStyle/>
          <a:p>
            <a:pPr marL="0" indent="0">
              <a:buFontTx/>
              <a:buNone/>
              <a:defRPr/>
            </a:pPr>
            <a:r>
              <a:rPr lang="en-US" sz="2000" dirty="0"/>
              <a:t>30,000 Delawareans served by $tand By Me </a:t>
            </a:r>
            <a:r>
              <a:rPr lang="en-US" sz="2000" dirty="0" smtClean="0"/>
              <a:t>through June 2015 have</a:t>
            </a:r>
            <a:r>
              <a:rPr lang="en-US" sz="2000" dirty="0"/>
              <a:t>:</a:t>
            </a:r>
          </a:p>
          <a:p>
            <a:pPr>
              <a:buFont typeface="Arial" panose="020B0604020202020204" pitchFamily="34" charset="0"/>
              <a:buChar char="•"/>
              <a:defRPr/>
            </a:pPr>
            <a:r>
              <a:rPr lang="en-US" sz="2000" dirty="0"/>
              <a:t>Reduced their debt by $2.8 million.</a:t>
            </a:r>
          </a:p>
          <a:p>
            <a:pPr>
              <a:buFont typeface="Arial" panose="020B0604020202020204" pitchFamily="34" charset="0"/>
              <a:buChar char="•"/>
              <a:defRPr/>
            </a:pPr>
            <a:r>
              <a:rPr lang="en-US" sz="2000" dirty="0"/>
              <a:t>Increased their savings by $1.2 million.</a:t>
            </a:r>
          </a:p>
          <a:p>
            <a:pPr>
              <a:buFont typeface="Arial" panose="020B0604020202020204" pitchFamily="34" charset="0"/>
              <a:buChar char="•"/>
              <a:defRPr/>
            </a:pPr>
            <a:r>
              <a:rPr lang="en-US" sz="2000" dirty="0"/>
              <a:t>Raised their credit score by an average of 52 points.</a:t>
            </a:r>
          </a:p>
          <a:p>
            <a:pPr>
              <a:buFont typeface="Arial" panose="020B0604020202020204" pitchFamily="34" charset="0"/>
              <a:buChar char="•"/>
              <a:defRPr/>
            </a:pPr>
            <a:r>
              <a:rPr lang="en-US" sz="2000" dirty="0"/>
              <a:t>Established 1,522 budgets.</a:t>
            </a:r>
          </a:p>
          <a:p>
            <a:pPr>
              <a:buFont typeface="Arial" panose="020B0604020202020204" pitchFamily="34" charset="0"/>
              <a:buChar char="•"/>
              <a:defRPr/>
            </a:pPr>
            <a:r>
              <a:rPr lang="en-US" sz="2000" dirty="0"/>
              <a:t>Filled out 3,700 college financial aid applications.</a:t>
            </a:r>
          </a:p>
          <a:p>
            <a:pPr>
              <a:buFont typeface="Arial" panose="020B0604020202020204" pitchFamily="34" charset="0"/>
              <a:buChar char="•"/>
              <a:defRPr/>
            </a:pPr>
            <a:r>
              <a:rPr lang="en-US" sz="2000" dirty="0"/>
              <a:t>Established 14,000 personal financial goals. </a:t>
            </a:r>
          </a:p>
          <a:p>
            <a:pP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2600" dirty="0" smtClean="0"/>
              <a:t>Financial Empowerment and a Strong Safety Net</a:t>
            </a:r>
          </a:p>
        </p:txBody>
      </p:sp>
      <p:pic>
        <p:nvPicPr>
          <p:cNvPr id="5" name="Content Placeholder 4"/>
          <p:cNvPicPr>
            <a:picLocks noGrp="1" noChangeAspect="1"/>
          </p:cNvPicPr>
          <p:nvPr>
            <p:ph sz="half" idx="1"/>
          </p:nvPr>
        </p:nvPicPr>
        <p:blipFill rotWithShape="1">
          <a:blip r:embed="rId3"/>
          <a:srcRect/>
          <a:stretch/>
        </p:blipFill>
        <p:spPr>
          <a:xfrm>
            <a:off x="522288" y="2081213"/>
            <a:ext cx="3157537" cy="3352800"/>
          </a:xfrm>
          <a:ln w="38100" cap="sq">
            <a:solidFill>
              <a:srgbClr val="000000"/>
            </a:solidFill>
            <a:miter lim="800000"/>
          </a:ln>
          <a:effectLst>
            <a:outerShdw blurRad="50800" dist="38100" dir="2700000" algn="tl" rotWithShape="0">
              <a:srgbClr val="000000">
                <a:alpha val="43000"/>
              </a:srgbClr>
            </a:outerShdw>
          </a:effectLst>
        </p:spPr>
      </p:pic>
      <p:sp>
        <p:nvSpPr>
          <p:cNvPr id="25604" name="Content Placeholder 5"/>
          <p:cNvSpPr>
            <a:spLocks noGrp="1"/>
          </p:cNvSpPr>
          <p:nvPr>
            <p:ph sz="half" idx="2"/>
          </p:nvPr>
        </p:nvSpPr>
        <p:spPr>
          <a:xfrm>
            <a:off x="3863975" y="1970088"/>
            <a:ext cx="4865688" cy="4178300"/>
          </a:xfrm>
        </p:spPr>
        <p:txBody>
          <a:bodyPr/>
          <a:lstStyle/>
          <a:p>
            <a:r>
              <a:rPr lang="en-US" altLang="en-US" sz="2400" dirty="0" smtClean="0"/>
              <a:t>In March 2015, DHSS was awarded $18.8 million federal grant for Delaware WONDER (Work Opportunity Networks to Develop Employment Readiness) to support SNAP recipients with limited job skills or work experience. The program begins in early 2016.</a:t>
            </a:r>
          </a:p>
          <a:p>
            <a:r>
              <a:rPr lang="en-US" altLang="en-US" sz="2400" dirty="0" smtClean="0"/>
              <a:t> Office of Financial Empowerment codified in 2015.</a:t>
            </a:r>
          </a:p>
        </p:txBody>
      </p:sp>
      <p:sp>
        <p:nvSpPr>
          <p:cNvPr id="7" name="TextBox 6"/>
          <p:cNvSpPr txBox="1"/>
          <p:nvPr/>
        </p:nvSpPr>
        <p:spPr>
          <a:xfrm>
            <a:off x="522288" y="5497513"/>
            <a:ext cx="3101975" cy="646112"/>
          </a:xfrm>
          <a:prstGeom prst="rect">
            <a:avLst/>
          </a:prstGeom>
          <a:noFill/>
        </p:spPr>
        <p:txBody>
          <a:bodyPr>
            <a:spAutoFit/>
          </a:bodyPr>
          <a:lstStyle/>
          <a:p>
            <a:pPr>
              <a:defRPr/>
            </a:pPr>
            <a:r>
              <a:rPr lang="en-US" b="1" dirty="0">
                <a:latin typeface="+mn-lt"/>
              </a:rPr>
              <a:t>Eastside Rising will provide one of the employment tracks for Delaware WONDER in construction.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49" hidden="1"/>
          <p:cNvGraphicFramePr>
            <a:graphicFrameLocks noChangeAspect="1"/>
          </p:cNvGraphicFramePr>
          <p:nvPr>
            <p:custDataLst>
              <p:tags r:id="rId3"/>
            </p:custDataLst>
          </p:nvPr>
        </p:nvGraphicFramePr>
        <p:xfrm>
          <a:off x="0" y="0"/>
          <a:ext cx="161925" cy="161925"/>
        </p:xfrm>
        <a:graphic>
          <a:graphicData uri="http://schemas.openxmlformats.org/presentationml/2006/ole">
            <mc:AlternateContent xmlns:mc="http://schemas.openxmlformats.org/markup-compatibility/2006">
              <mc:Choice xmlns:v="urn:schemas-microsoft-com:vml" Requires="v">
                <p:oleObj spid="_x0000_s26737" name="think-cell Slide" r:id="rId7" imgW="360" imgH="360" progId="TCLayout.ActiveDocument.1">
                  <p:embed/>
                </p:oleObj>
              </mc:Choice>
              <mc:Fallback>
                <p:oleObj name="think-cell Slide" r:id="rId7" imgW="360" imgH="360" progId="TCLayout.ActiveDocument.1">
                  <p:embed/>
                  <p:pic>
                    <p:nvPicPr>
                      <p:cNvPr id="0" name="Object 49"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19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Rectangle 48" hidden="1"/>
          <p:cNvSpPr/>
          <p:nvPr>
            <p:custDataLst>
              <p:tags r:id="rId4"/>
            </p:custDataLst>
          </p:nvPr>
        </p:nvSpPr>
        <p:spPr bwMode="auto">
          <a:xfrm>
            <a:off x="0" y="0"/>
            <a:ext cx="161925" cy="16192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endParaRPr lang="en-US" sz="1500" dirty="0">
              <a:solidFill>
                <a:schemeClr val="tx1"/>
              </a:solidFill>
              <a:ea typeface="Arial Unicode MS"/>
              <a:cs typeface="Arial"/>
              <a:sym typeface="Arial"/>
            </a:endParaRPr>
          </a:p>
        </p:txBody>
      </p:sp>
      <p:pic>
        <p:nvPicPr>
          <p:cNvPr id="58" name="Picture 8" descr="\\CHE-FS01\Production\VG Specialist-Group\pictures\high resolution pics\medical patient doctor lady woman patient.jpg"/>
          <p:cNvPicPr>
            <a:picLocks noChangeArrowheads="1"/>
          </p:cNvPicPr>
          <p:nvPr/>
        </p:nvPicPr>
        <p:blipFill>
          <a:blip r:embed="rId9"/>
          <a:srcRect/>
          <a:stretch>
            <a:fillRect/>
          </a:stretch>
        </p:blipFill>
        <p:spPr bwMode="gray">
          <a:xfrm>
            <a:off x="6005513" y="2805113"/>
            <a:ext cx="2049462" cy="1265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629" name="Rectangle 4"/>
          <p:cNvSpPr txBox="1">
            <a:spLocks/>
          </p:cNvSpPr>
          <p:nvPr/>
        </p:nvSpPr>
        <p:spPr bwMode="gray">
          <a:xfrm>
            <a:off x="2592388" y="4722813"/>
            <a:ext cx="18669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1200">
                <a:solidFill>
                  <a:schemeClr val="tx1"/>
                </a:solidFill>
                <a:latin typeface="Cambria" pitchFamily="18" charset="0"/>
                <a:cs typeface="Arial" pitchFamily="34" charset="0"/>
              </a:defRPr>
            </a:lvl1pPr>
            <a:lvl2pPr marL="1588" defTabSz="895350">
              <a:defRPr sz="1200">
                <a:solidFill>
                  <a:schemeClr val="tx1"/>
                </a:solidFill>
                <a:latin typeface="Cambria" pitchFamily="18" charset="0"/>
                <a:cs typeface="Arial" pitchFamily="34" charset="0"/>
              </a:defRPr>
            </a:lvl2pPr>
            <a:lvl3pPr marL="457200" indent="-261938" defTabSz="895350">
              <a:defRPr sz="1200">
                <a:solidFill>
                  <a:schemeClr val="tx1"/>
                </a:solidFill>
                <a:latin typeface="Cambria" pitchFamily="18" charset="0"/>
                <a:cs typeface="Arial" pitchFamily="34" charset="0"/>
              </a:defRPr>
            </a:lvl3pPr>
            <a:lvl4pPr marL="614363" indent="-155575" defTabSz="895350">
              <a:defRPr sz="1200">
                <a:solidFill>
                  <a:schemeClr val="tx1"/>
                </a:solidFill>
                <a:latin typeface="Cambria" pitchFamily="18" charset="0"/>
                <a:cs typeface="Arial" pitchFamily="34" charset="0"/>
              </a:defRPr>
            </a:lvl4pPr>
            <a:lvl5pPr marL="749300" indent="-130175" defTabSz="895350">
              <a:defRPr sz="1200">
                <a:solidFill>
                  <a:schemeClr val="tx1"/>
                </a:solidFill>
                <a:latin typeface="Cambria" pitchFamily="18" charset="0"/>
                <a:cs typeface="Arial" pitchFamily="34" charset="0"/>
              </a:defRPr>
            </a:lvl5pPr>
            <a:lvl6pPr marL="1206500" indent="-130175" defTabSz="895350" eaLnBrk="0" fontAlgn="base" hangingPunct="0">
              <a:spcBef>
                <a:spcPct val="0"/>
              </a:spcBef>
              <a:spcAft>
                <a:spcPct val="0"/>
              </a:spcAft>
              <a:defRPr sz="1200">
                <a:solidFill>
                  <a:schemeClr val="tx1"/>
                </a:solidFill>
                <a:latin typeface="Cambria" pitchFamily="18" charset="0"/>
                <a:cs typeface="Arial" pitchFamily="34" charset="0"/>
              </a:defRPr>
            </a:lvl6pPr>
            <a:lvl7pPr marL="1663700" indent="-130175" defTabSz="895350" eaLnBrk="0" fontAlgn="base" hangingPunct="0">
              <a:spcBef>
                <a:spcPct val="0"/>
              </a:spcBef>
              <a:spcAft>
                <a:spcPct val="0"/>
              </a:spcAft>
              <a:defRPr sz="1200">
                <a:solidFill>
                  <a:schemeClr val="tx1"/>
                </a:solidFill>
                <a:latin typeface="Cambria" pitchFamily="18" charset="0"/>
                <a:cs typeface="Arial" pitchFamily="34" charset="0"/>
              </a:defRPr>
            </a:lvl7pPr>
            <a:lvl8pPr marL="2120900" indent="-130175" defTabSz="895350" eaLnBrk="0" fontAlgn="base" hangingPunct="0">
              <a:spcBef>
                <a:spcPct val="0"/>
              </a:spcBef>
              <a:spcAft>
                <a:spcPct val="0"/>
              </a:spcAft>
              <a:defRPr sz="1200">
                <a:solidFill>
                  <a:schemeClr val="tx1"/>
                </a:solidFill>
                <a:latin typeface="Cambria" pitchFamily="18" charset="0"/>
                <a:cs typeface="Arial" pitchFamily="34" charset="0"/>
              </a:defRPr>
            </a:lvl8pPr>
            <a:lvl9pPr marL="2578100" indent="-130175" defTabSz="895350" eaLnBrk="0" fontAlgn="base" hangingPunct="0">
              <a:spcBef>
                <a:spcPct val="0"/>
              </a:spcBef>
              <a:spcAft>
                <a:spcPct val="0"/>
              </a:spcAft>
              <a:defRPr sz="1200">
                <a:solidFill>
                  <a:schemeClr val="tx1"/>
                </a:solidFill>
                <a:latin typeface="Cambria" pitchFamily="18" charset="0"/>
                <a:cs typeface="Arial" pitchFamily="34" charset="0"/>
              </a:defRPr>
            </a:lvl9pPr>
          </a:lstStyle>
          <a:p>
            <a:pPr lvl="1" eaLnBrk="1" hangingPunct="1">
              <a:buClr>
                <a:schemeClr val="tx2"/>
              </a:buClr>
              <a:buSzPct val="125000"/>
              <a:buFont typeface="Arial" pitchFamily="34" charset="0"/>
              <a:buNone/>
            </a:pPr>
            <a:r>
              <a:rPr lang="en-US" altLang="en-US" sz="2900" b="1" dirty="0">
                <a:solidFill>
                  <a:schemeClr val="tx2"/>
                </a:solidFill>
                <a:latin typeface="Arial" pitchFamily="34" charset="0"/>
                <a:ea typeface="Arial Unicode MS" pitchFamily="34" charset="-128"/>
                <a:cs typeface="Arial Unicode MS" pitchFamily="34" charset="-128"/>
              </a:rPr>
              <a:t>Providers</a:t>
            </a:r>
            <a:r>
              <a:rPr lang="en-US" altLang="en-US" sz="2900" dirty="0">
                <a:solidFill>
                  <a:schemeClr val="tx2"/>
                </a:solidFill>
                <a:latin typeface="Arial" pitchFamily="34" charset="0"/>
                <a:ea typeface="Arial Unicode MS" pitchFamily="34" charset="-128"/>
                <a:cs typeface="Arial Unicode MS" pitchFamily="34" charset="-128"/>
              </a:rPr>
              <a:t> </a:t>
            </a:r>
            <a:r>
              <a:rPr lang="en-US" altLang="en-US" sz="1800" dirty="0">
                <a:latin typeface="Arial" pitchFamily="34" charset="0"/>
                <a:ea typeface="Arial Unicode MS" pitchFamily="34" charset="-128"/>
                <a:cs typeface="Arial Unicode MS" pitchFamily="34" charset="-128"/>
              </a:rPr>
              <a:t>lack time and resources to proactively coordinate care </a:t>
            </a:r>
          </a:p>
        </p:txBody>
      </p:sp>
      <p:sp>
        <p:nvSpPr>
          <p:cNvPr id="59" name="Rectangle 4"/>
          <p:cNvSpPr txBox="1">
            <a:spLocks/>
          </p:cNvSpPr>
          <p:nvPr/>
        </p:nvSpPr>
        <p:spPr bwMode="gray">
          <a:xfrm>
            <a:off x="4129088" y="1819275"/>
            <a:ext cx="4306887" cy="7223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a:spcBef>
                <a:spcPct val="20000"/>
              </a:spcBef>
              <a:buFont typeface="Arial" charset="0"/>
              <a:buNone/>
              <a:defRPr/>
            </a:pPr>
            <a:r>
              <a:rPr lang="en-US" sz="1800" dirty="0" smtClean="0">
                <a:ea typeface="+mn-ea"/>
                <a:cs typeface="+mn-cs"/>
              </a:rPr>
              <a:t>Health care is confusing for </a:t>
            </a:r>
            <a:r>
              <a:rPr lang="en-US" sz="2900" b="1" dirty="0">
                <a:solidFill>
                  <a:schemeClr val="tx2"/>
                </a:solidFill>
                <a:ea typeface="+mn-ea"/>
                <a:cs typeface="+mn-cs"/>
              </a:rPr>
              <a:t>Patients</a:t>
            </a:r>
            <a:r>
              <a:rPr lang="en-US" sz="2900" dirty="0">
                <a:solidFill>
                  <a:schemeClr val="tx2"/>
                </a:solidFill>
                <a:ea typeface="+mn-ea"/>
                <a:cs typeface="+mn-cs"/>
              </a:rPr>
              <a:t>, </a:t>
            </a:r>
            <a:r>
              <a:rPr lang="en-US" sz="1800" dirty="0" smtClean="0">
                <a:ea typeface="+mn-ea"/>
                <a:cs typeface="+mn-cs"/>
              </a:rPr>
              <a:t>and premiums are rising</a:t>
            </a:r>
            <a:r>
              <a:rPr lang="en-US" sz="1800" b="1" dirty="0" smtClean="0">
                <a:ea typeface="+mn-ea"/>
                <a:cs typeface="+mn-cs"/>
              </a:rPr>
              <a:t> </a:t>
            </a:r>
          </a:p>
        </p:txBody>
      </p:sp>
      <p:sp>
        <p:nvSpPr>
          <p:cNvPr id="30" name="Rectangle 4"/>
          <p:cNvSpPr txBox="1">
            <a:spLocks/>
          </p:cNvSpPr>
          <p:nvPr/>
        </p:nvSpPr>
        <p:spPr bwMode="gray">
          <a:xfrm>
            <a:off x="492125" y="3408363"/>
            <a:ext cx="3194050" cy="12779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a:spcBef>
                <a:spcPct val="20000"/>
              </a:spcBef>
              <a:buFont typeface="Arial" charset="0"/>
              <a:buNone/>
              <a:defRPr/>
            </a:pPr>
            <a:r>
              <a:rPr lang="en-US" sz="2900" b="1" dirty="0" smtClean="0">
                <a:solidFill>
                  <a:schemeClr val="tx2"/>
                </a:solidFill>
                <a:ea typeface="+mn-ea"/>
                <a:cs typeface="+mn-cs"/>
              </a:rPr>
              <a:t>Employers</a:t>
            </a:r>
            <a:r>
              <a:rPr lang="en-US" dirty="0" smtClean="0">
                <a:ea typeface="+mn-ea"/>
                <a:cs typeface="+mn-cs"/>
              </a:rPr>
              <a:t> </a:t>
            </a:r>
            <a:r>
              <a:rPr lang="en-US" sz="1800" dirty="0" smtClean="0">
                <a:ea typeface="+mn-ea"/>
                <a:cs typeface="+mn-cs"/>
              </a:rPr>
              <a:t>are facing increasing costs, an unhealthy workforce, and complex decisions</a:t>
            </a:r>
            <a:endParaRPr lang="en-US" sz="1800" dirty="0">
              <a:ea typeface="+mn-ea"/>
              <a:cs typeface="+mn-cs"/>
            </a:endParaRPr>
          </a:p>
        </p:txBody>
      </p:sp>
      <p:sp>
        <p:nvSpPr>
          <p:cNvPr id="26632" name="Rectangle 4"/>
          <p:cNvSpPr txBox="1">
            <a:spLocks/>
          </p:cNvSpPr>
          <p:nvPr/>
        </p:nvSpPr>
        <p:spPr bwMode="gray">
          <a:xfrm>
            <a:off x="6554788" y="5046663"/>
            <a:ext cx="22320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1200">
                <a:solidFill>
                  <a:schemeClr val="tx1"/>
                </a:solidFill>
                <a:latin typeface="Cambria" pitchFamily="18" charset="0"/>
                <a:cs typeface="Arial" pitchFamily="34" charset="0"/>
              </a:defRPr>
            </a:lvl1pPr>
            <a:lvl2pPr marL="1588" defTabSz="895350">
              <a:defRPr sz="1200">
                <a:solidFill>
                  <a:schemeClr val="tx1"/>
                </a:solidFill>
                <a:latin typeface="Cambria" pitchFamily="18" charset="0"/>
                <a:cs typeface="Arial" pitchFamily="34" charset="0"/>
              </a:defRPr>
            </a:lvl2pPr>
            <a:lvl3pPr marL="457200" indent="-261938" defTabSz="895350">
              <a:defRPr sz="1200">
                <a:solidFill>
                  <a:schemeClr val="tx1"/>
                </a:solidFill>
                <a:latin typeface="Cambria" pitchFamily="18" charset="0"/>
                <a:cs typeface="Arial" pitchFamily="34" charset="0"/>
              </a:defRPr>
            </a:lvl3pPr>
            <a:lvl4pPr marL="614363" indent="-155575" defTabSz="895350">
              <a:defRPr sz="1200">
                <a:solidFill>
                  <a:schemeClr val="tx1"/>
                </a:solidFill>
                <a:latin typeface="Cambria" pitchFamily="18" charset="0"/>
                <a:cs typeface="Arial" pitchFamily="34" charset="0"/>
              </a:defRPr>
            </a:lvl4pPr>
            <a:lvl5pPr marL="749300" indent="-130175" defTabSz="895350">
              <a:defRPr sz="1200">
                <a:solidFill>
                  <a:schemeClr val="tx1"/>
                </a:solidFill>
                <a:latin typeface="Cambria" pitchFamily="18" charset="0"/>
                <a:cs typeface="Arial" pitchFamily="34" charset="0"/>
              </a:defRPr>
            </a:lvl5pPr>
            <a:lvl6pPr marL="1206500" indent="-130175" defTabSz="895350" eaLnBrk="0" fontAlgn="base" hangingPunct="0">
              <a:spcBef>
                <a:spcPct val="0"/>
              </a:spcBef>
              <a:spcAft>
                <a:spcPct val="0"/>
              </a:spcAft>
              <a:defRPr sz="1200">
                <a:solidFill>
                  <a:schemeClr val="tx1"/>
                </a:solidFill>
                <a:latin typeface="Cambria" pitchFamily="18" charset="0"/>
                <a:cs typeface="Arial" pitchFamily="34" charset="0"/>
              </a:defRPr>
            </a:lvl6pPr>
            <a:lvl7pPr marL="1663700" indent="-130175" defTabSz="895350" eaLnBrk="0" fontAlgn="base" hangingPunct="0">
              <a:spcBef>
                <a:spcPct val="0"/>
              </a:spcBef>
              <a:spcAft>
                <a:spcPct val="0"/>
              </a:spcAft>
              <a:defRPr sz="1200">
                <a:solidFill>
                  <a:schemeClr val="tx1"/>
                </a:solidFill>
                <a:latin typeface="Cambria" pitchFamily="18" charset="0"/>
                <a:cs typeface="Arial" pitchFamily="34" charset="0"/>
              </a:defRPr>
            </a:lvl7pPr>
            <a:lvl8pPr marL="2120900" indent="-130175" defTabSz="895350" eaLnBrk="0" fontAlgn="base" hangingPunct="0">
              <a:spcBef>
                <a:spcPct val="0"/>
              </a:spcBef>
              <a:spcAft>
                <a:spcPct val="0"/>
              </a:spcAft>
              <a:defRPr sz="1200">
                <a:solidFill>
                  <a:schemeClr val="tx1"/>
                </a:solidFill>
                <a:latin typeface="Cambria" pitchFamily="18" charset="0"/>
                <a:cs typeface="Arial" pitchFamily="34" charset="0"/>
              </a:defRPr>
            </a:lvl8pPr>
            <a:lvl9pPr marL="2578100" indent="-130175" defTabSz="895350" eaLnBrk="0" fontAlgn="base" hangingPunct="0">
              <a:spcBef>
                <a:spcPct val="0"/>
              </a:spcBef>
              <a:spcAft>
                <a:spcPct val="0"/>
              </a:spcAft>
              <a:defRPr sz="1200">
                <a:solidFill>
                  <a:schemeClr val="tx1"/>
                </a:solidFill>
                <a:latin typeface="Cambria" pitchFamily="18" charset="0"/>
                <a:cs typeface="Arial" pitchFamily="34" charset="0"/>
              </a:defRPr>
            </a:lvl9pPr>
          </a:lstStyle>
          <a:p>
            <a:pPr lvl="1" eaLnBrk="1" hangingPunct="1">
              <a:buClr>
                <a:schemeClr val="tx2"/>
              </a:buClr>
              <a:buSzPct val="125000"/>
              <a:buFont typeface="Arial" pitchFamily="34" charset="0"/>
              <a:buNone/>
            </a:pPr>
            <a:r>
              <a:rPr lang="en-US" altLang="en-US" sz="1800" dirty="0">
                <a:latin typeface="Arial" pitchFamily="34" charset="0"/>
                <a:ea typeface="Arial Unicode MS" pitchFamily="34" charset="-128"/>
                <a:cs typeface="Arial Unicode MS" pitchFamily="34" charset="-128"/>
              </a:rPr>
              <a:t>faces health care costs that consume approximately 25% of the state budget</a:t>
            </a:r>
            <a:endParaRPr lang="en-US" altLang="en-US" sz="1800" dirty="0">
              <a:solidFill>
                <a:schemeClr val="tx2"/>
              </a:solidFill>
              <a:latin typeface="Arial" pitchFamily="34" charset="0"/>
              <a:ea typeface="Arial Unicode MS" pitchFamily="34" charset="-128"/>
              <a:cs typeface="Arial Unicode MS" pitchFamily="34" charset="-128"/>
            </a:endParaRPr>
          </a:p>
        </p:txBody>
      </p:sp>
      <p:pic>
        <p:nvPicPr>
          <p:cNvPr id="32" name="Picture 11"/>
          <p:cNvPicPr>
            <a:picLocks noChangeArrowheads="1"/>
          </p:cNvPicPr>
          <p:nvPr/>
        </p:nvPicPr>
        <p:blipFill rotWithShape="1">
          <a:blip r:embed="rId10"/>
          <a:srcRect t="15452"/>
          <a:stretch/>
        </p:blipFill>
        <p:spPr bwMode="auto">
          <a:xfrm>
            <a:off x="925513" y="2049463"/>
            <a:ext cx="2101850" cy="1281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4" name="Freeform 7"/>
          <p:cNvSpPr>
            <a:spLocks noEditPoints="1"/>
          </p:cNvSpPr>
          <p:nvPr/>
        </p:nvSpPr>
        <p:spPr bwMode="gray">
          <a:xfrm rot="313152">
            <a:off x="4064000" y="2663825"/>
            <a:ext cx="2486025" cy="3638550"/>
          </a:xfrm>
          <a:custGeom>
            <a:avLst/>
            <a:gdLst>
              <a:gd name="T0" fmla="*/ 1692 w 1710"/>
              <a:gd name="T1" fmla="*/ 2652 h 2874"/>
              <a:gd name="T2" fmla="*/ 1662 w 1710"/>
              <a:gd name="T3" fmla="*/ 2574 h 2874"/>
              <a:gd name="T4" fmla="*/ 1596 w 1710"/>
              <a:gd name="T5" fmla="*/ 2388 h 2874"/>
              <a:gd name="T6" fmla="*/ 1596 w 1710"/>
              <a:gd name="T7" fmla="*/ 2322 h 2874"/>
              <a:gd name="T8" fmla="*/ 1488 w 1710"/>
              <a:gd name="T9" fmla="*/ 2262 h 2874"/>
              <a:gd name="T10" fmla="*/ 396 w 1710"/>
              <a:gd name="T11" fmla="*/ 516 h 2874"/>
              <a:gd name="T12" fmla="*/ 408 w 1710"/>
              <a:gd name="T13" fmla="*/ 474 h 2874"/>
              <a:gd name="T14" fmla="*/ 486 w 1710"/>
              <a:gd name="T15" fmla="*/ 66 h 2874"/>
              <a:gd name="T16" fmla="*/ 432 w 1710"/>
              <a:gd name="T17" fmla="*/ 222 h 2874"/>
              <a:gd name="T18" fmla="*/ 378 w 1710"/>
              <a:gd name="T19" fmla="*/ 378 h 2874"/>
              <a:gd name="T20" fmla="*/ 312 w 1710"/>
              <a:gd name="T21" fmla="*/ 468 h 2874"/>
              <a:gd name="T22" fmla="*/ 330 w 1710"/>
              <a:gd name="T23" fmla="*/ 522 h 2874"/>
              <a:gd name="T24" fmla="*/ 390 w 1710"/>
              <a:gd name="T25" fmla="*/ 558 h 2874"/>
              <a:gd name="T26" fmla="*/ 420 w 1710"/>
              <a:gd name="T27" fmla="*/ 684 h 2874"/>
              <a:gd name="T28" fmla="*/ 450 w 1710"/>
              <a:gd name="T29" fmla="*/ 822 h 2874"/>
              <a:gd name="T30" fmla="*/ 564 w 1710"/>
              <a:gd name="T31" fmla="*/ 936 h 2874"/>
              <a:gd name="T32" fmla="*/ 672 w 1710"/>
              <a:gd name="T33" fmla="*/ 1020 h 2874"/>
              <a:gd name="T34" fmla="*/ 792 w 1710"/>
              <a:gd name="T35" fmla="*/ 1134 h 2874"/>
              <a:gd name="T36" fmla="*/ 840 w 1710"/>
              <a:gd name="T37" fmla="*/ 1278 h 2874"/>
              <a:gd name="T38" fmla="*/ 846 w 1710"/>
              <a:gd name="T39" fmla="*/ 1404 h 2874"/>
              <a:gd name="T40" fmla="*/ 912 w 1710"/>
              <a:gd name="T41" fmla="*/ 1566 h 2874"/>
              <a:gd name="T42" fmla="*/ 1050 w 1710"/>
              <a:gd name="T43" fmla="*/ 1674 h 2874"/>
              <a:gd name="T44" fmla="*/ 1098 w 1710"/>
              <a:gd name="T45" fmla="*/ 1812 h 2874"/>
              <a:gd name="T46" fmla="*/ 1248 w 1710"/>
              <a:gd name="T47" fmla="*/ 1938 h 2874"/>
              <a:gd name="T48" fmla="*/ 1386 w 1710"/>
              <a:gd name="T49" fmla="*/ 2028 h 2874"/>
              <a:gd name="T50" fmla="*/ 1500 w 1710"/>
              <a:gd name="T51" fmla="*/ 1992 h 2874"/>
              <a:gd name="T52" fmla="*/ 1566 w 1710"/>
              <a:gd name="T53" fmla="*/ 2184 h 2874"/>
              <a:gd name="T54" fmla="*/ 1602 w 1710"/>
              <a:gd name="T55" fmla="*/ 2364 h 2874"/>
              <a:gd name="T56" fmla="*/ 1578 w 1710"/>
              <a:gd name="T57" fmla="*/ 2262 h 2874"/>
              <a:gd name="T58" fmla="*/ 1494 w 1710"/>
              <a:gd name="T59" fmla="*/ 2226 h 2874"/>
              <a:gd name="T60" fmla="*/ 1488 w 1710"/>
              <a:gd name="T61" fmla="*/ 2286 h 2874"/>
              <a:gd name="T62" fmla="*/ 1476 w 1710"/>
              <a:gd name="T63" fmla="*/ 2310 h 2874"/>
              <a:gd name="T64" fmla="*/ 1524 w 1710"/>
              <a:gd name="T65" fmla="*/ 2334 h 2874"/>
              <a:gd name="T66" fmla="*/ 1518 w 1710"/>
              <a:gd name="T67" fmla="*/ 2376 h 2874"/>
              <a:gd name="T68" fmla="*/ 1428 w 1710"/>
              <a:gd name="T69" fmla="*/ 2442 h 2874"/>
              <a:gd name="T70" fmla="*/ 1434 w 1710"/>
              <a:gd name="T71" fmla="*/ 2490 h 2874"/>
              <a:gd name="T72" fmla="*/ 1530 w 1710"/>
              <a:gd name="T73" fmla="*/ 2424 h 2874"/>
              <a:gd name="T74" fmla="*/ 1614 w 1710"/>
              <a:gd name="T75" fmla="*/ 2430 h 2874"/>
              <a:gd name="T76" fmla="*/ 1602 w 1710"/>
              <a:gd name="T77" fmla="*/ 2382 h 2874"/>
              <a:gd name="T78" fmla="*/ 1656 w 1710"/>
              <a:gd name="T79" fmla="*/ 2484 h 2874"/>
              <a:gd name="T80" fmla="*/ 1710 w 1710"/>
              <a:gd name="T81" fmla="*/ 2664 h 2874"/>
              <a:gd name="T82" fmla="*/ 1692 w 1710"/>
              <a:gd name="T83" fmla="*/ 2616 h 2874"/>
              <a:gd name="T84" fmla="*/ 1656 w 1710"/>
              <a:gd name="T85" fmla="*/ 2580 h 2874"/>
              <a:gd name="T86" fmla="*/ 1662 w 1710"/>
              <a:gd name="T87" fmla="*/ 2598 h 2874"/>
              <a:gd name="T88" fmla="*/ 1626 w 1710"/>
              <a:gd name="T89" fmla="*/ 2628 h 2874"/>
              <a:gd name="T90" fmla="*/ 1656 w 1710"/>
              <a:gd name="T91" fmla="*/ 2646 h 2874"/>
              <a:gd name="T92" fmla="*/ 1668 w 1710"/>
              <a:gd name="T93" fmla="*/ 2694 h 2874"/>
              <a:gd name="T94" fmla="*/ 1614 w 1710"/>
              <a:gd name="T95" fmla="*/ 2670 h 2874"/>
              <a:gd name="T96" fmla="*/ 1542 w 1710"/>
              <a:gd name="T97" fmla="*/ 2718 h 2874"/>
              <a:gd name="T98" fmla="*/ 1224 w 1710"/>
              <a:gd name="T99" fmla="*/ 2784 h 2874"/>
              <a:gd name="T100" fmla="*/ 1014 w 1710"/>
              <a:gd name="T101" fmla="*/ 2820 h 2874"/>
              <a:gd name="T102" fmla="*/ 804 w 1710"/>
              <a:gd name="T103" fmla="*/ 2856 h 2874"/>
              <a:gd name="T104" fmla="*/ 636 w 1710"/>
              <a:gd name="T105" fmla="*/ 2676 h 2874"/>
              <a:gd name="T106" fmla="*/ 552 w 1710"/>
              <a:gd name="T107" fmla="*/ 2358 h 2874"/>
              <a:gd name="T108" fmla="*/ 456 w 1710"/>
              <a:gd name="T109" fmla="*/ 2016 h 2874"/>
              <a:gd name="T110" fmla="*/ 342 w 1710"/>
              <a:gd name="T111" fmla="*/ 1584 h 2874"/>
              <a:gd name="T112" fmla="*/ 240 w 1710"/>
              <a:gd name="T113" fmla="*/ 1230 h 2874"/>
              <a:gd name="T114" fmla="*/ 132 w 1710"/>
              <a:gd name="T115" fmla="*/ 834 h 2874"/>
              <a:gd name="T116" fmla="*/ 36 w 1710"/>
              <a:gd name="T117" fmla="*/ 492 h 2874"/>
              <a:gd name="T118" fmla="*/ 36 w 1710"/>
              <a:gd name="T119" fmla="*/ 252 h 2874"/>
              <a:gd name="T120" fmla="*/ 174 w 1710"/>
              <a:gd name="T121" fmla="*/ 66 h 2874"/>
              <a:gd name="T122" fmla="*/ 366 w 1710"/>
              <a:gd name="T123" fmla="*/ 0 h 2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0" h="2874">
                <a:moveTo>
                  <a:pt x="1650" y="2694"/>
                </a:moveTo>
                <a:lnTo>
                  <a:pt x="1650" y="2688"/>
                </a:lnTo>
                <a:lnTo>
                  <a:pt x="1650" y="2694"/>
                </a:lnTo>
                <a:close/>
                <a:moveTo>
                  <a:pt x="1650" y="2688"/>
                </a:moveTo>
                <a:lnTo>
                  <a:pt x="1650" y="2694"/>
                </a:lnTo>
                <a:lnTo>
                  <a:pt x="1651" y="2694"/>
                </a:lnTo>
                <a:lnTo>
                  <a:pt x="1650" y="2688"/>
                </a:lnTo>
                <a:close/>
                <a:moveTo>
                  <a:pt x="1662" y="2682"/>
                </a:moveTo>
                <a:lnTo>
                  <a:pt x="1662" y="2688"/>
                </a:lnTo>
                <a:lnTo>
                  <a:pt x="1663" y="2688"/>
                </a:lnTo>
                <a:lnTo>
                  <a:pt x="1662" y="2682"/>
                </a:lnTo>
                <a:close/>
                <a:moveTo>
                  <a:pt x="1656" y="2682"/>
                </a:moveTo>
                <a:lnTo>
                  <a:pt x="1662" y="2682"/>
                </a:lnTo>
                <a:lnTo>
                  <a:pt x="1656" y="2682"/>
                </a:lnTo>
                <a:close/>
                <a:moveTo>
                  <a:pt x="1656" y="2682"/>
                </a:moveTo>
                <a:lnTo>
                  <a:pt x="1662" y="2682"/>
                </a:lnTo>
                <a:lnTo>
                  <a:pt x="1662" y="2688"/>
                </a:lnTo>
                <a:lnTo>
                  <a:pt x="1656" y="2688"/>
                </a:lnTo>
                <a:lnTo>
                  <a:pt x="1656" y="2682"/>
                </a:lnTo>
                <a:close/>
                <a:moveTo>
                  <a:pt x="1656" y="2676"/>
                </a:moveTo>
                <a:lnTo>
                  <a:pt x="1662" y="2682"/>
                </a:lnTo>
                <a:lnTo>
                  <a:pt x="1656" y="2682"/>
                </a:lnTo>
                <a:lnTo>
                  <a:pt x="1656" y="2676"/>
                </a:lnTo>
                <a:close/>
                <a:moveTo>
                  <a:pt x="1650" y="2676"/>
                </a:moveTo>
                <a:lnTo>
                  <a:pt x="1650" y="2682"/>
                </a:lnTo>
                <a:lnTo>
                  <a:pt x="1651" y="2682"/>
                </a:lnTo>
                <a:lnTo>
                  <a:pt x="1650" y="2676"/>
                </a:lnTo>
                <a:close/>
                <a:moveTo>
                  <a:pt x="1650" y="2676"/>
                </a:moveTo>
                <a:lnTo>
                  <a:pt x="1656" y="2676"/>
                </a:lnTo>
                <a:lnTo>
                  <a:pt x="1650" y="2676"/>
                </a:lnTo>
                <a:close/>
                <a:moveTo>
                  <a:pt x="1674" y="2664"/>
                </a:moveTo>
                <a:lnTo>
                  <a:pt x="1674" y="2670"/>
                </a:lnTo>
                <a:lnTo>
                  <a:pt x="1675" y="2670"/>
                </a:lnTo>
                <a:lnTo>
                  <a:pt x="1674" y="2664"/>
                </a:lnTo>
                <a:close/>
                <a:moveTo>
                  <a:pt x="1686" y="2652"/>
                </a:moveTo>
                <a:lnTo>
                  <a:pt x="1692" y="2652"/>
                </a:lnTo>
                <a:lnTo>
                  <a:pt x="1692" y="2658"/>
                </a:lnTo>
                <a:lnTo>
                  <a:pt x="1686" y="2658"/>
                </a:lnTo>
                <a:lnTo>
                  <a:pt x="1686" y="2652"/>
                </a:lnTo>
                <a:close/>
                <a:moveTo>
                  <a:pt x="1674" y="2646"/>
                </a:moveTo>
                <a:lnTo>
                  <a:pt x="1674" y="2652"/>
                </a:lnTo>
                <a:lnTo>
                  <a:pt x="1675" y="2652"/>
                </a:lnTo>
                <a:lnTo>
                  <a:pt x="1674" y="2646"/>
                </a:lnTo>
                <a:close/>
                <a:moveTo>
                  <a:pt x="1668" y="2628"/>
                </a:moveTo>
                <a:lnTo>
                  <a:pt x="1674" y="2628"/>
                </a:lnTo>
                <a:lnTo>
                  <a:pt x="1674" y="2634"/>
                </a:lnTo>
                <a:lnTo>
                  <a:pt x="1668" y="2634"/>
                </a:lnTo>
                <a:lnTo>
                  <a:pt x="1668" y="2628"/>
                </a:lnTo>
                <a:close/>
                <a:moveTo>
                  <a:pt x="1668" y="2628"/>
                </a:moveTo>
                <a:lnTo>
                  <a:pt x="1674" y="2628"/>
                </a:lnTo>
                <a:lnTo>
                  <a:pt x="1668" y="2628"/>
                </a:lnTo>
                <a:close/>
                <a:moveTo>
                  <a:pt x="1668" y="2610"/>
                </a:moveTo>
                <a:lnTo>
                  <a:pt x="1668" y="2616"/>
                </a:lnTo>
                <a:lnTo>
                  <a:pt x="1669" y="2616"/>
                </a:lnTo>
                <a:lnTo>
                  <a:pt x="1668" y="2610"/>
                </a:lnTo>
                <a:close/>
                <a:moveTo>
                  <a:pt x="1662" y="2610"/>
                </a:moveTo>
                <a:lnTo>
                  <a:pt x="1668" y="2610"/>
                </a:lnTo>
                <a:lnTo>
                  <a:pt x="1668" y="2616"/>
                </a:lnTo>
                <a:lnTo>
                  <a:pt x="1662" y="2616"/>
                </a:lnTo>
                <a:lnTo>
                  <a:pt x="1662" y="2610"/>
                </a:lnTo>
                <a:close/>
                <a:moveTo>
                  <a:pt x="1674" y="2598"/>
                </a:moveTo>
                <a:lnTo>
                  <a:pt x="1680" y="2598"/>
                </a:lnTo>
                <a:lnTo>
                  <a:pt x="1674" y="2598"/>
                </a:lnTo>
                <a:close/>
                <a:moveTo>
                  <a:pt x="1662" y="2586"/>
                </a:moveTo>
                <a:lnTo>
                  <a:pt x="1668" y="2586"/>
                </a:lnTo>
                <a:lnTo>
                  <a:pt x="1668" y="2592"/>
                </a:lnTo>
                <a:lnTo>
                  <a:pt x="1662" y="2592"/>
                </a:lnTo>
                <a:lnTo>
                  <a:pt x="1662" y="2586"/>
                </a:lnTo>
                <a:close/>
                <a:moveTo>
                  <a:pt x="1650" y="2586"/>
                </a:moveTo>
                <a:lnTo>
                  <a:pt x="1656" y="2586"/>
                </a:lnTo>
                <a:lnTo>
                  <a:pt x="1650" y="2586"/>
                </a:lnTo>
                <a:close/>
                <a:moveTo>
                  <a:pt x="1662" y="2574"/>
                </a:moveTo>
                <a:lnTo>
                  <a:pt x="1662" y="2580"/>
                </a:lnTo>
                <a:lnTo>
                  <a:pt x="1663" y="2580"/>
                </a:lnTo>
                <a:lnTo>
                  <a:pt x="1662" y="2574"/>
                </a:lnTo>
                <a:close/>
                <a:moveTo>
                  <a:pt x="1662" y="2574"/>
                </a:moveTo>
                <a:lnTo>
                  <a:pt x="1668" y="2574"/>
                </a:lnTo>
                <a:lnTo>
                  <a:pt x="1668" y="2580"/>
                </a:lnTo>
                <a:lnTo>
                  <a:pt x="1662" y="2574"/>
                </a:lnTo>
                <a:close/>
                <a:moveTo>
                  <a:pt x="1662" y="2574"/>
                </a:moveTo>
                <a:lnTo>
                  <a:pt x="1662" y="2580"/>
                </a:lnTo>
                <a:lnTo>
                  <a:pt x="1663" y="2580"/>
                </a:lnTo>
                <a:lnTo>
                  <a:pt x="1662" y="2574"/>
                </a:lnTo>
                <a:close/>
                <a:moveTo>
                  <a:pt x="1614" y="2406"/>
                </a:moveTo>
                <a:lnTo>
                  <a:pt x="1620" y="2406"/>
                </a:lnTo>
                <a:lnTo>
                  <a:pt x="1620" y="2412"/>
                </a:lnTo>
                <a:lnTo>
                  <a:pt x="1614" y="2406"/>
                </a:lnTo>
                <a:close/>
                <a:moveTo>
                  <a:pt x="1608" y="2406"/>
                </a:moveTo>
                <a:lnTo>
                  <a:pt x="1608" y="2412"/>
                </a:lnTo>
                <a:lnTo>
                  <a:pt x="1609" y="2412"/>
                </a:lnTo>
                <a:lnTo>
                  <a:pt x="1608" y="2406"/>
                </a:lnTo>
                <a:close/>
                <a:moveTo>
                  <a:pt x="1614" y="2406"/>
                </a:moveTo>
                <a:lnTo>
                  <a:pt x="1614" y="2412"/>
                </a:lnTo>
                <a:lnTo>
                  <a:pt x="1615" y="2412"/>
                </a:lnTo>
                <a:lnTo>
                  <a:pt x="1614" y="2406"/>
                </a:lnTo>
                <a:close/>
                <a:moveTo>
                  <a:pt x="1608" y="2400"/>
                </a:moveTo>
                <a:lnTo>
                  <a:pt x="1614" y="2400"/>
                </a:lnTo>
                <a:lnTo>
                  <a:pt x="1614" y="2406"/>
                </a:lnTo>
                <a:lnTo>
                  <a:pt x="1614" y="2412"/>
                </a:lnTo>
                <a:lnTo>
                  <a:pt x="1608" y="2400"/>
                </a:lnTo>
                <a:close/>
                <a:moveTo>
                  <a:pt x="1608" y="2388"/>
                </a:moveTo>
                <a:lnTo>
                  <a:pt x="1608" y="2382"/>
                </a:lnTo>
                <a:lnTo>
                  <a:pt x="1608" y="2388"/>
                </a:lnTo>
                <a:close/>
                <a:moveTo>
                  <a:pt x="1602" y="2382"/>
                </a:moveTo>
                <a:lnTo>
                  <a:pt x="1602" y="2388"/>
                </a:lnTo>
                <a:lnTo>
                  <a:pt x="1603" y="2388"/>
                </a:lnTo>
                <a:lnTo>
                  <a:pt x="1602" y="2382"/>
                </a:lnTo>
                <a:close/>
                <a:moveTo>
                  <a:pt x="1596" y="2388"/>
                </a:moveTo>
                <a:lnTo>
                  <a:pt x="1602" y="2382"/>
                </a:lnTo>
                <a:lnTo>
                  <a:pt x="1602" y="2388"/>
                </a:lnTo>
                <a:lnTo>
                  <a:pt x="1596" y="2388"/>
                </a:lnTo>
                <a:close/>
                <a:moveTo>
                  <a:pt x="1584" y="2388"/>
                </a:moveTo>
                <a:lnTo>
                  <a:pt x="1590" y="2388"/>
                </a:lnTo>
                <a:lnTo>
                  <a:pt x="1591" y="2388"/>
                </a:lnTo>
                <a:lnTo>
                  <a:pt x="1584" y="2388"/>
                </a:lnTo>
                <a:close/>
                <a:moveTo>
                  <a:pt x="1596" y="2382"/>
                </a:moveTo>
                <a:lnTo>
                  <a:pt x="1596" y="2388"/>
                </a:lnTo>
                <a:lnTo>
                  <a:pt x="1597" y="2388"/>
                </a:lnTo>
                <a:lnTo>
                  <a:pt x="1596" y="2382"/>
                </a:lnTo>
                <a:close/>
                <a:moveTo>
                  <a:pt x="1602" y="2382"/>
                </a:moveTo>
                <a:lnTo>
                  <a:pt x="1608" y="2382"/>
                </a:lnTo>
                <a:lnTo>
                  <a:pt x="1602" y="2382"/>
                </a:lnTo>
                <a:close/>
                <a:moveTo>
                  <a:pt x="1602" y="2382"/>
                </a:moveTo>
                <a:lnTo>
                  <a:pt x="1608" y="2382"/>
                </a:lnTo>
                <a:lnTo>
                  <a:pt x="1602" y="2382"/>
                </a:lnTo>
                <a:close/>
                <a:moveTo>
                  <a:pt x="1608" y="2376"/>
                </a:moveTo>
                <a:lnTo>
                  <a:pt x="1614" y="2376"/>
                </a:lnTo>
                <a:lnTo>
                  <a:pt x="1614" y="2382"/>
                </a:lnTo>
                <a:lnTo>
                  <a:pt x="1608" y="2382"/>
                </a:lnTo>
                <a:lnTo>
                  <a:pt x="1608" y="2376"/>
                </a:lnTo>
                <a:close/>
                <a:moveTo>
                  <a:pt x="1602" y="2376"/>
                </a:moveTo>
                <a:lnTo>
                  <a:pt x="1608" y="2376"/>
                </a:lnTo>
                <a:lnTo>
                  <a:pt x="1608" y="2382"/>
                </a:lnTo>
                <a:lnTo>
                  <a:pt x="1602" y="2376"/>
                </a:lnTo>
                <a:close/>
                <a:moveTo>
                  <a:pt x="1578" y="2364"/>
                </a:moveTo>
                <a:lnTo>
                  <a:pt x="1578" y="2370"/>
                </a:lnTo>
                <a:lnTo>
                  <a:pt x="1579" y="2370"/>
                </a:lnTo>
                <a:lnTo>
                  <a:pt x="1578" y="2364"/>
                </a:lnTo>
                <a:close/>
                <a:moveTo>
                  <a:pt x="1560" y="2358"/>
                </a:moveTo>
                <a:lnTo>
                  <a:pt x="1566" y="2352"/>
                </a:lnTo>
                <a:lnTo>
                  <a:pt x="1566" y="2358"/>
                </a:lnTo>
                <a:lnTo>
                  <a:pt x="1560" y="2358"/>
                </a:lnTo>
                <a:close/>
                <a:moveTo>
                  <a:pt x="1590" y="2322"/>
                </a:moveTo>
                <a:lnTo>
                  <a:pt x="1596" y="2322"/>
                </a:lnTo>
                <a:lnTo>
                  <a:pt x="1597" y="2322"/>
                </a:lnTo>
                <a:lnTo>
                  <a:pt x="1590" y="2322"/>
                </a:lnTo>
                <a:close/>
                <a:moveTo>
                  <a:pt x="1584" y="2322"/>
                </a:moveTo>
                <a:lnTo>
                  <a:pt x="1590" y="2322"/>
                </a:lnTo>
                <a:lnTo>
                  <a:pt x="1584" y="2322"/>
                </a:lnTo>
                <a:close/>
                <a:moveTo>
                  <a:pt x="1494" y="2322"/>
                </a:moveTo>
                <a:lnTo>
                  <a:pt x="1494" y="2328"/>
                </a:lnTo>
                <a:lnTo>
                  <a:pt x="1495" y="2328"/>
                </a:lnTo>
                <a:lnTo>
                  <a:pt x="1494" y="2322"/>
                </a:lnTo>
                <a:close/>
                <a:moveTo>
                  <a:pt x="1488" y="2322"/>
                </a:moveTo>
                <a:lnTo>
                  <a:pt x="1494" y="2322"/>
                </a:lnTo>
                <a:lnTo>
                  <a:pt x="1488" y="2328"/>
                </a:lnTo>
                <a:lnTo>
                  <a:pt x="1488" y="2322"/>
                </a:lnTo>
                <a:close/>
                <a:moveTo>
                  <a:pt x="1470" y="2316"/>
                </a:moveTo>
                <a:lnTo>
                  <a:pt x="1476" y="2316"/>
                </a:lnTo>
                <a:lnTo>
                  <a:pt x="1470" y="2316"/>
                </a:lnTo>
                <a:close/>
                <a:moveTo>
                  <a:pt x="1470" y="2310"/>
                </a:moveTo>
                <a:lnTo>
                  <a:pt x="1470" y="2316"/>
                </a:lnTo>
                <a:lnTo>
                  <a:pt x="1471" y="2316"/>
                </a:lnTo>
                <a:lnTo>
                  <a:pt x="1470" y="2310"/>
                </a:lnTo>
                <a:close/>
                <a:moveTo>
                  <a:pt x="1470" y="2310"/>
                </a:moveTo>
                <a:lnTo>
                  <a:pt x="1476" y="2310"/>
                </a:lnTo>
                <a:lnTo>
                  <a:pt x="1476" y="2316"/>
                </a:lnTo>
                <a:lnTo>
                  <a:pt x="1470" y="2316"/>
                </a:lnTo>
                <a:lnTo>
                  <a:pt x="1470" y="2310"/>
                </a:lnTo>
                <a:close/>
                <a:moveTo>
                  <a:pt x="1470" y="2304"/>
                </a:moveTo>
                <a:lnTo>
                  <a:pt x="1470" y="2310"/>
                </a:lnTo>
                <a:lnTo>
                  <a:pt x="1471" y="2310"/>
                </a:lnTo>
                <a:lnTo>
                  <a:pt x="1470" y="2304"/>
                </a:lnTo>
                <a:close/>
                <a:moveTo>
                  <a:pt x="1464" y="2304"/>
                </a:moveTo>
                <a:lnTo>
                  <a:pt x="1470" y="2304"/>
                </a:lnTo>
                <a:lnTo>
                  <a:pt x="1464" y="2310"/>
                </a:lnTo>
                <a:lnTo>
                  <a:pt x="1464" y="2304"/>
                </a:lnTo>
                <a:close/>
                <a:moveTo>
                  <a:pt x="1488" y="2262"/>
                </a:moveTo>
                <a:lnTo>
                  <a:pt x="1494" y="2262"/>
                </a:lnTo>
                <a:lnTo>
                  <a:pt x="1488" y="2262"/>
                </a:lnTo>
                <a:close/>
                <a:moveTo>
                  <a:pt x="1386" y="2016"/>
                </a:moveTo>
                <a:lnTo>
                  <a:pt x="1392" y="2016"/>
                </a:lnTo>
                <a:lnTo>
                  <a:pt x="1386" y="2016"/>
                </a:lnTo>
                <a:close/>
                <a:moveTo>
                  <a:pt x="1092" y="1764"/>
                </a:moveTo>
                <a:lnTo>
                  <a:pt x="1098" y="1764"/>
                </a:lnTo>
                <a:lnTo>
                  <a:pt x="1098" y="1770"/>
                </a:lnTo>
                <a:lnTo>
                  <a:pt x="1104" y="1770"/>
                </a:lnTo>
                <a:lnTo>
                  <a:pt x="1098" y="1770"/>
                </a:lnTo>
                <a:lnTo>
                  <a:pt x="1098" y="1764"/>
                </a:lnTo>
                <a:lnTo>
                  <a:pt x="1092" y="1764"/>
                </a:lnTo>
                <a:lnTo>
                  <a:pt x="1092" y="1770"/>
                </a:lnTo>
                <a:lnTo>
                  <a:pt x="1092" y="1764"/>
                </a:lnTo>
                <a:close/>
                <a:moveTo>
                  <a:pt x="1080" y="1752"/>
                </a:moveTo>
                <a:lnTo>
                  <a:pt x="1086" y="1752"/>
                </a:lnTo>
                <a:lnTo>
                  <a:pt x="1080" y="1752"/>
                </a:lnTo>
                <a:close/>
                <a:moveTo>
                  <a:pt x="1080" y="1752"/>
                </a:moveTo>
                <a:lnTo>
                  <a:pt x="1086" y="1752"/>
                </a:lnTo>
                <a:lnTo>
                  <a:pt x="1080" y="1752"/>
                </a:lnTo>
                <a:close/>
                <a:moveTo>
                  <a:pt x="438" y="702"/>
                </a:moveTo>
                <a:lnTo>
                  <a:pt x="438" y="708"/>
                </a:lnTo>
                <a:lnTo>
                  <a:pt x="439" y="708"/>
                </a:lnTo>
                <a:lnTo>
                  <a:pt x="438" y="702"/>
                </a:lnTo>
                <a:close/>
                <a:moveTo>
                  <a:pt x="444" y="672"/>
                </a:moveTo>
                <a:lnTo>
                  <a:pt x="444" y="678"/>
                </a:lnTo>
                <a:lnTo>
                  <a:pt x="438" y="678"/>
                </a:lnTo>
                <a:lnTo>
                  <a:pt x="438" y="684"/>
                </a:lnTo>
                <a:lnTo>
                  <a:pt x="438" y="690"/>
                </a:lnTo>
                <a:lnTo>
                  <a:pt x="438" y="684"/>
                </a:lnTo>
                <a:lnTo>
                  <a:pt x="438" y="678"/>
                </a:lnTo>
                <a:lnTo>
                  <a:pt x="438" y="672"/>
                </a:lnTo>
                <a:lnTo>
                  <a:pt x="438" y="666"/>
                </a:lnTo>
                <a:lnTo>
                  <a:pt x="438" y="660"/>
                </a:lnTo>
                <a:lnTo>
                  <a:pt x="444" y="666"/>
                </a:lnTo>
                <a:lnTo>
                  <a:pt x="444" y="672"/>
                </a:lnTo>
                <a:close/>
                <a:moveTo>
                  <a:pt x="390" y="516"/>
                </a:moveTo>
                <a:lnTo>
                  <a:pt x="396" y="516"/>
                </a:lnTo>
                <a:lnTo>
                  <a:pt x="402" y="516"/>
                </a:lnTo>
                <a:lnTo>
                  <a:pt x="402" y="522"/>
                </a:lnTo>
                <a:lnTo>
                  <a:pt x="408" y="522"/>
                </a:lnTo>
                <a:lnTo>
                  <a:pt x="402" y="522"/>
                </a:lnTo>
                <a:lnTo>
                  <a:pt x="402" y="528"/>
                </a:lnTo>
                <a:lnTo>
                  <a:pt x="408" y="528"/>
                </a:lnTo>
                <a:lnTo>
                  <a:pt x="402" y="528"/>
                </a:lnTo>
                <a:lnTo>
                  <a:pt x="402" y="534"/>
                </a:lnTo>
                <a:lnTo>
                  <a:pt x="402" y="528"/>
                </a:lnTo>
                <a:lnTo>
                  <a:pt x="402" y="534"/>
                </a:lnTo>
                <a:lnTo>
                  <a:pt x="402" y="528"/>
                </a:lnTo>
                <a:lnTo>
                  <a:pt x="396" y="534"/>
                </a:lnTo>
                <a:lnTo>
                  <a:pt x="396" y="528"/>
                </a:lnTo>
                <a:lnTo>
                  <a:pt x="390" y="528"/>
                </a:lnTo>
                <a:lnTo>
                  <a:pt x="384" y="528"/>
                </a:lnTo>
                <a:lnTo>
                  <a:pt x="384" y="522"/>
                </a:lnTo>
                <a:lnTo>
                  <a:pt x="384" y="516"/>
                </a:lnTo>
                <a:lnTo>
                  <a:pt x="378" y="516"/>
                </a:lnTo>
                <a:lnTo>
                  <a:pt x="378" y="510"/>
                </a:lnTo>
                <a:lnTo>
                  <a:pt x="378" y="504"/>
                </a:lnTo>
                <a:lnTo>
                  <a:pt x="378" y="510"/>
                </a:lnTo>
                <a:lnTo>
                  <a:pt x="384" y="510"/>
                </a:lnTo>
                <a:lnTo>
                  <a:pt x="390" y="510"/>
                </a:lnTo>
                <a:lnTo>
                  <a:pt x="390" y="516"/>
                </a:lnTo>
                <a:close/>
                <a:moveTo>
                  <a:pt x="312" y="468"/>
                </a:moveTo>
                <a:lnTo>
                  <a:pt x="318" y="468"/>
                </a:lnTo>
                <a:lnTo>
                  <a:pt x="319" y="468"/>
                </a:lnTo>
                <a:lnTo>
                  <a:pt x="312" y="468"/>
                </a:lnTo>
                <a:close/>
                <a:moveTo>
                  <a:pt x="396" y="432"/>
                </a:moveTo>
                <a:lnTo>
                  <a:pt x="396" y="438"/>
                </a:lnTo>
                <a:lnTo>
                  <a:pt x="396" y="450"/>
                </a:lnTo>
                <a:lnTo>
                  <a:pt x="402" y="450"/>
                </a:lnTo>
                <a:lnTo>
                  <a:pt x="402" y="456"/>
                </a:lnTo>
                <a:lnTo>
                  <a:pt x="402" y="462"/>
                </a:lnTo>
                <a:lnTo>
                  <a:pt x="408" y="468"/>
                </a:lnTo>
                <a:lnTo>
                  <a:pt x="408" y="474"/>
                </a:lnTo>
                <a:lnTo>
                  <a:pt x="408" y="480"/>
                </a:lnTo>
                <a:lnTo>
                  <a:pt x="408" y="486"/>
                </a:lnTo>
                <a:lnTo>
                  <a:pt x="414" y="486"/>
                </a:lnTo>
                <a:lnTo>
                  <a:pt x="408" y="486"/>
                </a:lnTo>
                <a:lnTo>
                  <a:pt x="402" y="486"/>
                </a:lnTo>
                <a:lnTo>
                  <a:pt x="396" y="486"/>
                </a:lnTo>
                <a:lnTo>
                  <a:pt x="396" y="480"/>
                </a:lnTo>
                <a:lnTo>
                  <a:pt x="390" y="474"/>
                </a:lnTo>
                <a:lnTo>
                  <a:pt x="384" y="468"/>
                </a:lnTo>
                <a:lnTo>
                  <a:pt x="384" y="462"/>
                </a:lnTo>
                <a:lnTo>
                  <a:pt x="384" y="456"/>
                </a:lnTo>
                <a:lnTo>
                  <a:pt x="378" y="450"/>
                </a:lnTo>
                <a:lnTo>
                  <a:pt x="378" y="444"/>
                </a:lnTo>
                <a:lnTo>
                  <a:pt x="384" y="444"/>
                </a:lnTo>
                <a:lnTo>
                  <a:pt x="390" y="438"/>
                </a:lnTo>
                <a:lnTo>
                  <a:pt x="396" y="438"/>
                </a:lnTo>
                <a:lnTo>
                  <a:pt x="396" y="432"/>
                </a:lnTo>
                <a:close/>
                <a:moveTo>
                  <a:pt x="342" y="402"/>
                </a:moveTo>
                <a:lnTo>
                  <a:pt x="348" y="402"/>
                </a:lnTo>
                <a:lnTo>
                  <a:pt x="342" y="402"/>
                </a:lnTo>
                <a:close/>
                <a:moveTo>
                  <a:pt x="528" y="30"/>
                </a:moveTo>
                <a:lnTo>
                  <a:pt x="528" y="36"/>
                </a:lnTo>
                <a:lnTo>
                  <a:pt x="522" y="36"/>
                </a:lnTo>
                <a:lnTo>
                  <a:pt x="522" y="42"/>
                </a:lnTo>
                <a:lnTo>
                  <a:pt x="516" y="36"/>
                </a:lnTo>
                <a:lnTo>
                  <a:pt x="516" y="42"/>
                </a:lnTo>
                <a:lnTo>
                  <a:pt x="510" y="42"/>
                </a:lnTo>
                <a:lnTo>
                  <a:pt x="504" y="42"/>
                </a:lnTo>
                <a:lnTo>
                  <a:pt x="510" y="42"/>
                </a:lnTo>
                <a:lnTo>
                  <a:pt x="510" y="48"/>
                </a:lnTo>
                <a:lnTo>
                  <a:pt x="504" y="48"/>
                </a:lnTo>
                <a:lnTo>
                  <a:pt x="504" y="54"/>
                </a:lnTo>
                <a:lnTo>
                  <a:pt x="498" y="54"/>
                </a:lnTo>
                <a:lnTo>
                  <a:pt x="492" y="60"/>
                </a:lnTo>
                <a:lnTo>
                  <a:pt x="486" y="60"/>
                </a:lnTo>
                <a:lnTo>
                  <a:pt x="486" y="66"/>
                </a:lnTo>
                <a:lnTo>
                  <a:pt x="480" y="72"/>
                </a:lnTo>
                <a:lnTo>
                  <a:pt x="474" y="78"/>
                </a:lnTo>
                <a:lnTo>
                  <a:pt x="474" y="84"/>
                </a:lnTo>
                <a:lnTo>
                  <a:pt x="468" y="84"/>
                </a:lnTo>
                <a:lnTo>
                  <a:pt x="468" y="90"/>
                </a:lnTo>
                <a:lnTo>
                  <a:pt x="468" y="96"/>
                </a:lnTo>
                <a:lnTo>
                  <a:pt x="462" y="96"/>
                </a:lnTo>
                <a:lnTo>
                  <a:pt x="462" y="102"/>
                </a:lnTo>
                <a:lnTo>
                  <a:pt x="462" y="108"/>
                </a:lnTo>
                <a:lnTo>
                  <a:pt x="456" y="108"/>
                </a:lnTo>
                <a:lnTo>
                  <a:pt x="456" y="114"/>
                </a:lnTo>
                <a:lnTo>
                  <a:pt x="456" y="120"/>
                </a:lnTo>
                <a:lnTo>
                  <a:pt x="462" y="120"/>
                </a:lnTo>
                <a:lnTo>
                  <a:pt x="456" y="120"/>
                </a:lnTo>
                <a:lnTo>
                  <a:pt x="456" y="126"/>
                </a:lnTo>
                <a:lnTo>
                  <a:pt x="456" y="132"/>
                </a:lnTo>
                <a:lnTo>
                  <a:pt x="456" y="138"/>
                </a:lnTo>
                <a:lnTo>
                  <a:pt x="450" y="138"/>
                </a:lnTo>
                <a:lnTo>
                  <a:pt x="456" y="138"/>
                </a:lnTo>
                <a:lnTo>
                  <a:pt x="456" y="144"/>
                </a:lnTo>
                <a:lnTo>
                  <a:pt x="450" y="144"/>
                </a:lnTo>
                <a:lnTo>
                  <a:pt x="450" y="150"/>
                </a:lnTo>
                <a:lnTo>
                  <a:pt x="450" y="156"/>
                </a:lnTo>
                <a:lnTo>
                  <a:pt x="444" y="156"/>
                </a:lnTo>
                <a:lnTo>
                  <a:pt x="444" y="162"/>
                </a:lnTo>
                <a:lnTo>
                  <a:pt x="444" y="168"/>
                </a:lnTo>
                <a:lnTo>
                  <a:pt x="444" y="174"/>
                </a:lnTo>
                <a:lnTo>
                  <a:pt x="438" y="174"/>
                </a:lnTo>
                <a:lnTo>
                  <a:pt x="438" y="180"/>
                </a:lnTo>
                <a:lnTo>
                  <a:pt x="438" y="186"/>
                </a:lnTo>
                <a:lnTo>
                  <a:pt x="438" y="192"/>
                </a:lnTo>
                <a:lnTo>
                  <a:pt x="438" y="198"/>
                </a:lnTo>
                <a:lnTo>
                  <a:pt x="438" y="204"/>
                </a:lnTo>
                <a:lnTo>
                  <a:pt x="438" y="210"/>
                </a:lnTo>
                <a:lnTo>
                  <a:pt x="432" y="216"/>
                </a:lnTo>
                <a:lnTo>
                  <a:pt x="432" y="222"/>
                </a:lnTo>
                <a:lnTo>
                  <a:pt x="432" y="228"/>
                </a:lnTo>
                <a:lnTo>
                  <a:pt x="432" y="234"/>
                </a:lnTo>
                <a:lnTo>
                  <a:pt x="432" y="240"/>
                </a:lnTo>
                <a:lnTo>
                  <a:pt x="432" y="246"/>
                </a:lnTo>
                <a:lnTo>
                  <a:pt x="432" y="252"/>
                </a:lnTo>
                <a:lnTo>
                  <a:pt x="426" y="252"/>
                </a:lnTo>
                <a:lnTo>
                  <a:pt x="426" y="258"/>
                </a:lnTo>
                <a:lnTo>
                  <a:pt x="426" y="264"/>
                </a:lnTo>
                <a:lnTo>
                  <a:pt x="426" y="270"/>
                </a:lnTo>
                <a:lnTo>
                  <a:pt x="426" y="276"/>
                </a:lnTo>
                <a:lnTo>
                  <a:pt x="426" y="282"/>
                </a:lnTo>
                <a:lnTo>
                  <a:pt x="420" y="282"/>
                </a:lnTo>
                <a:lnTo>
                  <a:pt x="420" y="288"/>
                </a:lnTo>
                <a:lnTo>
                  <a:pt x="414" y="288"/>
                </a:lnTo>
                <a:lnTo>
                  <a:pt x="414" y="294"/>
                </a:lnTo>
                <a:lnTo>
                  <a:pt x="414" y="300"/>
                </a:lnTo>
                <a:lnTo>
                  <a:pt x="414" y="306"/>
                </a:lnTo>
                <a:lnTo>
                  <a:pt x="408" y="306"/>
                </a:lnTo>
                <a:lnTo>
                  <a:pt x="408" y="312"/>
                </a:lnTo>
                <a:lnTo>
                  <a:pt x="402" y="318"/>
                </a:lnTo>
                <a:lnTo>
                  <a:pt x="408" y="318"/>
                </a:lnTo>
                <a:lnTo>
                  <a:pt x="402" y="318"/>
                </a:lnTo>
                <a:lnTo>
                  <a:pt x="402" y="324"/>
                </a:lnTo>
                <a:lnTo>
                  <a:pt x="402" y="330"/>
                </a:lnTo>
                <a:lnTo>
                  <a:pt x="396" y="330"/>
                </a:lnTo>
                <a:lnTo>
                  <a:pt x="396" y="336"/>
                </a:lnTo>
                <a:lnTo>
                  <a:pt x="396" y="342"/>
                </a:lnTo>
                <a:lnTo>
                  <a:pt x="396" y="348"/>
                </a:lnTo>
                <a:lnTo>
                  <a:pt x="390" y="348"/>
                </a:lnTo>
                <a:lnTo>
                  <a:pt x="390" y="354"/>
                </a:lnTo>
                <a:lnTo>
                  <a:pt x="390" y="360"/>
                </a:lnTo>
                <a:lnTo>
                  <a:pt x="384" y="360"/>
                </a:lnTo>
                <a:lnTo>
                  <a:pt x="384" y="366"/>
                </a:lnTo>
                <a:lnTo>
                  <a:pt x="384" y="372"/>
                </a:lnTo>
                <a:lnTo>
                  <a:pt x="384" y="378"/>
                </a:lnTo>
                <a:lnTo>
                  <a:pt x="378" y="378"/>
                </a:lnTo>
                <a:lnTo>
                  <a:pt x="384" y="378"/>
                </a:lnTo>
                <a:lnTo>
                  <a:pt x="378" y="384"/>
                </a:lnTo>
                <a:lnTo>
                  <a:pt x="378" y="378"/>
                </a:lnTo>
                <a:lnTo>
                  <a:pt x="378" y="384"/>
                </a:lnTo>
                <a:lnTo>
                  <a:pt x="372" y="384"/>
                </a:lnTo>
                <a:lnTo>
                  <a:pt x="366" y="390"/>
                </a:lnTo>
                <a:lnTo>
                  <a:pt x="360" y="390"/>
                </a:lnTo>
                <a:lnTo>
                  <a:pt x="360" y="396"/>
                </a:lnTo>
                <a:lnTo>
                  <a:pt x="354" y="396"/>
                </a:lnTo>
                <a:lnTo>
                  <a:pt x="348" y="396"/>
                </a:lnTo>
                <a:lnTo>
                  <a:pt x="348" y="402"/>
                </a:lnTo>
                <a:lnTo>
                  <a:pt x="342" y="402"/>
                </a:lnTo>
                <a:lnTo>
                  <a:pt x="342" y="408"/>
                </a:lnTo>
                <a:lnTo>
                  <a:pt x="342" y="414"/>
                </a:lnTo>
                <a:lnTo>
                  <a:pt x="336" y="420"/>
                </a:lnTo>
                <a:lnTo>
                  <a:pt x="336" y="426"/>
                </a:lnTo>
                <a:lnTo>
                  <a:pt x="336" y="432"/>
                </a:lnTo>
                <a:lnTo>
                  <a:pt x="330" y="426"/>
                </a:lnTo>
                <a:lnTo>
                  <a:pt x="330" y="432"/>
                </a:lnTo>
                <a:lnTo>
                  <a:pt x="330" y="438"/>
                </a:lnTo>
                <a:lnTo>
                  <a:pt x="324" y="438"/>
                </a:lnTo>
                <a:lnTo>
                  <a:pt x="324" y="432"/>
                </a:lnTo>
                <a:lnTo>
                  <a:pt x="324" y="438"/>
                </a:lnTo>
                <a:lnTo>
                  <a:pt x="330" y="438"/>
                </a:lnTo>
                <a:lnTo>
                  <a:pt x="324" y="438"/>
                </a:lnTo>
                <a:lnTo>
                  <a:pt x="330" y="438"/>
                </a:lnTo>
                <a:lnTo>
                  <a:pt x="330" y="444"/>
                </a:lnTo>
                <a:lnTo>
                  <a:pt x="324" y="444"/>
                </a:lnTo>
                <a:lnTo>
                  <a:pt x="330" y="444"/>
                </a:lnTo>
                <a:lnTo>
                  <a:pt x="324" y="444"/>
                </a:lnTo>
                <a:lnTo>
                  <a:pt x="324" y="450"/>
                </a:lnTo>
                <a:lnTo>
                  <a:pt x="324" y="456"/>
                </a:lnTo>
                <a:lnTo>
                  <a:pt x="324" y="462"/>
                </a:lnTo>
                <a:lnTo>
                  <a:pt x="318" y="462"/>
                </a:lnTo>
                <a:lnTo>
                  <a:pt x="318" y="468"/>
                </a:lnTo>
                <a:lnTo>
                  <a:pt x="312" y="468"/>
                </a:lnTo>
                <a:lnTo>
                  <a:pt x="312" y="462"/>
                </a:lnTo>
                <a:lnTo>
                  <a:pt x="312" y="468"/>
                </a:lnTo>
                <a:lnTo>
                  <a:pt x="318" y="468"/>
                </a:lnTo>
                <a:lnTo>
                  <a:pt x="318" y="474"/>
                </a:lnTo>
                <a:lnTo>
                  <a:pt x="312" y="474"/>
                </a:lnTo>
                <a:lnTo>
                  <a:pt x="312" y="468"/>
                </a:lnTo>
                <a:lnTo>
                  <a:pt x="312" y="474"/>
                </a:lnTo>
                <a:lnTo>
                  <a:pt x="306" y="474"/>
                </a:lnTo>
                <a:lnTo>
                  <a:pt x="306" y="468"/>
                </a:lnTo>
                <a:lnTo>
                  <a:pt x="306" y="474"/>
                </a:lnTo>
                <a:lnTo>
                  <a:pt x="312" y="474"/>
                </a:lnTo>
                <a:lnTo>
                  <a:pt x="312" y="480"/>
                </a:lnTo>
                <a:lnTo>
                  <a:pt x="312" y="474"/>
                </a:lnTo>
                <a:lnTo>
                  <a:pt x="318" y="474"/>
                </a:lnTo>
                <a:lnTo>
                  <a:pt x="318" y="480"/>
                </a:lnTo>
                <a:lnTo>
                  <a:pt x="318" y="486"/>
                </a:lnTo>
                <a:lnTo>
                  <a:pt x="312" y="486"/>
                </a:lnTo>
                <a:lnTo>
                  <a:pt x="318" y="486"/>
                </a:lnTo>
                <a:lnTo>
                  <a:pt x="312" y="486"/>
                </a:lnTo>
                <a:lnTo>
                  <a:pt x="318" y="486"/>
                </a:lnTo>
                <a:lnTo>
                  <a:pt x="318" y="492"/>
                </a:lnTo>
                <a:lnTo>
                  <a:pt x="324" y="492"/>
                </a:lnTo>
                <a:lnTo>
                  <a:pt x="324" y="498"/>
                </a:lnTo>
                <a:lnTo>
                  <a:pt x="324" y="504"/>
                </a:lnTo>
                <a:lnTo>
                  <a:pt x="324" y="510"/>
                </a:lnTo>
                <a:lnTo>
                  <a:pt x="324" y="516"/>
                </a:lnTo>
                <a:lnTo>
                  <a:pt x="330" y="516"/>
                </a:lnTo>
                <a:lnTo>
                  <a:pt x="330" y="522"/>
                </a:lnTo>
                <a:lnTo>
                  <a:pt x="324" y="522"/>
                </a:lnTo>
                <a:lnTo>
                  <a:pt x="324" y="528"/>
                </a:lnTo>
                <a:lnTo>
                  <a:pt x="318" y="528"/>
                </a:lnTo>
                <a:lnTo>
                  <a:pt x="324" y="528"/>
                </a:lnTo>
                <a:lnTo>
                  <a:pt x="318" y="528"/>
                </a:lnTo>
                <a:lnTo>
                  <a:pt x="324" y="528"/>
                </a:lnTo>
                <a:lnTo>
                  <a:pt x="324" y="522"/>
                </a:lnTo>
                <a:lnTo>
                  <a:pt x="330" y="522"/>
                </a:lnTo>
                <a:lnTo>
                  <a:pt x="336" y="522"/>
                </a:lnTo>
                <a:lnTo>
                  <a:pt x="336" y="528"/>
                </a:lnTo>
                <a:lnTo>
                  <a:pt x="342" y="528"/>
                </a:lnTo>
                <a:lnTo>
                  <a:pt x="342" y="534"/>
                </a:lnTo>
                <a:lnTo>
                  <a:pt x="336" y="534"/>
                </a:lnTo>
                <a:lnTo>
                  <a:pt x="336" y="540"/>
                </a:lnTo>
                <a:lnTo>
                  <a:pt x="330" y="540"/>
                </a:lnTo>
                <a:lnTo>
                  <a:pt x="330" y="546"/>
                </a:lnTo>
                <a:lnTo>
                  <a:pt x="330" y="540"/>
                </a:lnTo>
                <a:lnTo>
                  <a:pt x="330" y="546"/>
                </a:lnTo>
                <a:lnTo>
                  <a:pt x="324" y="546"/>
                </a:lnTo>
                <a:lnTo>
                  <a:pt x="324" y="540"/>
                </a:lnTo>
                <a:lnTo>
                  <a:pt x="324" y="546"/>
                </a:lnTo>
                <a:lnTo>
                  <a:pt x="324" y="552"/>
                </a:lnTo>
                <a:lnTo>
                  <a:pt x="324" y="546"/>
                </a:lnTo>
                <a:lnTo>
                  <a:pt x="324" y="552"/>
                </a:lnTo>
                <a:lnTo>
                  <a:pt x="324" y="546"/>
                </a:lnTo>
                <a:lnTo>
                  <a:pt x="330" y="546"/>
                </a:lnTo>
                <a:lnTo>
                  <a:pt x="336" y="546"/>
                </a:lnTo>
                <a:lnTo>
                  <a:pt x="336" y="540"/>
                </a:lnTo>
                <a:lnTo>
                  <a:pt x="336" y="546"/>
                </a:lnTo>
                <a:lnTo>
                  <a:pt x="336" y="540"/>
                </a:lnTo>
                <a:lnTo>
                  <a:pt x="342" y="540"/>
                </a:lnTo>
                <a:lnTo>
                  <a:pt x="342" y="534"/>
                </a:lnTo>
                <a:lnTo>
                  <a:pt x="348" y="534"/>
                </a:lnTo>
                <a:lnTo>
                  <a:pt x="354" y="534"/>
                </a:lnTo>
                <a:lnTo>
                  <a:pt x="360" y="534"/>
                </a:lnTo>
                <a:lnTo>
                  <a:pt x="360" y="540"/>
                </a:lnTo>
                <a:lnTo>
                  <a:pt x="366" y="540"/>
                </a:lnTo>
                <a:lnTo>
                  <a:pt x="366" y="546"/>
                </a:lnTo>
                <a:lnTo>
                  <a:pt x="372" y="546"/>
                </a:lnTo>
                <a:lnTo>
                  <a:pt x="378" y="546"/>
                </a:lnTo>
                <a:lnTo>
                  <a:pt x="378" y="552"/>
                </a:lnTo>
                <a:lnTo>
                  <a:pt x="384" y="552"/>
                </a:lnTo>
                <a:lnTo>
                  <a:pt x="384" y="558"/>
                </a:lnTo>
                <a:lnTo>
                  <a:pt x="390" y="558"/>
                </a:lnTo>
                <a:lnTo>
                  <a:pt x="390" y="564"/>
                </a:lnTo>
                <a:lnTo>
                  <a:pt x="396" y="564"/>
                </a:lnTo>
                <a:lnTo>
                  <a:pt x="402" y="564"/>
                </a:lnTo>
                <a:lnTo>
                  <a:pt x="402" y="570"/>
                </a:lnTo>
                <a:lnTo>
                  <a:pt x="408" y="570"/>
                </a:lnTo>
                <a:lnTo>
                  <a:pt x="414" y="570"/>
                </a:lnTo>
                <a:lnTo>
                  <a:pt x="414" y="576"/>
                </a:lnTo>
                <a:lnTo>
                  <a:pt x="420" y="576"/>
                </a:lnTo>
                <a:lnTo>
                  <a:pt x="414" y="576"/>
                </a:lnTo>
                <a:lnTo>
                  <a:pt x="414" y="582"/>
                </a:lnTo>
                <a:lnTo>
                  <a:pt x="420" y="582"/>
                </a:lnTo>
                <a:lnTo>
                  <a:pt x="420" y="588"/>
                </a:lnTo>
                <a:lnTo>
                  <a:pt x="420" y="594"/>
                </a:lnTo>
                <a:lnTo>
                  <a:pt x="420" y="600"/>
                </a:lnTo>
                <a:lnTo>
                  <a:pt x="420" y="606"/>
                </a:lnTo>
                <a:lnTo>
                  <a:pt x="420" y="612"/>
                </a:lnTo>
                <a:lnTo>
                  <a:pt x="420" y="618"/>
                </a:lnTo>
                <a:lnTo>
                  <a:pt x="420" y="624"/>
                </a:lnTo>
                <a:lnTo>
                  <a:pt x="420" y="630"/>
                </a:lnTo>
                <a:lnTo>
                  <a:pt x="420" y="636"/>
                </a:lnTo>
                <a:lnTo>
                  <a:pt x="426" y="636"/>
                </a:lnTo>
                <a:lnTo>
                  <a:pt x="426" y="642"/>
                </a:lnTo>
                <a:lnTo>
                  <a:pt x="426" y="648"/>
                </a:lnTo>
                <a:lnTo>
                  <a:pt x="426" y="654"/>
                </a:lnTo>
                <a:lnTo>
                  <a:pt x="420" y="654"/>
                </a:lnTo>
                <a:lnTo>
                  <a:pt x="426" y="654"/>
                </a:lnTo>
                <a:lnTo>
                  <a:pt x="426" y="660"/>
                </a:lnTo>
                <a:lnTo>
                  <a:pt x="420" y="660"/>
                </a:lnTo>
                <a:lnTo>
                  <a:pt x="420" y="666"/>
                </a:lnTo>
                <a:lnTo>
                  <a:pt x="426" y="666"/>
                </a:lnTo>
                <a:lnTo>
                  <a:pt x="426" y="660"/>
                </a:lnTo>
                <a:lnTo>
                  <a:pt x="426" y="666"/>
                </a:lnTo>
                <a:lnTo>
                  <a:pt x="426" y="672"/>
                </a:lnTo>
                <a:lnTo>
                  <a:pt x="426" y="678"/>
                </a:lnTo>
                <a:lnTo>
                  <a:pt x="426" y="684"/>
                </a:lnTo>
                <a:lnTo>
                  <a:pt x="420" y="684"/>
                </a:lnTo>
                <a:lnTo>
                  <a:pt x="426" y="684"/>
                </a:lnTo>
                <a:lnTo>
                  <a:pt x="426" y="690"/>
                </a:lnTo>
                <a:lnTo>
                  <a:pt x="420" y="690"/>
                </a:lnTo>
                <a:lnTo>
                  <a:pt x="420" y="696"/>
                </a:lnTo>
                <a:lnTo>
                  <a:pt x="420" y="702"/>
                </a:lnTo>
                <a:lnTo>
                  <a:pt x="414" y="702"/>
                </a:lnTo>
                <a:lnTo>
                  <a:pt x="414" y="708"/>
                </a:lnTo>
                <a:lnTo>
                  <a:pt x="414" y="714"/>
                </a:lnTo>
                <a:lnTo>
                  <a:pt x="414" y="720"/>
                </a:lnTo>
                <a:lnTo>
                  <a:pt x="414" y="726"/>
                </a:lnTo>
                <a:lnTo>
                  <a:pt x="414" y="732"/>
                </a:lnTo>
                <a:lnTo>
                  <a:pt x="414" y="738"/>
                </a:lnTo>
                <a:lnTo>
                  <a:pt x="408" y="738"/>
                </a:lnTo>
                <a:lnTo>
                  <a:pt x="408" y="744"/>
                </a:lnTo>
                <a:lnTo>
                  <a:pt x="408" y="750"/>
                </a:lnTo>
                <a:lnTo>
                  <a:pt x="408" y="756"/>
                </a:lnTo>
                <a:lnTo>
                  <a:pt x="408" y="762"/>
                </a:lnTo>
                <a:lnTo>
                  <a:pt x="414" y="762"/>
                </a:lnTo>
                <a:lnTo>
                  <a:pt x="414" y="768"/>
                </a:lnTo>
                <a:lnTo>
                  <a:pt x="414" y="774"/>
                </a:lnTo>
                <a:lnTo>
                  <a:pt x="414" y="780"/>
                </a:lnTo>
                <a:lnTo>
                  <a:pt x="420" y="780"/>
                </a:lnTo>
                <a:lnTo>
                  <a:pt x="420" y="786"/>
                </a:lnTo>
                <a:lnTo>
                  <a:pt x="420" y="792"/>
                </a:lnTo>
                <a:lnTo>
                  <a:pt x="426" y="792"/>
                </a:lnTo>
                <a:lnTo>
                  <a:pt x="426" y="798"/>
                </a:lnTo>
                <a:lnTo>
                  <a:pt x="432" y="798"/>
                </a:lnTo>
                <a:lnTo>
                  <a:pt x="432" y="804"/>
                </a:lnTo>
                <a:lnTo>
                  <a:pt x="438" y="804"/>
                </a:lnTo>
                <a:lnTo>
                  <a:pt x="438" y="810"/>
                </a:lnTo>
                <a:lnTo>
                  <a:pt x="444" y="810"/>
                </a:lnTo>
                <a:lnTo>
                  <a:pt x="444" y="816"/>
                </a:lnTo>
                <a:lnTo>
                  <a:pt x="444" y="822"/>
                </a:lnTo>
                <a:lnTo>
                  <a:pt x="450" y="822"/>
                </a:lnTo>
                <a:lnTo>
                  <a:pt x="450" y="816"/>
                </a:lnTo>
                <a:lnTo>
                  <a:pt x="450" y="822"/>
                </a:lnTo>
                <a:lnTo>
                  <a:pt x="456" y="822"/>
                </a:lnTo>
                <a:lnTo>
                  <a:pt x="462" y="822"/>
                </a:lnTo>
                <a:lnTo>
                  <a:pt x="456" y="822"/>
                </a:lnTo>
                <a:lnTo>
                  <a:pt x="462" y="828"/>
                </a:lnTo>
                <a:lnTo>
                  <a:pt x="462" y="834"/>
                </a:lnTo>
                <a:lnTo>
                  <a:pt x="468" y="834"/>
                </a:lnTo>
                <a:lnTo>
                  <a:pt x="474" y="834"/>
                </a:lnTo>
                <a:lnTo>
                  <a:pt x="474" y="840"/>
                </a:lnTo>
                <a:lnTo>
                  <a:pt x="480" y="840"/>
                </a:lnTo>
                <a:lnTo>
                  <a:pt x="486" y="840"/>
                </a:lnTo>
                <a:lnTo>
                  <a:pt x="486" y="846"/>
                </a:lnTo>
                <a:lnTo>
                  <a:pt x="492" y="846"/>
                </a:lnTo>
                <a:lnTo>
                  <a:pt x="492" y="852"/>
                </a:lnTo>
                <a:lnTo>
                  <a:pt x="498" y="852"/>
                </a:lnTo>
                <a:lnTo>
                  <a:pt x="504" y="852"/>
                </a:lnTo>
                <a:lnTo>
                  <a:pt x="504" y="858"/>
                </a:lnTo>
                <a:lnTo>
                  <a:pt x="510" y="858"/>
                </a:lnTo>
                <a:lnTo>
                  <a:pt x="510" y="864"/>
                </a:lnTo>
                <a:lnTo>
                  <a:pt x="516" y="864"/>
                </a:lnTo>
                <a:lnTo>
                  <a:pt x="522" y="864"/>
                </a:lnTo>
                <a:lnTo>
                  <a:pt x="522" y="870"/>
                </a:lnTo>
                <a:lnTo>
                  <a:pt x="522" y="876"/>
                </a:lnTo>
                <a:lnTo>
                  <a:pt x="528" y="876"/>
                </a:lnTo>
                <a:lnTo>
                  <a:pt x="528" y="882"/>
                </a:lnTo>
                <a:lnTo>
                  <a:pt x="534" y="888"/>
                </a:lnTo>
                <a:lnTo>
                  <a:pt x="540" y="894"/>
                </a:lnTo>
                <a:lnTo>
                  <a:pt x="546" y="900"/>
                </a:lnTo>
                <a:lnTo>
                  <a:pt x="546" y="906"/>
                </a:lnTo>
                <a:lnTo>
                  <a:pt x="552" y="906"/>
                </a:lnTo>
                <a:lnTo>
                  <a:pt x="552" y="912"/>
                </a:lnTo>
                <a:lnTo>
                  <a:pt x="558" y="912"/>
                </a:lnTo>
                <a:lnTo>
                  <a:pt x="558" y="918"/>
                </a:lnTo>
                <a:lnTo>
                  <a:pt x="564" y="918"/>
                </a:lnTo>
                <a:lnTo>
                  <a:pt x="564" y="924"/>
                </a:lnTo>
                <a:lnTo>
                  <a:pt x="564" y="930"/>
                </a:lnTo>
                <a:lnTo>
                  <a:pt x="564" y="936"/>
                </a:lnTo>
                <a:lnTo>
                  <a:pt x="570" y="936"/>
                </a:lnTo>
                <a:lnTo>
                  <a:pt x="576" y="936"/>
                </a:lnTo>
                <a:lnTo>
                  <a:pt x="576" y="942"/>
                </a:lnTo>
                <a:lnTo>
                  <a:pt x="576" y="948"/>
                </a:lnTo>
                <a:lnTo>
                  <a:pt x="576" y="954"/>
                </a:lnTo>
                <a:lnTo>
                  <a:pt x="582" y="954"/>
                </a:lnTo>
                <a:lnTo>
                  <a:pt x="582" y="960"/>
                </a:lnTo>
                <a:lnTo>
                  <a:pt x="588" y="960"/>
                </a:lnTo>
                <a:lnTo>
                  <a:pt x="588" y="966"/>
                </a:lnTo>
                <a:lnTo>
                  <a:pt x="594" y="966"/>
                </a:lnTo>
                <a:lnTo>
                  <a:pt x="594" y="972"/>
                </a:lnTo>
                <a:lnTo>
                  <a:pt x="600" y="972"/>
                </a:lnTo>
                <a:lnTo>
                  <a:pt x="600" y="978"/>
                </a:lnTo>
                <a:lnTo>
                  <a:pt x="600" y="972"/>
                </a:lnTo>
                <a:lnTo>
                  <a:pt x="600" y="978"/>
                </a:lnTo>
                <a:lnTo>
                  <a:pt x="606" y="978"/>
                </a:lnTo>
                <a:lnTo>
                  <a:pt x="612" y="978"/>
                </a:lnTo>
                <a:lnTo>
                  <a:pt x="618" y="978"/>
                </a:lnTo>
                <a:lnTo>
                  <a:pt x="618" y="984"/>
                </a:lnTo>
                <a:lnTo>
                  <a:pt x="624" y="984"/>
                </a:lnTo>
                <a:lnTo>
                  <a:pt x="624" y="990"/>
                </a:lnTo>
                <a:lnTo>
                  <a:pt x="618" y="990"/>
                </a:lnTo>
                <a:lnTo>
                  <a:pt x="618" y="996"/>
                </a:lnTo>
                <a:lnTo>
                  <a:pt x="624" y="996"/>
                </a:lnTo>
                <a:lnTo>
                  <a:pt x="624" y="1002"/>
                </a:lnTo>
                <a:lnTo>
                  <a:pt x="630" y="1002"/>
                </a:lnTo>
                <a:lnTo>
                  <a:pt x="636" y="1002"/>
                </a:lnTo>
                <a:lnTo>
                  <a:pt x="642" y="1002"/>
                </a:lnTo>
                <a:lnTo>
                  <a:pt x="642" y="1008"/>
                </a:lnTo>
                <a:lnTo>
                  <a:pt x="648" y="1008"/>
                </a:lnTo>
                <a:lnTo>
                  <a:pt x="648" y="1014"/>
                </a:lnTo>
                <a:lnTo>
                  <a:pt x="654" y="1014"/>
                </a:lnTo>
                <a:lnTo>
                  <a:pt x="660" y="1014"/>
                </a:lnTo>
                <a:lnTo>
                  <a:pt x="660" y="1020"/>
                </a:lnTo>
                <a:lnTo>
                  <a:pt x="666" y="1020"/>
                </a:lnTo>
                <a:lnTo>
                  <a:pt x="672" y="1020"/>
                </a:lnTo>
                <a:lnTo>
                  <a:pt x="678" y="1020"/>
                </a:lnTo>
                <a:lnTo>
                  <a:pt x="684" y="1020"/>
                </a:lnTo>
                <a:lnTo>
                  <a:pt x="684" y="1026"/>
                </a:lnTo>
                <a:lnTo>
                  <a:pt x="690" y="1026"/>
                </a:lnTo>
                <a:lnTo>
                  <a:pt x="696" y="1032"/>
                </a:lnTo>
                <a:lnTo>
                  <a:pt x="696" y="1038"/>
                </a:lnTo>
                <a:lnTo>
                  <a:pt x="702" y="1038"/>
                </a:lnTo>
                <a:lnTo>
                  <a:pt x="702" y="1044"/>
                </a:lnTo>
                <a:lnTo>
                  <a:pt x="708" y="1044"/>
                </a:lnTo>
                <a:lnTo>
                  <a:pt x="714" y="1044"/>
                </a:lnTo>
                <a:lnTo>
                  <a:pt x="720" y="1044"/>
                </a:lnTo>
                <a:lnTo>
                  <a:pt x="726" y="1044"/>
                </a:lnTo>
                <a:lnTo>
                  <a:pt x="726" y="1050"/>
                </a:lnTo>
                <a:lnTo>
                  <a:pt x="726" y="1056"/>
                </a:lnTo>
                <a:lnTo>
                  <a:pt x="726" y="1062"/>
                </a:lnTo>
                <a:lnTo>
                  <a:pt x="732" y="1062"/>
                </a:lnTo>
                <a:lnTo>
                  <a:pt x="726" y="1062"/>
                </a:lnTo>
                <a:lnTo>
                  <a:pt x="732" y="1062"/>
                </a:lnTo>
                <a:lnTo>
                  <a:pt x="732" y="1068"/>
                </a:lnTo>
                <a:lnTo>
                  <a:pt x="732" y="1074"/>
                </a:lnTo>
                <a:lnTo>
                  <a:pt x="732" y="1080"/>
                </a:lnTo>
                <a:lnTo>
                  <a:pt x="738" y="1080"/>
                </a:lnTo>
                <a:lnTo>
                  <a:pt x="738" y="1086"/>
                </a:lnTo>
                <a:lnTo>
                  <a:pt x="738" y="1092"/>
                </a:lnTo>
                <a:lnTo>
                  <a:pt x="744" y="1092"/>
                </a:lnTo>
                <a:lnTo>
                  <a:pt x="744" y="1098"/>
                </a:lnTo>
                <a:lnTo>
                  <a:pt x="750" y="1098"/>
                </a:lnTo>
                <a:lnTo>
                  <a:pt x="750" y="1104"/>
                </a:lnTo>
                <a:lnTo>
                  <a:pt x="756" y="1104"/>
                </a:lnTo>
                <a:lnTo>
                  <a:pt x="762" y="1110"/>
                </a:lnTo>
                <a:lnTo>
                  <a:pt x="768" y="1116"/>
                </a:lnTo>
                <a:lnTo>
                  <a:pt x="768" y="1122"/>
                </a:lnTo>
                <a:lnTo>
                  <a:pt x="774" y="1122"/>
                </a:lnTo>
                <a:lnTo>
                  <a:pt x="780" y="1128"/>
                </a:lnTo>
                <a:lnTo>
                  <a:pt x="786" y="1134"/>
                </a:lnTo>
                <a:lnTo>
                  <a:pt x="792" y="1134"/>
                </a:lnTo>
                <a:lnTo>
                  <a:pt x="792" y="1140"/>
                </a:lnTo>
                <a:lnTo>
                  <a:pt x="798" y="1146"/>
                </a:lnTo>
                <a:lnTo>
                  <a:pt x="798" y="1152"/>
                </a:lnTo>
                <a:lnTo>
                  <a:pt x="804" y="1158"/>
                </a:lnTo>
                <a:lnTo>
                  <a:pt x="804" y="1164"/>
                </a:lnTo>
                <a:lnTo>
                  <a:pt x="804" y="1170"/>
                </a:lnTo>
                <a:lnTo>
                  <a:pt x="804" y="1176"/>
                </a:lnTo>
                <a:lnTo>
                  <a:pt x="804" y="1182"/>
                </a:lnTo>
                <a:lnTo>
                  <a:pt x="810" y="1182"/>
                </a:lnTo>
                <a:lnTo>
                  <a:pt x="810" y="1188"/>
                </a:lnTo>
                <a:lnTo>
                  <a:pt x="810" y="1194"/>
                </a:lnTo>
                <a:lnTo>
                  <a:pt x="816" y="1194"/>
                </a:lnTo>
                <a:lnTo>
                  <a:pt x="816" y="1200"/>
                </a:lnTo>
                <a:lnTo>
                  <a:pt x="816" y="1206"/>
                </a:lnTo>
                <a:lnTo>
                  <a:pt x="816" y="1212"/>
                </a:lnTo>
                <a:lnTo>
                  <a:pt x="816" y="1218"/>
                </a:lnTo>
                <a:lnTo>
                  <a:pt x="810" y="1218"/>
                </a:lnTo>
                <a:lnTo>
                  <a:pt x="816" y="1218"/>
                </a:lnTo>
                <a:lnTo>
                  <a:pt x="816" y="1224"/>
                </a:lnTo>
                <a:lnTo>
                  <a:pt x="822" y="1224"/>
                </a:lnTo>
                <a:lnTo>
                  <a:pt x="822" y="1230"/>
                </a:lnTo>
                <a:lnTo>
                  <a:pt x="828" y="1230"/>
                </a:lnTo>
                <a:lnTo>
                  <a:pt x="828" y="1236"/>
                </a:lnTo>
                <a:lnTo>
                  <a:pt x="834" y="1236"/>
                </a:lnTo>
                <a:lnTo>
                  <a:pt x="828" y="1236"/>
                </a:lnTo>
                <a:lnTo>
                  <a:pt x="834" y="1236"/>
                </a:lnTo>
                <a:lnTo>
                  <a:pt x="834" y="1242"/>
                </a:lnTo>
                <a:lnTo>
                  <a:pt x="834" y="1248"/>
                </a:lnTo>
                <a:lnTo>
                  <a:pt x="834" y="1254"/>
                </a:lnTo>
                <a:lnTo>
                  <a:pt x="834" y="1248"/>
                </a:lnTo>
                <a:lnTo>
                  <a:pt x="834" y="1254"/>
                </a:lnTo>
                <a:lnTo>
                  <a:pt x="840" y="1254"/>
                </a:lnTo>
                <a:lnTo>
                  <a:pt x="840" y="1260"/>
                </a:lnTo>
                <a:lnTo>
                  <a:pt x="840" y="1266"/>
                </a:lnTo>
                <a:lnTo>
                  <a:pt x="840" y="1272"/>
                </a:lnTo>
                <a:lnTo>
                  <a:pt x="840" y="1278"/>
                </a:lnTo>
                <a:lnTo>
                  <a:pt x="846" y="1278"/>
                </a:lnTo>
                <a:lnTo>
                  <a:pt x="846" y="1284"/>
                </a:lnTo>
                <a:lnTo>
                  <a:pt x="846" y="1290"/>
                </a:lnTo>
                <a:lnTo>
                  <a:pt x="840" y="1290"/>
                </a:lnTo>
                <a:lnTo>
                  <a:pt x="840" y="1296"/>
                </a:lnTo>
                <a:lnTo>
                  <a:pt x="840" y="1302"/>
                </a:lnTo>
                <a:lnTo>
                  <a:pt x="834" y="1302"/>
                </a:lnTo>
                <a:lnTo>
                  <a:pt x="840" y="1302"/>
                </a:lnTo>
                <a:lnTo>
                  <a:pt x="834" y="1302"/>
                </a:lnTo>
                <a:lnTo>
                  <a:pt x="834" y="1308"/>
                </a:lnTo>
                <a:lnTo>
                  <a:pt x="834" y="1314"/>
                </a:lnTo>
                <a:lnTo>
                  <a:pt x="834" y="1320"/>
                </a:lnTo>
                <a:lnTo>
                  <a:pt x="828" y="1320"/>
                </a:lnTo>
                <a:lnTo>
                  <a:pt x="828" y="1326"/>
                </a:lnTo>
                <a:lnTo>
                  <a:pt x="828" y="1332"/>
                </a:lnTo>
                <a:lnTo>
                  <a:pt x="828" y="1338"/>
                </a:lnTo>
                <a:lnTo>
                  <a:pt x="828" y="1332"/>
                </a:lnTo>
                <a:lnTo>
                  <a:pt x="834" y="1332"/>
                </a:lnTo>
                <a:lnTo>
                  <a:pt x="834" y="1338"/>
                </a:lnTo>
                <a:lnTo>
                  <a:pt x="834" y="1344"/>
                </a:lnTo>
                <a:lnTo>
                  <a:pt x="834" y="1350"/>
                </a:lnTo>
                <a:lnTo>
                  <a:pt x="834" y="1356"/>
                </a:lnTo>
                <a:lnTo>
                  <a:pt x="834" y="1362"/>
                </a:lnTo>
                <a:lnTo>
                  <a:pt x="834" y="1368"/>
                </a:lnTo>
                <a:lnTo>
                  <a:pt x="834" y="1374"/>
                </a:lnTo>
                <a:lnTo>
                  <a:pt x="834" y="1380"/>
                </a:lnTo>
                <a:lnTo>
                  <a:pt x="840" y="1380"/>
                </a:lnTo>
                <a:lnTo>
                  <a:pt x="840" y="1386"/>
                </a:lnTo>
                <a:lnTo>
                  <a:pt x="840" y="1392"/>
                </a:lnTo>
                <a:lnTo>
                  <a:pt x="834" y="1392"/>
                </a:lnTo>
                <a:lnTo>
                  <a:pt x="840" y="1392"/>
                </a:lnTo>
                <a:lnTo>
                  <a:pt x="840" y="1386"/>
                </a:lnTo>
                <a:lnTo>
                  <a:pt x="840" y="1392"/>
                </a:lnTo>
                <a:lnTo>
                  <a:pt x="846" y="1392"/>
                </a:lnTo>
                <a:lnTo>
                  <a:pt x="846" y="1398"/>
                </a:lnTo>
                <a:lnTo>
                  <a:pt x="846" y="1404"/>
                </a:lnTo>
                <a:lnTo>
                  <a:pt x="852" y="1410"/>
                </a:lnTo>
                <a:lnTo>
                  <a:pt x="852" y="1416"/>
                </a:lnTo>
                <a:lnTo>
                  <a:pt x="846" y="1416"/>
                </a:lnTo>
                <a:lnTo>
                  <a:pt x="852" y="1416"/>
                </a:lnTo>
                <a:lnTo>
                  <a:pt x="852" y="1422"/>
                </a:lnTo>
                <a:lnTo>
                  <a:pt x="858" y="1428"/>
                </a:lnTo>
                <a:lnTo>
                  <a:pt x="858" y="1434"/>
                </a:lnTo>
                <a:lnTo>
                  <a:pt x="858" y="1440"/>
                </a:lnTo>
                <a:lnTo>
                  <a:pt x="864" y="1446"/>
                </a:lnTo>
                <a:lnTo>
                  <a:pt x="864" y="1452"/>
                </a:lnTo>
                <a:lnTo>
                  <a:pt x="870" y="1452"/>
                </a:lnTo>
                <a:lnTo>
                  <a:pt x="870" y="1458"/>
                </a:lnTo>
                <a:lnTo>
                  <a:pt x="870" y="1464"/>
                </a:lnTo>
                <a:lnTo>
                  <a:pt x="876" y="1464"/>
                </a:lnTo>
                <a:lnTo>
                  <a:pt x="876" y="1470"/>
                </a:lnTo>
                <a:lnTo>
                  <a:pt x="876" y="1476"/>
                </a:lnTo>
                <a:lnTo>
                  <a:pt x="876" y="1482"/>
                </a:lnTo>
                <a:lnTo>
                  <a:pt x="876" y="1488"/>
                </a:lnTo>
                <a:lnTo>
                  <a:pt x="876" y="1494"/>
                </a:lnTo>
                <a:lnTo>
                  <a:pt x="876" y="1500"/>
                </a:lnTo>
                <a:lnTo>
                  <a:pt x="882" y="1500"/>
                </a:lnTo>
                <a:lnTo>
                  <a:pt x="882" y="1506"/>
                </a:lnTo>
                <a:lnTo>
                  <a:pt x="882" y="1512"/>
                </a:lnTo>
                <a:lnTo>
                  <a:pt x="882" y="1518"/>
                </a:lnTo>
                <a:lnTo>
                  <a:pt x="882" y="1524"/>
                </a:lnTo>
                <a:lnTo>
                  <a:pt x="888" y="1530"/>
                </a:lnTo>
                <a:lnTo>
                  <a:pt x="888" y="1536"/>
                </a:lnTo>
                <a:lnTo>
                  <a:pt x="882" y="1536"/>
                </a:lnTo>
                <a:lnTo>
                  <a:pt x="888" y="1542"/>
                </a:lnTo>
                <a:lnTo>
                  <a:pt x="894" y="1542"/>
                </a:lnTo>
                <a:lnTo>
                  <a:pt x="894" y="1548"/>
                </a:lnTo>
                <a:lnTo>
                  <a:pt x="900" y="1548"/>
                </a:lnTo>
                <a:lnTo>
                  <a:pt x="900" y="1554"/>
                </a:lnTo>
                <a:lnTo>
                  <a:pt x="906" y="1560"/>
                </a:lnTo>
                <a:lnTo>
                  <a:pt x="912" y="1560"/>
                </a:lnTo>
                <a:lnTo>
                  <a:pt x="912" y="1566"/>
                </a:lnTo>
                <a:lnTo>
                  <a:pt x="918" y="1566"/>
                </a:lnTo>
                <a:lnTo>
                  <a:pt x="924" y="1566"/>
                </a:lnTo>
                <a:lnTo>
                  <a:pt x="924" y="1572"/>
                </a:lnTo>
                <a:lnTo>
                  <a:pt x="930" y="1572"/>
                </a:lnTo>
                <a:lnTo>
                  <a:pt x="936" y="1572"/>
                </a:lnTo>
                <a:lnTo>
                  <a:pt x="936" y="1578"/>
                </a:lnTo>
                <a:lnTo>
                  <a:pt x="942" y="1578"/>
                </a:lnTo>
                <a:lnTo>
                  <a:pt x="948" y="1578"/>
                </a:lnTo>
                <a:lnTo>
                  <a:pt x="954" y="1584"/>
                </a:lnTo>
                <a:lnTo>
                  <a:pt x="960" y="1584"/>
                </a:lnTo>
                <a:lnTo>
                  <a:pt x="960" y="1590"/>
                </a:lnTo>
                <a:lnTo>
                  <a:pt x="966" y="1590"/>
                </a:lnTo>
                <a:lnTo>
                  <a:pt x="966" y="1596"/>
                </a:lnTo>
                <a:lnTo>
                  <a:pt x="972" y="1596"/>
                </a:lnTo>
                <a:lnTo>
                  <a:pt x="978" y="1596"/>
                </a:lnTo>
                <a:lnTo>
                  <a:pt x="978" y="1602"/>
                </a:lnTo>
                <a:lnTo>
                  <a:pt x="984" y="1602"/>
                </a:lnTo>
                <a:lnTo>
                  <a:pt x="990" y="1602"/>
                </a:lnTo>
                <a:lnTo>
                  <a:pt x="990" y="1608"/>
                </a:lnTo>
                <a:lnTo>
                  <a:pt x="996" y="1608"/>
                </a:lnTo>
                <a:lnTo>
                  <a:pt x="996" y="1614"/>
                </a:lnTo>
                <a:lnTo>
                  <a:pt x="1002" y="1614"/>
                </a:lnTo>
                <a:lnTo>
                  <a:pt x="1002" y="1620"/>
                </a:lnTo>
                <a:lnTo>
                  <a:pt x="1008" y="1620"/>
                </a:lnTo>
                <a:lnTo>
                  <a:pt x="1008" y="1626"/>
                </a:lnTo>
                <a:lnTo>
                  <a:pt x="1014" y="1626"/>
                </a:lnTo>
                <a:lnTo>
                  <a:pt x="1014" y="1632"/>
                </a:lnTo>
                <a:lnTo>
                  <a:pt x="1020" y="1632"/>
                </a:lnTo>
                <a:lnTo>
                  <a:pt x="1026" y="1638"/>
                </a:lnTo>
                <a:lnTo>
                  <a:pt x="1026" y="1644"/>
                </a:lnTo>
                <a:lnTo>
                  <a:pt x="1032" y="1650"/>
                </a:lnTo>
                <a:lnTo>
                  <a:pt x="1038" y="1656"/>
                </a:lnTo>
                <a:lnTo>
                  <a:pt x="1044" y="1662"/>
                </a:lnTo>
                <a:lnTo>
                  <a:pt x="1044" y="1668"/>
                </a:lnTo>
                <a:lnTo>
                  <a:pt x="1050" y="1668"/>
                </a:lnTo>
                <a:lnTo>
                  <a:pt x="1050" y="1674"/>
                </a:lnTo>
                <a:lnTo>
                  <a:pt x="1056" y="1674"/>
                </a:lnTo>
                <a:lnTo>
                  <a:pt x="1056" y="1680"/>
                </a:lnTo>
                <a:lnTo>
                  <a:pt x="1062" y="1686"/>
                </a:lnTo>
                <a:lnTo>
                  <a:pt x="1062" y="1692"/>
                </a:lnTo>
                <a:lnTo>
                  <a:pt x="1062" y="1698"/>
                </a:lnTo>
                <a:lnTo>
                  <a:pt x="1068" y="1698"/>
                </a:lnTo>
                <a:lnTo>
                  <a:pt x="1068" y="1704"/>
                </a:lnTo>
                <a:lnTo>
                  <a:pt x="1074" y="1704"/>
                </a:lnTo>
                <a:lnTo>
                  <a:pt x="1074" y="1710"/>
                </a:lnTo>
                <a:lnTo>
                  <a:pt x="1068" y="1710"/>
                </a:lnTo>
                <a:lnTo>
                  <a:pt x="1074" y="1710"/>
                </a:lnTo>
                <a:lnTo>
                  <a:pt x="1074" y="1716"/>
                </a:lnTo>
                <a:lnTo>
                  <a:pt x="1074" y="1722"/>
                </a:lnTo>
                <a:lnTo>
                  <a:pt x="1074" y="1728"/>
                </a:lnTo>
                <a:lnTo>
                  <a:pt x="1074" y="1734"/>
                </a:lnTo>
                <a:lnTo>
                  <a:pt x="1074" y="1740"/>
                </a:lnTo>
                <a:lnTo>
                  <a:pt x="1080" y="1740"/>
                </a:lnTo>
                <a:lnTo>
                  <a:pt x="1080" y="1746"/>
                </a:lnTo>
                <a:lnTo>
                  <a:pt x="1080" y="1752"/>
                </a:lnTo>
                <a:lnTo>
                  <a:pt x="1080" y="1758"/>
                </a:lnTo>
                <a:lnTo>
                  <a:pt x="1086" y="1758"/>
                </a:lnTo>
                <a:lnTo>
                  <a:pt x="1086" y="1764"/>
                </a:lnTo>
                <a:lnTo>
                  <a:pt x="1092" y="1764"/>
                </a:lnTo>
                <a:lnTo>
                  <a:pt x="1086" y="1764"/>
                </a:lnTo>
                <a:lnTo>
                  <a:pt x="1080" y="1764"/>
                </a:lnTo>
                <a:lnTo>
                  <a:pt x="1080" y="1770"/>
                </a:lnTo>
                <a:lnTo>
                  <a:pt x="1080" y="1776"/>
                </a:lnTo>
                <a:lnTo>
                  <a:pt x="1080" y="1782"/>
                </a:lnTo>
                <a:lnTo>
                  <a:pt x="1080" y="1788"/>
                </a:lnTo>
                <a:lnTo>
                  <a:pt x="1080" y="1794"/>
                </a:lnTo>
                <a:lnTo>
                  <a:pt x="1086" y="1794"/>
                </a:lnTo>
                <a:lnTo>
                  <a:pt x="1086" y="1800"/>
                </a:lnTo>
                <a:lnTo>
                  <a:pt x="1092" y="1800"/>
                </a:lnTo>
                <a:lnTo>
                  <a:pt x="1092" y="1806"/>
                </a:lnTo>
                <a:lnTo>
                  <a:pt x="1098" y="1806"/>
                </a:lnTo>
                <a:lnTo>
                  <a:pt x="1098" y="1812"/>
                </a:lnTo>
                <a:lnTo>
                  <a:pt x="1104" y="1812"/>
                </a:lnTo>
                <a:lnTo>
                  <a:pt x="1104" y="1818"/>
                </a:lnTo>
                <a:lnTo>
                  <a:pt x="1110" y="1818"/>
                </a:lnTo>
                <a:lnTo>
                  <a:pt x="1110" y="1824"/>
                </a:lnTo>
                <a:lnTo>
                  <a:pt x="1116" y="1824"/>
                </a:lnTo>
                <a:lnTo>
                  <a:pt x="1116" y="1830"/>
                </a:lnTo>
                <a:lnTo>
                  <a:pt x="1122" y="1830"/>
                </a:lnTo>
                <a:lnTo>
                  <a:pt x="1122" y="1836"/>
                </a:lnTo>
                <a:lnTo>
                  <a:pt x="1128" y="1836"/>
                </a:lnTo>
                <a:lnTo>
                  <a:pt x="1128" y="1842"/>
                </a:lnTo>
                <a:lnTo>
                  <a:pt x="1134" y="1842"/>
                </a:lnTo>
                <a:lnTo>
                  <a:pt x="1140" y="1842"/>
                </a:lnTo>
                <a:lnTo>
                  <a:pt x="1140" y="1848"/>
                </a:lnTo>
                <a:lnTo>
                  <a:pt x="1146" y="1848"/>
                </a:lnTo>
                <a:lnTo>
                  <a:pt x="1152" y="1854"/>
                </a:lnTo>
                <a:lnTo>
                  <a:pt x="1152" y="1860"/>
                </a:lnTo>
                <a:lnTo>
                  <a:pt x="1158" y="1860"/>
                </a:lnTo>
                <a:lnTo>
                  <a:pt x="1164" y="1866"/>
                </a:lnTo>
                <a:lnTo>
                  <a:pt x="1170" y="1866"/>
                </a:lnTo>
                <a:lnTo>
                  <a:pt x="1170" y="1872"/>
                </a:lnTo>
                <a:lnTo>
                  <a:pt x="1176" y="1878"/>
                </a:lnTo>
                <a:lnTo>
                  <a:pt x="1182" y="1878"/>
                </a:lnTo>
                <a:lnTo>
                  <a:pt x="1188" y="1884"/>
                </a:lnTo>
                <a:lnTo>
                  <a:pt x="1194" y="1884"/>
                </a:lnTo>
                <a:lnTo>
                  <a:pt x="1194" y="1890"/>
                </a:lnTo>
                <a:lnTo>
                  <a:pt x="1200" y="1890"/>
                </a:lnTo>
                <a:lnTo>
                  <a:pt x="1206" y="1896"/>
                </a:lnTo>
                <a:lnTo>
                  <a:pt x="1206" y="1902"/>
                </a:lnTo>
                <a:lnTo>
                  <a:pt x="1212" y="1902"/>
                </a:lnTo>
                <a:lnTo>
                  <a:pt x="1218" y="1908"/>
                </a:lnTo>
                <a:lnTo>
                  <a:pt x="1224" y="1914"/>
                </a:lnTo>
                <a:lnTo>
                  <a:pt x="1230" y="1920"/>
                </a:lnTo>
                <a:lnTo>
                  <a:pt x="1236" y="1920"/>
                </a:lnTo>
                <a:lnTo>
                  <a:pt x="1236" y="1926"/>
                </a:lnTo>
                <a:lnTo>
                  <a:pt x="1242" y="1932"/>
                </a:lnTo>
                <a:lnTo>
                  <a:pt x="1248" y="1938"/>
                </a:lnTo>
                <a:lnTo>
                  <a:pt x="1254" y="1938"/>
                </a:lnTo>
                <a:lnTo>
                  <a:pt x="1254" y="1944"/>
                </a:lnTo>
                <a:lnTo>
                  <a:pt x="1260" y="1944"/>
                </a:lnTo>
                <a:lnTo>
                  <a:pt x="1260" y="1950"/>
                </a:lnTo>
                <a:lnTo>
                  <a:pt x="1266" y="1950"/>
                </a:lnTo>
                <a:lnTo>
                  <a:pt x="1272" y="1950"/>
                </a:lnTo>
                <a:lnTo>
                  <a:pt x="1272" y="1956"/>
                </a:lnTo>
                <a:lnTo>
                  <a:pt x="1278" y="1956"/>
                </a:lnTo>
                <a:lnTo>
                  <a:pt x="1284" y="1956"/>
                </a:lnTo>
                <a:lnTo>
                  <a:pt x="1284" y="1962"/>
                </a:lnTo>
                <a:lnTo>
                  <a:pt x="1290" y="1962"/>
                </a:lnTo>
                <a:lnTo>
                  <a:pt x="1290" y="1968"/>
                </a:lnTo>
                <a:lnTo>
                  <a:pt x="1296" y="1968"/>
                </a:lnTo>
                <a:lnTo>
                  <a:pt x="1296" y="1974"/>
                </a:lnTo>
                <a:lnTo>
                  <a:pt x="1302" y="1974"/>
                </a:lnTo>
                <a:lnTo>
                  <a:pt x="1308" y="1974"/>
                </a:lnTo>
                <a:lnTo>
                  <a:pt x="1308" y="1980"/>
                </a:lnTo>
                <a:lnTo>
                  <a:pt x="1314" y="1986"/>
                </a:lnTo>
                <a:lnTo>
                  <a:pt x="1320" y="1986"/>
                </a:lnTo>
                <a:lnTo>
                  <a:pt x="1320" y="1992"/>
                </a:lnTo>
                <a:lnTo>
                  <a:pt x="1326" y="1992"/>
                </a:lnTo>
                <a:lnTo>
                  <a:pt x="1326" y="1998"/>
                </a:lnTo>
                <a:lnTo>
                  <a:pt x="1332" y="1998"/>
                </a:lnTo>
                <a:lnTo>
                  <a:pt x="1332" y="2004"/>
                </a:lnTo>
                <a:lnTo>
                  <a:pt x="1338" y="2004"/>
                </a:lnTo>
                <a:lnTo>
                  <a:pt x="1344" y="2010"/>
                </a:lnTo>
                <a:lnTo>
                  <a:pt x="1350" y="2010"/>
                </a:lnTo>
                <a:lnTo>
                  <a:pt x="1356" y="2010"/>
                </a:lnTo>
                <a:lnTo>
                  <a:pt x="1356" y="2016"/>
                </a:lnTo>
                <a:lnTo>
                  <a:pt x="1362" y="2016"/>
                </a:lnTo>
                <a:lnTo>
                  <a:pt x="1368" y="2016"/>
                </a:lnTo>
                <a:lnTo>
                  <a:pt x="1368" y="2022"/>
                </a:lnTo>
                <a:lnTo>
                  <a:pt x="1374" y="2022"/>
                </a:lnTo>
                <a:lnTo>
                  <a:pt x="1380" y="2022"/>
                </a:lnTo>
                <a:lnTo>
                  <a:pt x="1386" y="2022"/>
                </a:lnTo>
                <a:lnTo>
                  <a:pt x="1386" y="2028"/>
                </a:lnTo>
                <a:lnTo>
                  <a:pt x="1392" y="2028"/>
                </a:lnTo>
                <a:lnTo>
                  <a:pt x="1398" y="2028"/>
                </a:lnTo>
                <a:lnTo>
                  <a:pt x="1404" y="2028"/>
                </a:lnTo>
                <a:lnTo>
                  <a:pt x="1410" y="2034"/>
                </a:lnTo>
                <a:lnTo>
                  <a:pt x="1416" y="2034"/>
                </a:lnTo>
                <a:lnTo>
                  <a:pt x="1422" y="2034"/>
                </a:lnTo>
                <a:lnTo>
                  <a:pt x="1428" y="2034"/>
                </a:lnTo>
                <a:lnTo>
                  <a:pt x="1434" y="2034"/>
                </a:lnTo>
                <a:lnTo>
                  <a:pt x="1440" y="2034"/>
                </a:lnTo>
                <a:lnTo>
                  <a:pt x="1446" y="2034"/>
                </a:lnTo>
                <a:lnTo>
                  <a:pt x="1446" y="2028"/>
                </a:lnTo>
                <a:lnTo>
                  <a:pt x="1452" y="2028"/>
                </a:lnTo>
                <a:lnTo>
                  <a:pt x="1458" y="2028"/>
                </a:lnTo>
                <a:lnTo>
                  <a:pt x="1464" y="2028"/>
                </a:lnTo>
                <a:lnTo>
                  <a:pt x="1464" y="2022"/>
                </a:lnTo>
                <a:lnTo>
                  <a:pt x="1470" y="2022"/>
                </a:lnTo>
                <a:lnTo>
                  <a:pt x="1476" y="2022"/>
                </a:lnTo>
                <a:lnTo>
                  <a:pt x="1476" y="2016"/>
                </a:lnTo>
                <a:lnTo>
                  <a:pt x="1482" y="2016"/>
                </a:lnTo>
                <a:lnTo>
                  <a:pt x="1482" y="2010"/>
                </a:lnTo>
                <a:lnTo>
                  <a:pt x="1488" y="2010"/>
                </a:lnTo>
                <a:lnTo>
                  <a:pt x="1488" y="2004"/>
                </a:lnTo>
                <a:lnTo>
                  <a:pt x="1488" y="1998"/>
                </a:lnTo>
                <a:lnTo>
                  <a:pt x="1488" y="1992"/>
                </a:lnTo>
                <a:lnTo>
                  <a:pt x="1488" y="1986"/>
                </a:lnTo>
                <a:lnTo>
                  <a:pt x="1482" y="1986"/>
                </a:lnTo>
                <a:lnTo>
                  <a:pt x="1482" y="1980"/>
                </a:lnTo>
                <a:lnTo>
                  <a:pt x="1476" y="1980"/>
                </a:lnTo>
                <a:lnTo>
                  <a:pt x="1482" y="1980"/>
                </a:lnTo>
                <a:lnTo>
                  <a:pt x="1482" y="1974"/>
                </a:lnTo>
                <a:lnTo>
                  <a:pt x="1488" y="1974"/>
                </a:lnTo>
                <a:lnTo>
                  <a:pt x="1488" y="1980"/>
                </a:lnTo>
                <a:lnTo>
                  <a:pt x="1494" y="1980"/>
                </a:lnTo>
                <a:lnTo>
                  <a:pt x="1494" y="1986"/>
                </a:lnTo>
                <a:lnTo>
                  <a:pt x="1494" y="1992"/>
                </a:lnTo>
                <a:lnTo>
                  <a:pt x="1500" y="1992"/>
                </a:lnTo>
                <a:lnTo>
                  <a:pt x="1500" y="1998"/>
                </a:lnTo>
                <a:lnTo>
                  <a:pt x="1500" y="2004"/>
                </a:lnTo>
                <a:lnTo>
                  <a:pt x="1506" y="2010"/>
                </a:lnTo>
                <a:lnTo>
                  <a:pt x="1506" y="2016"/>
                </a:lnTo>
                <a:lnTo>
                  <a:pt x="1506" y="2022"/>
                </a:lnTo>
                <a:lnTo>
                  <a:pt x="1512" y="2022"/>
                </a:lnTo>
                <a:lnTo>
                  <a:pt x="1512" y="2028"/>
                </a:lnTo>
                <a:lnTo>
                  <a:pt x="1512" y="2034"/>
                </a:lnTo>
                <a:lnTo>
                  <a:pt x="1518" y="2034"/>
                </a:lnTo>
                <a:lnTo>
                  <a:pt x="1518" y="2040"/>
                </a:lnTo>
                <a:lnTo>
                  <a:pt x="1518" y="2046"/>
                </a:lnTo>
                <a:lnTo>
                  <a:pt x="1524" y="2052"/>
                </a:lnTo>
                <a:lnTo>
                  <a:pt x="1524" y="2058"/>
                </a:lnTo>
                <a:lnTo>
                  <a:pt x="1524" y="2064"/>
                </a:lnTo>
                <a:lnTo>
                  <a:pt x="1524" y="2070"/>
                </a:lnTo>
                <a:lnTo>
                  <a:pt x="1530" y="2076"/>
                </a:lnTo>
                <a:lnTo>
                  <a:pt x="1530" y="2082"/>
                </a:lnTo>
                <a:lnTo>
                  <a:pt x="1530" y="2088"/>
                </a:lnTo>
                <a:lnTo>
                  <a:pt x="1530" y="2094"/>
                </a:lnTo>
                <a:lnTo>
                  <a:pt x="1536" y="2094"/>
                </a:lnTo>
                <a:lnTo>
                  <a:pt x="1536" y="2100"/>
                </a:lnTo>
                <a:lnTo>
                  <a:pt x="1536" y="2106"/>
                </a:lnTo>
                <a:lnTo>
                  <a:pt x="1536" y="2112"/>
                </a:lnTo>
                <a:lnTo>
                  <a:pt x="1542" y="2112"/>
                </a:lnTo>
                <a:lnTo>
                  <a:pt x="1542" y="2118"/>
                </a:lnTo>
                <a:lnTo>
                  <a:pt x="1542" y="2124"/>
                </a:lnTo>
                <a:lnTo>
                  <a:pt x="1542" y="2130"/>
                </a:lnTo>
                <a:lnTo>
                  <a:pt x="1548" y="2130"/>
                </a:lnTo>
                <a:lnTo>
                  <a:pt x="1548" y="2142"/>
                </a:lnTo>
                <a:lnTo>
                  <a:pt x="1554" y="2148"/>
                </a:lnTo>
                <a:lnTo>
                  <a:pt x="1554" y="2154"/>
                </a:lnTo>
                <a:lnTo>
                  <a:pt x="1554" y="2160"/>
                </a:lnTo>
                <a:lnTo>
                  <a:pt x="1560" y="2166"/>
                </a:lnTo>
                <a:lnTo>
                  <a:pt x="1560" y="2172"/>
                </a:lnTo>
                <a:lnTo>
                  <a:pt x="1560" y="2178"/>
                </a:lnTo>
                <a:lnTo>
                  <a:pt x="1566" y="2184"/>
                </a:lnTo>
                <a:lnTo>
                  <a:pt x="1566" y="2190"/>
                </a:lnTo>
                <a:lnTo>
                  <a:pt x="1566" y="2196"/>
                </a:lnTo>
                <a:lnTo>
                  <a:pt x="1572" y="2202"/>
                </a:lnTo>
                <a:lnTo>
                  <a:pt x="1572" y="2208"/>
                </a:lnTo>
                <a:lnTo>
                  <a:pt x="1572" y="2214"/>
                </a:lnTo>
                <a:lnTo>
                  <a:pt x="1578" y="2214"/>
                </a:lnTo>
                <a:lnTo>
                  <a:pt x="1578" y="2220"/>
                </a:lnTo>
                <a:lnTo>
                  <a:pt x="1578" y="2226"/>
                </a:lnTo>
                <a:lnTo>
                  <a:pt x="1584" y="2232"/>
                </a:lnTo>
                <a:lnTo>
                  <a:pt x="1584" y="2238"/>
                </a:lnTo>
                <a:lnTo>
                  <a:pt x="1584" y="2244"/>
                </a:lnTo>
                <a:lnTo>
                  <a:pt x="1590" y="2250"/>
                </a:lnTo>
                <a:lnTo>
                  <a:pt x="1590" y="2256"/>
                </a:lnTo>
                <a:lnTo>
                  <a:pt x="1590" y="2262"/>
                </a:lnTo>
                <a:lnTo>
                  <a:pt x="1596" y="2268"/>
                </a:lnTo>
                <a:lnTo>
                  <a:pt x="1596" y="2274"/>
                </a:lnTo>
                <a:lnTo>
                  <a:pt x="1596" y="2280"/>
                </a:lnTo>
                <a:lnTo>
                  <a:pt x="1596" y="2286"/>
                </a:lnTo>
                <a:lnTo>
                  <a:pt x="1602" y="2292"/>
                </a:lnTo>
                <a:lnTo>
                  <a:pt x="1602" y="2298"/>
                </a:lnTo>
                <a:lnTo>
                  <a:pt x="1602" y="2304"/>
                </a:lnTo>
                <a:lnTo>
                  <a:pt x="1602" y="2310"/>
                </a:lnTo>
                <a:lnTo>
                  <a:pt x="1602" y="2316"/>
                </a:lnTo>
                <a:lnTo>
                  <a:pt x="1608" y="2316"/>
                </a:lnTo>
                <a:lnTo>
                  <a:pt x="1608" y="2322"/>
                </a:lnTo>
                <a:lnTo>
                  <a:pt x="1608" y="2328"/>
                </a:lnTo>
                <a:lnTo>
                  <a:pt x="1608" y="2334"/>
                </a:lnTo>
                <a:lnTo>
                  <a:pt x="1614" y="2340"/>
                </a:lnTo>
                <a:lnTo>
                  <a:pt x="1614" y="2346"/>
                </a:lnTo>
                <a:lnTo>
                  <a:pt x="1614" y="2352"/>
                </a:lnTo>
                <a:lnTo>
                  <a:pt x="1614" y="2358"/>
                </a:lnTo>
                <a:lnTo>
                  <a:pt x="1620" y="2358"/>
                </a:lnTo>
                <a:lnTo>
                  <a:pt x="1620" y="2364"/>
                </a:lnTo>
                <a:lnTo>
                  <a:pt x="1614" y="2364"/>
                </a:lnTo>
                <a:lnTo>
                  <a:pt x="1608" y="2364"/>
                </a:lnTo>
                <a:lnTo>
                  <a:pt x="1602" y="2364"/>
                </a:lnTo>
                <a:lnTo>
                  <a:pt x="1596" y="2364"/>
                </a:lnTo>
                <a:lnTo>
                  <a:pt x="1596" y="2370"/>
                </a:lnTo>
                <a:lnTo>
                  <a:pt x="1590" y="2370"/>
                </a:lnTo>
                <a:lnTo>
                  <a:pt x="1584" y="2370"/>
                </a:lnTo>
                <a:lnTo>
                  <a:pt x="1578" y="2370"/>
                </a:lnTo>
                <a:lnTo>
                  <a:pt x="1578" y="2364"/>
                </a:lnTo>
                <a:lnTo>
                  <a:pt x="1572" y="2364"/>
                </a:lnTo>
                <a:lnTo>
                  <a:pt x="1572" y="2358"/>
                </a:lnTo>
                <a:lnTo>
                  <a:pt x="1578" y="2358"/>
                </a:lnTo>
                <a:lnTo>
                  <a:pt x="1578" y="2352"/>
                </a:lnTo>
                <a:lnTo>
                  <a:pt x="1584" y="2352"/>
                </a:lnTo>
                <a:lnTo>
                  <a:pt x="1584" y="2346"/>
                </a:lnTo>
                <a:lnTo>
                  <a:pt x="1590" y="2340"/>
                </a:lnTo>
                <a:lnTo>
                  <a:pt x="1590" y="2334"/>
                </a:lnTo>
                <a:lnTo>
                  <a:pt x="1596" y="2334"/>
                </a:lnTo>
                <a:lnTo>
                  <a:pt x="1596" y="2328"/>
                </a:lnTo>
                <a:lnTo>
                  <a:pt x="1596" y="2322"/>
                </a:lnTo>
                <a:lnTo>
                  <a:pt x="1590" y="2322"/>
                </a:lnTo>
                <a:lnTo>
                  <a:pt x="1590" y="2316"/>
                </a:lnTo>
                <a:lnTo>
                  <a:pt x="1584" y="2316"/>
                </a:lnTo>
                <a:lnTo>
                  <a:pt x="1584" y="2322"/>
                </a:lnTo>
                <a:lnTo>
                  <a:pt x="1584" y="2316"/>
                </a:lnTo>
                <a:lnTo>
                  <a:pt x="1578" y="2316"/>
                </a:lnTo>
                <a:lnTo>
                  <a:pt x="1578" y="2310"/>
                </a:lnTo>
                <a:lnTo>
                  <a:pt x="1578" y="2304"/>
                </a:lnTo>
                <a:lnTo>
                  <a:pt x="1578" y="2298"/>
                </a:lnTo>
                <a:lnTo>
                  <a:pt x="1572" y="2298"/>
                </a:lnTo>
                <a:lnTo>
                  <a:pt x="1572" y="2292"/>
                </a:lnTo>
                <a:lnTo>
                  <a:pt x="1572" y="2286"/>
                </a:lnTo>
                <a:lnTo>
                  <a:pt x="1578" y="2286"/>
                </a:lnTo>
                <a:lnTo>
                  <a:pt x="1578" y="2280"/>
                </a:lnTo>
                <a:lnTo>
                  <a:pt x="1578" y="2274"/>
                </a:lnTo>
                <a:lnTo>
                  <a:pt x="1578" y="2268"/>
                </a:lnTo>
                <a:lnTo>
                  <a:pt x="1584" y="2268"/>
                </a:lnTo>
                <a:lnTo>
                  <a:pt x="1584" y="2262"/>
                </a:lnTo>
                <a:lnTo>
                  <a:pt x="1578" y="2262"/>
                </a:lnTo>
                <a:lnTo>
                  <a:pt x="1578" y="2256"/>
                </a:lnTo>
                <a:lnTo>
                  <a:pt x="1578" y="2250"/>
                </a:lnTo>
                <a:lnTo>
                  <a:pt x="1578" y="2244"/>
                </a:lnTo>
                <a:lnTo>
                  <a:pt x="1578" y="2238"/>
                </a:lnTo>
                <a:lnTo>
                  <a:pt x="1572" y="2238"/>
                </a:lnTo>
                <a:lnTo>
                  <a:pt x="1572" y="2232"/>
                </a:lnTo>
                <a:lnTo>
                  <a:pt x="1572" y="2226"/>
                </a:lnTo>
                <a:lnTo>
                  <a:pt x="1566" y="2226"/>
                </a:lnTo>
                <a:lnTo>
                  <a:pt x="1566" y="2220"/>
                </a:lnTo>
                <a:lnTo>
                  <a:pt x="1566" y="2214"/>
                </a:lnTo>
                <a:lnTo>
                  <a:pt x="1566" y="2208"/>
                </a:lnTo>
                <a:lnTo>
                  <a:pt x="1560" y="2208"/>
                </a:lnTo>
                <a:lnTo>
                  <a:pt x="1560" y="2202"/>
                </a:lnTo>
                <a:lnTo>
                  <a:pt x="1560" y="2196"/>
                </a:lnTo>
                <a:lnTo>
                  <a:pt x="1554" y="2196"/>
                </a:lnTo>
                <a:lnTo>
                  <a:pt x="1548" y="2196"/>
                </a:lnTo>
                <a:lnTo>
                  <a:pt x="1542" y="2202"/>
                </a:lnTo>
                <a:lnTo>
                  <a:pt x="1536" y="2202"/>
                </a:lnTo>
                <a:lnTo>
                  <a:pt x="1530" y="2202"/>
                </a:lnTo>
                <a:lnTo>
                  <a:pt x="1536" y="2202"/>
                </a:lnTo>
                <a:lnTo>
                  <a:pt x="1542" y="2208"/>
                </a:lnTo>
                <a:lnTo>
                  <a:pt x="1542" y="2214"/>
                </a:lnTo>
                <a:lnTo>
                  <a:pt x="1536" y="2214"/>
                </a:lnTo>
                <a:lnTo>
                  <a:pt x="1530" y="2214"/>
                </a:lnTo>
                <a:lnTo>
                  <a:pt x="1530" y="2208"/>
                </a:lnTo>
                <a:lnTo>
                  <a:pt x="1524" y="2208"/>
                </a:lnTo>
                <a:lnTo>
                  <a:pt x="1524" y="2214"/>
                </a:lnTo>
                <a:lnTo>
                  <a:pt x="1518" y="2214"/>
                </a:lnTo>
                <a:lnTo>
                  <a:pt x="1512" y="2214"/>
                </a:lnTo>
                <a:lnTo>
                  <a:pt x="1512" y="2220"/>
                </a:lnTo>
                <a:lnTo>
                  <a:pt x="1506" y="2220"/>
                </a:lnTo>
                <a:lnTo>
                  <a:pt x="1506" y="2214"/>
                </a:lnTo>
                <a:lnTo>
                  <a:pt x="1500" y="2214"/>
                </a:lnTo>
                <a:lnTo>
                  <a:pt x="1494" y="2214"/>
                </a:lnTo>
                <a:lnTo>
                  <a:pt x="1494" y="2220"/>
                </a:lnTo>
                <a:lnTo>
                  <a:pt x="1494" y="2226"/>
                </a:lnTo>
                <a:lnTo>
                  <a:pt x="1500" y="2226"/>
                </a:lnTo>
                <a:lnTo>
                  <a:pt x="1500" y="2232"/>
                </a:lnTo>
                <a:lnTo>
                  <a:pt x="1494" y="2232"/>
                </a:lnTo>
                <a:lnTo>
                  <a:pt x="1494" y="2226"/>
                </a:lnTo>
                <a:lnTo>
                  <a:pt x="1488" y="2226"/>
                </a:lnTo>
                <a:lnTo>
                  <a:pt x="1482" y="2226"/>
                </a:lnTo>
                <a:lnTo>
                  <a:pt x="1476" y="2226"/>
                </a:lnTo>
                <a:lnTo>
                  <a:pt x="1470" y="2226"/>
                </a:lnTo>
                <a:lnTo>
                  <a:pt x="1470" y="2220"/>
                </a:lnTo>
                <a:lnTo>
                  <a:pt x="1464" y="2220"/>
                </a:lnTo>
                <a:lnTo>
                  <a:pt x="1458" y="2220"/>
                </a:lnTo>
                <a:lnTo>
                  <a:pt x="1452" y="2220"/>
                </a:lnTo>
                <a:lnTo>
                  <a:pt x="1446" y="2220"/>
                </a:lnTo>
                <a:lnTo>
                  <a:pt x="1440" y="2220"/>
                </a:lnTo>
                <a:lnTo>
                  <a:pt x="1446" y="2220"/>
                </a:lnTo>
                <a:lnTo>
                  <a:pt x="1446" y="2226"/>
                </a:lnTo>
                <a:lnTo>
                  <a:pt x="1452" y="2226"/>
                </a:lnTo>
                <a:lnTo>
                  <a:pt x="1458" y="2226"/>
                </a:lnTo>
                <a:lnTo>
                  <a:pt x="1458" y="2232"/>
                </a:lnTo>
                <a:lnTo>
                  <a:pt x="1464" y="2232"/>
                </a:lnTo>
                <a:lnTo>
                  <a:pt x="1464" y="2238"/>
                </a:lnTo>
                <a:lnTo>
                  <a:pt x="1470" y="2238"/>
                </a:lnTo>
                <a:lnTo>
                  <a:pt x="1470" y="2244"/>
                </a:lnTo>
                <a:lnTo>
                  <a:pt x="1476" y="2250"/>
                </a:lnTo>
                <a:lnTo>
                  <a:pt x="1476" y="2244"/>
                </a:lnTo>
                <a:lnTo>
                  <a:pt x="1476" y="2250"/>
                </a:lnTo>
                <a:lnTo>
                  <a:pt x="1476" y="2256"/>
                </a:lnTo>
                <a:lnTo>
                  <a:pt x="1482" y="2256"/>
                </a:lnTo>
                <a:lnTo>
                  <a:pt x="1482" y="2262"/>
                </a:lnTo>
                <a:lnTo>
                  <a:pt x="1482" y="2268"/>
                </a:lnTo>
                <a:lnTo>
                  <a:pt x="1482" y="2274"/>
                </a:lnTo>
                <a:lnTo>
                  <a:pt x="1488" y="2274"/>
                </a:lnTo>
                <a:lnTo>
                  <a:pt x="1488" y="2280"/>
                </a:lnTo>
                <a:lnTo>
                  <a:pt x="1488" y="2286"/>
                </a:lnTo>
                <a:lnTo>
                  <a:pt x="1494" y="2286"/>
                </a:lnTo>
                <a:lnTo>
                  <a:pt x="1488" y="2286"/>
                </a:lnTo>
                <a:lnTo>
                  <a:pt x="1494" y="2286"/>
                </a:lnTo>
                <a:lnTo>
                  <a:pt x="1488" y="2286"/>
                </a:lnTo>
                <a:lnTo>
                  <a:pt x="1488" y="2292"/>
                </a:lnTo>
                <a:lnTo>
                  <a:pt x="1494" y="2292"/>
                </a:lnTo>
                <a:lnTo>
                  <a:pt x="1500" y="2292"/>
                </a:lnTo>
                <a:lnTo>
                  <a:pt x="1500" y="2298"/>
                </a:lnTo>
                <a:lnTo>
                  <a:pt x="1506" y="2298"/>
                </a:lnTo>
                <a:lnTo>
                  <a:pt x="1500" y="2298"/>
                </a:lnTo>
                <a:lnTo>
                  <a:pt x="1506" y="2298"/>
                </a:lnTo>
                <a:lnTo>
                  <a:pt x="1500" y="2298"/>
                </a:lnTo>
                <a:lnTo>
                  <a:pt x="1500" y="2304"/>
                </a:lnTo>
                <a:lnTo>
                  <a:pt x="1506" y="2304"/>
                </a:lnTo>
                <a:lnTo>
                  <a:pt x="1500" y="2304"/>
                </a:lnTo>
                <a:lnTo>
                  <a:pt x="1500" y="2298"/>
                </a:lnTo>
                <a:lnTo>
                  <a:pt x="1494" y="2298"/>
                </a:lnTo>
                <a:lnTo>
                  <a:pt x="1500" y="2298"/>
                </a:lnTo>
                <a:lnTo>
                  <a:pt x="1494" y="2298"/>
                </a:lnTo>
                <a:lnTo>
                  <a:pt x="1494" y="2304"/>
                </a:lnTo>
                <a:lnTo>
                  <a:pt x="1500" y="2304"/>
                </a:lnTo>
                <a:lnTo>
                  <a:pt x="1500" y="2310"/>
                </a:lnTo>
                <a:lnTo>
                  <a:pt x="1500" y="2316"/>
                </a:lnTo>
                <a:lnTo>
                  <a:pt x="1506" y="2316"/>
                </a:lnTo>
                <a:lnTo>
                  <a:pt x="1500" y="2316"/>
                </a:lnTo>
                <a:lnTo>
                  <a:pt x="1500" y="2322"/>
                </a:lnTo>
                <a:lnTo>
                  <a:pt x="1494" y="2322"/>
                </a:lnTo>
                <a:lnTo>
                  <a:pt x="1494" y="2316"/>
                </a:lnTo>
                <a:lnTo>
                  <a:pt x="1488" y="2316"/>
                </a:lnTo>
                <a:lnTo>
                  <a:pt x="1488" y="2322"/>
                </a:lnTo>
                <a:lnTo>
                  <a:pt x="1488" y="2316"/>
                </a:lnTo>
                <a:lnTo>
                  <a:pt x="1488" y="2322"/>
                </a:lnTo>
                <a:lnTo>
                  <a:pt x="1488" y="2316"/>
                </a:lnTo>
                <a:lnTo>
                  <a:pt x="1488" y="2322"/>
                </a:lnTo>
                <a:lnTo>
                  <a:pt x="1488" y="2316"/>
                </a:lnTo>
                <a:lnTo>
                  <a:pt x="1482" y="2316"/>
                </a:lnTo>
                <a:lnTo>
                  <a:pt x="1476" y="2316"/>
                </a:lnTo>
                <a:lnTo>
                  <a:pt x="1476" y="2310"/>
                </a:lnTo>
                <a:lnTo>
                  <a:pt x="1482" y="2310"/>
                </a:lnTo>
                <a:lnTo>
                  <a:pt x="1476" y="2310"/>
                </a:lnTo>
                <a:lnTo>
                  <a:pt x="1482" y="2310"/>
                </a:lnTo>
                <a:lnTo>
                  <a:pt x="1476" y="2310"/>
                </a:lnTo>
                <a:lnTo>
                  <a:pt x="1476" y="2304"/>
                </a:lnTo>
                <a:lnTo>
                  <a:pt x="1476" y="2310"/>
                </a:lnTo>
                <a:lnTo>
                  <a:pt x="1470" y="2310"/>
                </a:lnTo>
                <a:lnTo>
                  <a:pt x="1476" y="2310"/>
                </a:lnTo>
                <a:lnTo>
                  <a:pt x="1476" y="2304"/>
                </a:lnTo>
                <a:lnTo>
                  <a:pt x="1470" y="2304"/>
                </a:lnTo>
                <a:lnTo>
                  <a:pt x="1464" y="2304"/>
                </a:lnTo>
                <a:lnTo>
                  <a:pt x="1464" y="2298"/>
                </a:lnTo>
                <a:lnTo>
                  <a:pt x="1458" y="2298"/>
                </a:lnTo>
                <a:lnTo>
                  <a:pt x="1458" y="2304"/>
                </a:lnTo>
                <a:lnTo>
                  <a:pt x="1452" y="2304"/>
                </a:lnTo>
                <a:lnTo>
                  <a:pt x="1458" y="2304"/>
                </a:lnTo>
                <a:lnTo>
                  <a:pt x="1464" y="2304"/>
                </a:lnTo>
                <a:lnTo>
                  <a:pt x="1464" y="2310"/>
                </a:lnTo>
                <a:lnTo>
                  <a:pt x="1470" y="2310"/>
                </a:lnTo>
                <a:lnTo>
                  <a:pt x="1470" y="2316"/>
                </a:lnTo>
                <a:lnTo>
                  <a:pt x="1470" y="2322"/>
                </a:lnTo>
                <a:lnTo>
                  <a:pt x="1476" y="2322"/>
                </a:lnTo>
                <a:lnTo>
                  <a:pt x="1482" y="2322"/>
                </a:lnTo>
                <a:lnTo>
                  <a:pt x="1488" y="2322"/>
                </a:lnTo>
                <a:lnTo>
                  <a:pt x="1488" y="2328"/>
                </a:lnTo>
                <a:lnTo>
                  <a:pt x="1494" y="2328"/>
                </a:lnTo>
                <a:lnTo>
                  <a:pt x="1494" y="2334"/>
                </a:lnTo>
                <a:lnTo>
                  <a:pt x="1494" y="2328"/>
                </a:lnTo>
                <a:lnTo>
                  <a:pt x="1500" y="2328"/>
                </a:lnTo>
                <a:lnTo>
                  <a:pt x="1494" y="2328"/>
                </a:lnTo>
                <a:lnTo>
                  <a:pt x="1500" y="2328"/>
                </a:lnTo>
                <a:lnTo>
                  <a:pt x="1500" y="2334"/>
                </a:lnTo>
                <a:lnTo>
                  <a:pt x="1506" y="2334"/>
                </a:lnTo>
                <a:lnTo>
                  <a:pt x="1512" y="2334"/>
                </a:lnTo>
                <a:lnTo>
                  <a:pt x="1518" y="2334"/>
                </a:lnTo>
                <a:lnTo>
                  <a:pt x="1524" y="2334"/>
                </a:lnTo>
                <a:lnTo>
                  <a:pt x="1530" y="2334"/>
                </a:lnTo>
                <a:lnTo>
                  <a:pt x="1530" y="2328"/>
                </a:lnTo>
                <a:lnTo>
                  <a:pt x="1530" y="2322"/>
                </a:lnTo>
                <a:lnTo>
                  <a:pt x="1530" y="2328"/>
                </a:lnTo>
                <a:lnTo>
                  <a:pt x="1536" y="2328"/>
                </a:lnTo>
                <a:lnTo>
                  <a:pt x="1542" y="2328"/>
                </a:lnTo>
                <a:lnTo>
                  <a:pt x="1542" y="2322"/>
                </a:lnTo>
                <a:lnTo>
                  <a:pt x="1542" y="2328"/>
                </a:lnTo>
                <a:lnTo>
                  <a:pt x="1548" y="2328"/>
                </a:lnTo>
                <a:lnTo>
                  <a:pt x="1554" y="2328"/>
                </a:lnTo>
                <a:lnTo>
                  <a:pt x="1554" y="2334"/>
                </a:lnTo>
                <a:lnTo>
                  <a:pt x="1560" y="2334"/>
                </a:lnTo>
                <a:lnTo>
                  <a:pt x="1566" y="2334"/>
                </a:lnTo>
                <a:lnTo>
                  <a:pt x="1560" y="2334"/>
                </a:lnTo>
                <a:lnTo>
                  <a:pt x="1560" y="2340"/>
                </a:lnTo>
                <a:lnTo>
                  <a:pt x="1566" y="2340"/>
                </a:lnTo>
                <a:lnTo>
                  <a:pt x="1566" y="2334"/>
                </a:lnTo>
                <a:lnTo>
                  <a:pt x="1566" y="2340"/>
                </a:lnTo>
                <a:lnTo>
                  <a:pt x="1566" y="2346"/>
                </a:lnTo>
                <a:lnTo>
                  <a:pt x="1560" y="2346"/>
                </a:lnTo>
                <a:lnTo>
                  <a:pt x="1560" y="2352"/>
                </a:lnTo>
                <a:lnTo>
                  <a:pt x="1560" y="2358"/>
                </a:lnTo>
                <a:lnTo>
                  <a:pt x="1554" y="2358"/>
                </a:lnTo>
                <a:lnTo>
                  <a:pt x="1554" y="2364"/>
                </a:lnTo>
                <a:lnTo>
                  <a:pt x="1554" y="2358"/>
                </a:lnTo>
                <a:lnTo>
                  <a:pt x="1548" y="2358"/>
                </a:lnTo>
                <a:lnTo>
                  <a:pt x="1548" y="2364"/>
                </a:lnTo>
                <a:lnTo>
                  <a:pt x="1548" y="2358"/>
                </a:lnTo>
                <a:lnTo>
                  <a:pt x="1542" y="2358"/>
                </a:lnTo>
                <a:lnTo>
                  <a:pt x="1542" y="2364"/>
                </a:lnTo>
                <a:lnTo>
                  <a:pt x="1536" y="2364"/>
                </a:lnTo>
                <a:lnTo>
                  <a:pt x="1536" y="2370"/>
                </a:lnTo>
                <a:lnTo>
                  <a:pt x="1530" y="2370"/>
                </a:lnTo>
                <a:lnTo>
                  <a:pt x="1524" y="2370"/>
                </a:lnTo>
                <a:lnTo>
                  <a:pt x="1518" y="2370"/>
                </a:lnTo>
                <a:lnTo>
                  <a:pt x="1518" y="2376"/>
                </a:lnTo>
                <a:lnTo>
                  <a:pt x="1512" y="2376"/>
                </a:lnTo>
                <a:lnTo>
                  <a:pt x="1512" y="2382"/>
                </a:lnTo>
                <a:lnTo>
                  <a:pt x="1512" y="2376"/>
                </a:lnTo>
                <a:lnTo>
                  <a:pt x="1512" y="2382"/>
                </a:lnTo>
                <a:lnTo>
                  <a:pt x="1506" y="2382"/>
                </a:lnTo>
                <a:lnTo>
                  <a:pt x="1500" y="2382"/>
                </a:lnTo>
                <a:lnTo>
                  <a:pt x="1494" y="2382"/>
                </a:lnTo>
                <a:lnTo>
                  <a:pt x="1494" y="2388"/>
                </a:lnTo>
                <a:lnTo>
                  <a:pt x="1488" y="2388"/>
                </a:lnTo>
                <a:lnTo>
                  <a:pt x="1488" y="2394"/>
                </a:lnTo>
                <a:lnTo>
                  <a:pt x="1482" y="2394"/>
                </a:lnTo>
                <a:lnTo>
                  <a:pt x="1482" y="2388"/>
                </a:lnTo>
                <a:lnTo>
                  <a:pt x="1476" y="2388"/>
                </a:lnTo>
                <a:lnTo>
                  <a:pt x="1476" y="2394"/>
                </a:lnTo>
                <a:lnTo>
                  <a:pt x="1470" y="2394"/>
                </a:lnTo>
                <a:lnTo>
                  <a:pt x="1470" y="2400"/>
                </a:lnTo>
                <a:lnTo>
                  <a:pt x="1476" y="2400"/>
                </a:lnTo>
                <a:lnTo>
                  <a:pt x="1476" y="2394"/>
                </a:lnTo>
                <a:lnTo>
                  <a:pt x="1476" y="2400"/>
                </a:lnTo>
                <a:lnTo>
                  <a:pt x="1476" y="2394"/>
                </a:lnTo>
                <a:lnTo>
                  <a:pt x="1476" y="2400"/>
                </a:lnTo>
                <a:lnTo>
                  <a:pt x="1476" y="2406"/>
                </a:lnTo>
                <a:lnTo>
                  <a:pt x="1476" y="2412"/>
                </a:lnTo>
                <a:lnTo>
                  <a:pt x="1470" y="2412"/>
                </a:lnTo>
                <a:lnTo>
                  <a:pt x="1470" y="2418"/>
                </a:lnTo>
                <a:lnTo>
                  <a:pt x="1464" y="2418"/>
                </a:lnTo>
                <a:lnTo>
                  <a:pt x="1458" y="2418"/>
                </a:lnTo>
                <a:lnTo>
                  <a:pt x="1458" y="2424"/>
                </a:lnTo>
                <a:lnTo>
                  <a:pt x="1452" y="2424"/>
                </a:lnTo>
                <a:lnTo>
                  <a:pt x="1452" y="2430"/>
                </a:lnTo>
                <a:lnTo>
                  <a:pt x="1446" y="2430"/>
                </a:lnTo>
                <a:lnTo>
                  <a:pt x="1440" y="2430"/>
                </a:lnTo>
                <a:lnTo>
                  <a:pt x="1440" y="2436"/>
                </a:lnTo>
                <a:lnTo>
                  <a:pt x="1434" y="2436"/>
                </a:lnTo>
                <a:lnTo>
                  <a:pt x="1428" y="2436"/>
                </a:lnTo>
                <a:lnTo>
                  <a:pt x="1428" y="2442"/>
                </a:lnTo>
                <a:lnTo>
                  <a:pt x="1422" y="2448"/>
                </a:lnTo>
                <a:lnTo>
                  <a:pt x="1434" y="2448"/>
                </a:lnTo>
                <a:lnTo>
                  <a:pt x="1434" y="2454"/>
                </a:lnTo>
                <a:lnTo>
                  <a:pt x="1440" y="2454"/>
                </a:lnTo>
                <a:lnTo>
                  <a:pt x="1440" y="2460"/>
                </a:lnTo>
                <a:lnTo>
                  <a:pt x="1440" y="2454"/>
                </a:lnTo>
                <a:lnTo>
                  <a:pt x="1440" y="2460"/>
                </a:lnTo>
                <a:lnTo>
                  <a:pt x="1440" y="2454"/>
                </a:lnTo>
                <a:lnTo>
                  <a:pt x="1446" y="2454"/>
                </a:lnTo>
                <a:lnTo>
                  <a:pt x="1440" y="2454"/>
                </a:lnTo>
                <a:lnTo>
                  <a:pt x="1440" y="2460"/>
                </a:lnTo>
                <a:lnTo>
                  <a:pt x="1446" y="2460"/>
                </a:lnTo>
                <a:lnTo>
                  <a:pt x="1446" y="2466"/>
                </a:lnTo>
                <a:lnTo>
                  <a:pt x="1446" y="2460"/>
                </a:lnTo>
                <a:lnTo>
                  <a:pt x="1446" y="2466"/>
                </a:lnTo>
                <a:lnTo>
                  <a:pt x="1446" y="2460"/>
                </a:lnTo>
                <a:lnTo>
                  <a:pt x="1440" y="2460"/>
                </a:lnTo>
                <a:lnTo>
                  <a:pt x="1446" y="2466"/>
                </a:lnTo>
                <a:lnTo>
                  <a:pt x="1440" y="2466"/>
                </a:lnTo>
                <a:lnTo>
                  <a:pt x="1440" y="2460"/>
                </a:lnTo>
                <a:lnTo>
                  <a:pt x="1440" y="2466"/>
                </a:lnTo>
                <a:lnTo>
                  <a:pt x="1446" y="2466"/>
                </a:lnTo>
                <a:lnTo>
                  <a:pt x="1440" y="2466"/>
                </a:lnTo>
                <a:lnTo>
                  <a:pt x="1446" y="2466"/>
                </a:lnTo>
                <a:lnTo>
                  <a:pt x="1446" y="2472"/>
                </a:lnTo>
                <a:lnTo>
                  <a:pt x="1440" y="2472"/>
                </a:lnTo>
                <a:lnTo>
                  <a:pt x="1440" y="2478"/>
                </a:lnTo>
                <a:lnTo>
                  <a:pt x="1440" y="2484"/>
                </a:lnTo>
                <a:lnTo>
                  <a:pt x="1440" y="2478"/>
                </a:lnTo>
                <a:lnTo>
                  <a:pt x="1440" y="2472"/>
                </a:lnTo>
                <a:lnTo>
                  <a:pt x="1440" y="2478"/>
                </a:lnTo>
                <a:lnTo>
                  <a:pt x="1434" y="2478"/>
                </a:lnTo>
                <a:lnTo>
                  <a:pt x="1434" y="2484"/>
                </a:lnTo>
                <a:lnTo>
                  <a:pt x="1428" y="2484"/>
                </a:lnTo>
                <a:lnTo>
                  <a:pt x="1428" y="2490"/>
                </a:lnTo>
                <a:lnTo>
                  <a:pt x="1434" y="2490"/>
                </a:lnTo>
                <a:lnTo>
                  <a:pt x="1434" y="2484"/>
                </a:lnTo>
                <a:lnTo>
                  <a:pt x="1440" y="2484"/>
                </a:lnTo>
                <a:lnTo>
                  <a:pt x="1440" y="2490"/>
                </a:lnTo>
                <a:lnTo>
                  <a:pt x="1446" y="2490"/>
                </a:lnTo>
                <a:lnTo>
                  <a:pt x="1452" y="2490"/>
                </a:lnTo>
                <a:lnTo>
                  <a:pt x="1446" y="2490"/>
                </a:lnTo>
                <a:lnTo>
                  <a:pt x="1452" y="2490"/>
                </a:lnTo>
                <a:lnTo>
                  <a:pt x="1446" y="2490"/>
                </a:lnTo>
                <a:lnTo>
                  <a:pt x="1452" y="2490"/>
                </a:lnTo>
                <a:lnTo>
                  <a:pt x="1452" y="2484"/>
                </a:lnTo>
                <a:lnTo>
                  <a:pt x="1458" y="2484"/>
                </a:lnTo>
                <a:lnTo>
                  <a:pt x="1458" y="2478"/>
                </a:lnTo>
                <a:lnTo>
                  <a:pt x="1458" y="2472"/>
                </a:lnTo>
                <a:lnTo>
                  <a:pt x="1464" y="2472"/>
                </a:lnTo>
                <a:lnTo>
                  <a:pt x="1464" y="2466"/>
                </a:lnTo>
                <a:lnTo>
                  <a:pt x="1470" y="2466"/>
                </a:lnTo>
                <a:lnTo>
                  <a:pt x="1476" y="2466"/>
                </a:lnTo>
                <a:lnTo>
                  <a:pt x="1476" y="2460"/>
                </a:lnTo>
                <a:lnTo>
                  <a:pt x="1482" y="2460"/>
                </a:lnTo>
                <a:lnTo>
                  <a:pt x="1482" y="2454"/>
                </a:lnTo>
                <a:lnTo>
                  <a:pt x="1482" y="2448"/>
                </a:lnTo>
                <a:lnTo>
                  <a:pt x="1488" y="2448"/>
                </a:lnTo>
                <a:lnTo>
                  <a:pt x="1488" y="2442"/>
                </a:lnTo>
                <a:lnTo>
                  <a:pt x="1494" y="2442"/>
                </a:lnTo>
                <a:lnTo>
                  <a:pt x="1500" y="2442"/>
                </a:lnTo>
                <a:lnTo>
                  <a:pt x="1500" y="2436"/>
                </a:lnTo>
                <a:lnTo>
                  <a:pt x="1506" y="2436"/>
                </a:lnTo>
                <a:lnTo>
                  <a:pt x="1506" y="2430"/>
                </a:lnTo>
                <a:lnTo>
                  <a:pt x="1512" y="2424"/>
                </a:lnTo>
                <a:lnTo>
                  <a:pt x="1512" y="2418"/>
                </a:lnTo>
                <a:lnTo>
                  <a:pt x="1518" y="2418"/>
                </a:lnTo>
                <a:lnTo>
                  <a:pt x="1512" y="2418"/>
                </a:lnTo>
                <a:lnTo>
                  <a:pt x="1518" y="2418"/>
                </a:lnTo>
                <a:lnTo>
                  <a:pt x="1518" y="2424"/>
                </a:lnTo>
                <a:lnTo>
                  <a:pt x="1524" y="2424"/>
                </a:lnTo>
                <a:lnTo>
                  <a:pt x="1530" y="2424"/>
                </a:lnTo>
                <a:lnTo>
                  <a:pt x="1530" y="2418"/>
                </a:lnTo>
                <a:lnTo>
                  <a:pt x="1536" y="2424"/>
                </a:lnTo>
                <a:lnTo>
                  <a:pt x="1536" y="2418"/>
                </a:lnTo>
                <a:lnTo>
                  <a:pt x="1542" y="2418"/>
                </a:lnTo>
                <a:lnTo>
                  <a:pt x="1548" y="2418"/>
                </a:lnTo>
                <a:lnTo>
                  <a:pt x="1548" y="2424"/>
                </a:lnTo>
                <a:lnTo>
                  <a:pt x="1554" y="2424"/>
                </a:lnTo>
                <a:lnTo>
                  <a:pt x="1560" y="2424"/>
                </a:lnTo>
                <a:lnTo>
                  <a:pt x="1560" y="2430"/>
                </a:lnTo>
                <a:lnTo>
                  <a:pt x="1566" y="2430"/>
                </a:lnTo>
                <a:lnTo>
                  <a:pt x="1566" y="2436"/>
                </a:lnTo>
                <a:lnTo>
                  <a:pt x="1566" y="2442"/>
                </a:lnTo>
                <a:lnTo>
                  <a:pt x="1572" y="2442"/>
                </a:lnTo>
                <a:lnTo>
                  <a:pt x="1572" y="2436"/>
                </a:lnTo>
                <a:lnTo>
                  <a:pt x="1578" y="2436"/>
                </a:lnTo>
                <a:lnTo>
                  <a:pt x="1584" y="2436"/>
                </a:lnTo>
                <a:lnTo>
                  <a:pt x="1590" y="2436"/>
                </a:lnTo>
                <a:lnTo>
                  <a:pt x="1590" y="2430"/>
                </a:lnTo>
                <a:lnTo>
                  <a:pt x="1596" y="2430"/>
                </a:lnTo>
                <a:lnTo>
                  <a:pt x="1596" y="2436"/>
                </a:lnTo>
                <a:lnTo>
                  <a:pt x="1602" y="2436"/>
                </a:lnTo>
                <a:lnTo>
                  <a:pt x="1602" y="2430"/>
                </a:lnTo>
                <a:lnTo>
                  <a:pt x="1608" y="2430"/>
                </a:lnTo>
                <a:lnTo>
                  <a:pt x="1608" y="2424"/>
                </a:lnTo>
                <a:lnTo>
                  <a:pt x="1608" y="2418"/>
                </a:lnTo>
                <a:lnTo>
                  <a:pt x="1608" y="2412"/>
                </a:lnTo>
                <a:lnTo>
                  <a:pt x="1614" y="2412"/>
                </a:lnTo>
                <a:lnTo>
                  <a:pt x="1608" y="2412"/>
                </a:lnTo>
                <a:lnTo>
                  <a:pt x="1608" y="2418"/>
                </a:lnTo>
                <a:lnTo>
                  <a:pt x="1614" y="2418"/>
                </a:lnTo>
                <a:lnTo>
                  <a:pt x="1614" y="2412"/>
                </a:lnTo>
                <a:lnTo>
                  <a:pt x="1614" y="2418"/>
                </a:lnTo>
                <a:lnTo>
                  <a:pt x="1614" y="2424"/>
                </a:lnTo>
                <a:lnTo>
                  <a:pt x="1620" y="2424"/>
                </a:lnTo>
                <a:lnTo>
                  <a:pt x="1614" y="2424"/>
                </a:lnTo>
                <a:lnTo>
                  <a:pt x="1614" y="2430"/>
                </a:lnTo>
                <a:lnTo>
                  <a:pt x="1620" y="2430"/>
                </a:lnTo>
                <a:lnTo>
                  <a:pt x="1614" y="2430"/>
                </a:lnTo>
                <a:lnTo>
                  <a:pt x="1614" y="2436"/>
                </a:lnTo>
                <a:lnTo>
                  <a:pt x="1620" y="2436"/>
                </a:lnTo>
                <a:lnTo>
                  <a:pt x="1620" y="2430"/>
                </a:lnTo>
                <a:lnTo>
                  <a:pt x="1626" y="2430"/>
                </a:lnTo>
                <a:lnTo>
                  <a:pt x="1626" y="2424"/>
                </a:lnTo>
                <a:lnTo>
                  <a:pt x="1632" y="2424"/>
                </a:lnTo>
                <a:lnTo>
                  <a:pt x="1632" y="2418"/>
                </a:lnTo>
                <a:lnTo>
                  <a:pt x="1632" y="2412"/>
                </a:lnTo>
                <a:lnTo>
                  <a:pt x="1626" y="2412"/>
                </a:lnTo>
                <a:lnTo>
                  <a:pt x="1626" y="2406"/>
                </a:lnTo>
                <a:lnTo>
                  <a:pt x="1620" y="2406"/>
                </a:lnTo>
                <a:lnTo>
                  <a:pt x="1614" y="2406"/>
                </a:lnTo>
                <a:lnTo>
                  <a:pt x="1614" y="2400"/>
                </a:lnTo>
                <a:lnTo>
                  <a:pt x="1620" y="2400"/>
                </a:lnTo>
                <a:lnTo>
                  <a:pt x="1620" y="2394"/>
                </a:lnTo>
                <a:lnTo>
                  <a:pt x="1620" y="2388"/>
                </a:lnTo>
                <a:lnTo>
                  <a:pt x="1614" y="2388"/>
                </a:lnTo>
                <a:lnTo>
                  <a:pt x="1614" y="2394"/>
                </a:lnTo>
                <a:lnTo>
                  <a:pt x="1608" y="2394"/>
                </a:lnTo>
                <a:lnTo>
                  <a:pt x="1608" y="2388"/>
                </a:lnTo>
                <a:lnTo>
                  <a:pt x="1614" y="2388"/>
                </a:lnTo>
                <a:lnTo>
                  <a:pt x="1614" y="2382"/>
                </a:lnTo>
                <a:lnTo>
                  <a:pt x="1608" y="2382"/>
                </a:lnTo>
                <a:lnTo>
                  <a:pt x="1614" y="2382"/>
                </a:lnTo>
                <a:lnTo>
                  <a:pt x="1614" y="2376"/>
                </a:lnTo>
                <a:lnTo>
                  <a:pt x="1608" y="2376"/>
                </a:lnTo>
                <a:lnTo>
                  <a:pt x="1608" y="2382"/>
                </a:lnTo>
                <a:lnTo>
                  <a:pt x="1608" y="2376"/>
                </a:lnTo>
                <a:lnTo>
                  <a:pt x="1602" y="2376"/>
                </a:lnTo>
                <a:lnTo>
                  <a:pt x="1602" y="2382"/>
                </a:lnTo>
                <a:lnTo>
                  <a:pt x="1602" y="2388"/>
                </a:lnTo>
                <a:lnTo>
                  <a:pt x="1602" y="2382"/>
                </a:lnTo>
                <a:lnTo>
                  <a:pt x="1602" y="2388"/>
                </a:lnTo>
                <a:lnTo>
                  <a:pt x="1602" y="2382"/>
                </a:lnTo>
                <a:lnTo>
                  <a:pt x="1596" y="2382"/>
                </a:lnTo>
                <a:lnTo>
                  <a:pt x="1596" y="2376"/>
                </a:lnTo>
                <a:lnTo>
                  <a:pt x="1596" y="2382"/>
                </a:lnTo>
                <a:lnTo>
                  <a:pt x="1602" y="2382"/>
                </a:lnTo>
                <a:lnTo>
                  <a:pt x="1602" y="2376"/>
                </a:lnTo>
                <a:lnTo>
                  <a:pt x="1596" y="2382"/>
                </a:lnTo>
                <a:lnTo>
                  <a:pt x="1596" y="2376"/>
                </a:lnTo>
                <a:lnTo>
                  <a:pt x="1602" y="2376"/>
                </a:lnTo>
                <a:lnTo>
                  <a:pt x="1608" y="2376"/>
                </a:lnTo>
                <a:lnTo>
                  <a:pt x="1614" y="2376"/>
                </a:lnTo>
                <a:lnTo>
                  <a:pt x="1614" y="2370"/>
                </a:lnTo>
                <a:lnTo>
                  <a:pt x="1620" y="2370"/>
                </a:lnTo>
                <a:lnTo>
                  <a:pt x="1626" y="2370"/>
                </a:lnTo>
                <a:lnTo>
                  <a:pt x="1626" y="2376"/>
                </a:lnTo>
                <a:lnTo>
                  <a:pt x="1626" y="2382"/>
                </a:lnTo>
                <a:lnTo>
                  <a:pt x="1632" y="2382"/>
                </a:lnTo>
                <a:lnTo>
                  <a:pt x="1632" y="2388"/>
                </a:lnTo>
                <a:lnTo>
                  <a:pt x="1632" y="2394"/>
                </a:lnTo>
                <a:lnTo>
                  <a:pt x="1632" y="2400"/>
                </a:lnTo>
                <a:lnTo>
                  <a:pt x="1638" y="2406"/>
                </a:lnTo>
                <a:lnTo>
                  <a:pt x="1638" y="2412"/>
                </a:lnTo>
                <a:lnTo>
                  <a:pt x="1638" y="2418"/>
                </a:lnTo>
                <a:lnTo>
                  <a:pt x="1638" y="2424"/>
                </a:lnTo>
                <a:lnTo>
                  <a:pt x="1644" y="2424"/>
                </a:lnTo>
                <a:lnTo>
                  <a:pt x="1644" y="2430"/>
                </a:lnTo>
                <a:lnTo>
                  <a:pt x="1644" y="2436"/>
                </a:lnTo>
                <a:lnTo>
                  <a:pt x="1644" y="2442"/>
                </a:lnTo>
                <a:lnTo>
                  <a:pt x="1644" y="2448"/>
                </a:lnTo>
                <a:lnTo>
                  <a:pt x="1650" y="2448"/>
                </a:lnTo>
                <a:lnTo>
                  <a:pt x="1650" y="2454"/>
                </a:lnTo>
                <a:lnTo>
                  <a:pt x="1650" y="2460"/>
                </a:lnTo>
                <a:lnTo>
                  <a:pt x="1650" y="2466"/>
                </a:lnTo>
                <a:lnTo>
                  <a:pt x="1650" y="2472"/>
                </a:lnTo>
                <a:lnTo>
                  <a:pt x="1656" y="2472"/>
                </a:lnTo>
                <a:lnTo>
                  <a:pt x="1656" y="2478"/>
                </a:lnTo>
                <a:lnTo>
                  <a:pt x="1656" y="2484"/>
                </a:lnTo>
                <a:lnTo>
                  <a:pt x="1656" y="2490"/>
                </a:lnTo>
                <a:lnTo>
                  <a:pt x="1662" y="2490"/>
                </a:lnTo>
                <a:lnTo>
                  <a:pt x="1662" y="2496"/>
                </a:lnTo>
                <a:lnTo>
                  <a:pt x="1662" y="2502"/>
                </a:lnTo>
                <a:lnTo>
                  <a:pt x="1662" y="2508"/>
                </a:lnTo>
                <a:lnTo>
                  <a:pt x="1668" y="2508"/>
                </a:lnTo>
                <a:lnTo>
                  <a:pt x="1668" y="2514"/>
                </a:lnTo>
                <a:lnTo>
                  <a:pt x="1668" y="2520"/>
                </a:lnTo>
                <a:lnTo>
                  <a:pt x="1668" y="2526"/>
                </a:lnTo>
                <a:lnTo>
                  <a:pt x="1668" y="2532"/>
                </a:lnTo>
                <a:lnTo>
                  <a:pt x="1674" y="2532"/>
                </a:lnTo>
                <a:lnTo>
                  <a:pt x="1674" y="2538"/>
                </a:lnTo>
                <a:lnTo>
                  <a:pt x="1674" y="2544"/>
                </a:lnTo>
                <a:lnTo>
                  <a:pt x="1674" y="2550"/>
                </a:lnTo>
                <a:lnTo>
                  <a:pt x="1680" y="2556"/>
                </a:lnTo>
                <a:lnTo>
                  <a:pt x="1680" y="2562"/>
                </a:lnTo>
                <a:lnTo>
                  <a:pt x="1680" y="2568"/>
                </a:lnTo>
                <a:lnTo>
                  <a:pt x="1680" y="2574"/>
                </a:lnTo>
                <a:lnTo>
                  <a:pt x="1686" y="2580"/>
                </a:lnTo>
                <a:lnTo>
                  <a:pt x="1686" y="2586"/>
                </a:lnTo>
                <a:lnTo>
                  <a:pt x="1686" y="2592"/>
                </a:lnTo>
                <a:lnTo>
                  <a:pt x="1692" y="2598"/>
                </a:lnTo>
                <a:lnTo>
                  <a:pt x="1692" y="2604"/>
                </a:lnTo>
                <a:lnTo>
                  <a:pt x="1692" y="2610"/>
                </a:lnTo>
                <a:lnTo>
                  <a:pt x="1692" y="2616"/>
                </a:lnTo>
                <a:lnTo>
                  <a:pt x="1698" y="2616"/>
                </a:lnTo>
                <a:lnTo>
                  <a:pt x="1698" y="2622"/>
                </a:lnTo>
                <a:lnTo>
                  <a:pt x="1698" y="2628"/>
                </a:lnTo>
                <a:lnTo>
                  <a:pt x="1698" y="2634"/>
                </a:lnTo>
                <a:lnTo>
                  <a:pt x="1698" y="2640"/>
                </a:lnTo>
                <a:lnTo>
                  <a:pt x="1704" y="2640"/>
                </a:lnTo>
                <a:lnTo>
                  <a:pt x="1704" y="2646"/>
                </a:lnTo>
                <a:lnTo>
                  <a:pt x="1704" y="2652"/>
                </a:lnTo>
                <a:lnTo>
                  <a:pt x="1704" y="2658"/>
                </a:lnTo>
                <a:lnTo>
                  <a:pt x="1704" y="2664"/>
                </a:lnTo>
                <a:lnTo>
                  <a:pt x="1710" y="2664"/>
                </a:lnTo>
                <a:lnTo>
                  <a:pt x="1710" y="2670"/>
                </a:lnTo>
                <a:lnTo>
                  <a:pt x="1710" y="2676"/>
                </a:lnTo>
                <a:lnTo>
                  <a:pt x="1710" y="2682"/>
                </a:lnTo>
                <a:lnTo>
                  <a:pt x="1704" y="2682"/>
                </a:lnTo>
                <a:lnTo>
                  <a:pt x="1704" y="2688"/>
                </a:lnTo>
                <a:lnTo>
                  <a:pt x="1698" y="2688"/>
                </a:lnTo>
                <a:lnTo>
                  <a:pt x="1692" y="2688"/>
                </a:lnTo>
                <a:lnTo>
                  <a:pt x="1686" y="2688"/>
                </a:lnTo>
                <a:lnTo>
                  <a:pt x="1686" y="2682"/>
                </a:lnTo>
                <a:lnTo>
                  <a:pt x="1692" y="2682"/>
                </a:lnTo>
                <a:lnTo>
                  <a:pt x="1692" y="2676"/>
                </a:lnTo>
                <a:lnTo>
                  <a:pt x="1698" y="2676"/>
                </a:lnTo>
                <a:lnTo>
                  <a:pt x="1692" y="2676"/>
                </a:lnTo>
                <a:lnTo>
                  <a:pt x="1698" y="2676"/>
                </a:lnTo>
                <a:lnTo>
                  <a:pt x="1692" y="2676"/>
                </a:lnTo>
                <a:lnTo>
                  <a:pt x="1692" y="2670"/>
                </a:lnTo>
                <a:lnTo>
                  <a:pt x="1692" y="2664"/>
                </a:lnTo>
                <a:lnTo>
                  <a:pt x="1698" y="2664"/>
                </a:lnTo>
                <a:lnTo>
                  <a:pt x="1698" y="2658"/>
                </a:lnTo>
                <a:lnTo>
                  <a:pt x="1698" y="2652"/>
                </a:lnTo>
                <a:lnTo>
                  <a:pt x="1698" y="2646"/>
                </a:lnTo>
                <a:lnTo>
                  <a:pt x="1698" y="2640"/>
                </a:lnTo>
                <a:lnTo>
                  <a:pt x="1692" y="2640"/>
                </a:lnTo>
                <a:lnTo>
                  <a:pt x="1692" y="2634"/>
                </a:lnTo>
                <a:lnTo>
                  <a:pt x="1686" y="2634"/>
                </a:lnTo>
                <a:lnTo>
                  <a:pt x="1686" y="2628"/>
                </a:lnTo>
                <a:lnTo>
                  <a:pt x="1692" y="2628"/>
                </a:lnTo>
                <a:lnTo>
                  <a:pt x="1692" y="2622"/>
                </a:lnTo>
                <a:lnTo>
                  <a:pt x="1686" y="2622"/>
                </a:lnTo>
                <a:lnTo>
                  <a:pt x="1686" y="2628"/>
                </a:lnTo>
                <a:lnTo>
                  <a:pt x="1686" y="2622"/>
                </a:lnTo>
                <a:lnTo>
                  <a:pt x="1692" y="2622"/>
                </a:lnTo>
                <a:lnTo>
                  <a:pt x="1686" y="2622"/>
                </a:lnTo>
                <a:lnTo>
                  <a:pt x="1692" y="2622"/>
                </a:lnTo>
                <a:lnTo>
                  <a:pt x="1686" y="2622"/>
                </a:lnTo>
                <a:lnTo>
                  <a:pt x="1692" y="2616"/>
                </a:lnTo>
                <a:lnTo>
                  <a:pt x="1686" y="2616"/>
                </a:lnTo>
                <a:lnTo>
                  <a:pt x="1686" y="2610"/>
                </a:lnTo>
                <a:lnTo>
                  <a:pt x="1680" y="2610"/>
                </a:lnTo>
                <a:lnTo>
                  <a:pt x="1680" y="2604"/>
                </a:lnTo>
                <a:lnTo>
                  <a:pt x="1680" y="2610"/>
                </a:lnTo>
                <a:lnTo>
                  <a:pt x="1680" y="2604"/>
                </a:lnTo>
                <a:lnTo>
                  <a:pt x="1686" y="2604"/>
                </a:lnTo>
                <a:lnTo>
                  <a:pt x="1680" y="2604"/>
                </a:lnTo>
                <a:lnTo>
                  <a:pt x="1680" y="2598"/>
                </a:lnTo>
                <a:lnTo>
                  <a:pt x="1680" y="2592"/>
                </a:lnTo>
                <a:lnTo>
                  <a:pt x="1680" y="2586"/>
                </a:lnTo>
                <a:lnTo>
                  <a:pt x="1674" y="2586"/>
                </a:lnTo>
                <a:lnTo>
                  <a:pt x="1674" y="2580"/>
                </a:lnTo>
                <a:lnTo>
                  <a:pt x="1674" y="2586"/>
                </a:lnTo>
                <a:lnTo>
                  <a:pt x="1680" y="2586"/>
                </a:lnTo>
                <a:lnTo>
                  <a:pt x="1680" y="2580"/>
                </a:lnTo>
                <a:lnTo>
                  <a:pt x="1674" y="2580"/>
                </a:lnTo>
                <a:lnTo>
                  <a:pt x="1680" y="2580"/>
                </a:lnTo>
                <a:lnTo>
                  <a:pt x="1674" y="2580"/>
                </a:lnTo>
                <a:lnTo>
                  <a:pt x="1680" y="2580"/>
                </a:lnTo>
                <a:lnTo>
                  <a:pt x="1674" y="2580"/>
                </a:lnTo>
                <a:lnTo>
                  <a:pt x="1674" y="2574"/>
                </a:lnTo>
                <a:lnTo>
                  <a:pt x="1674" y="2580"/>
                </a:lnTo>
                <a:lnTo>
                  <a:pt x="1674" y="2574"/>
                </a:lnTo>
                <a:lnTo>
                  <a:pt x="1668" y="2574"/>
                </a:lnTo>
                <a:lnTo>
                  <a:pt x="1668" y="2568"/>
                </a:lnTo>
                <a:lnTo>
                  <a:pt x="1668" y="2574"/>
                </a:lnTo>
                <a:lnTo>
                  <a:pt x="1662" y="2574"/>
                </a:lnTo>
                <a:lnTo>
                  <a:pt x="1662" y="2568"/>
                </a:lnTo>
                <a:lnTo>
                  <a:pt x="1662" y="2574"/>
                </a:lnTo>
                <a:lnTo>
                  <a:pt x="1656" y="2574"/>
                </a:lnTo>
                <a:lnTo>
                  <a:pt x="1656" y="2580"/>
                </a:lnTo>
                <a:lnTo>
                  <a:pt x="1656" y="2574"/>
                </a:lnTo>
                <a:lnTo>
                  <a:pt x="1662" y="2574"/>
                </a:lnTo>
                <a:lnTo>
                  <a:pt x="1662" y="2580"/>
                </a:lnTo>
                <a:lnTo>
                  <a:pt x="1656" y="2580"/>
                </a:lnTo>
                <a:lnTo>
                  <a:pt x="1650" y="2580"/>
                </a:lnTo>
                <a:lnTo>
                  <a:pt x="1650" y="2574"/>
                </a:lnTo>
                <a:lnTo>
                  <a:pt x="1650" y="2580"/>
                </a:lnTo>
                <a:lnTo>
                  <a:pt x="1644" y="2580"/>
                </a:lnTo>
                <a:lnTo>
                  <a:pt x="1650" y="2580"/>
                </a:lnTo>
                <a:lnTo>
                  <a:pt x="1650" y="2586"/>
                </a:lnTo>
                <a:lnTo>
                  <a:pt x="1644" y="2586"/>
                </a:lnTo>
                <a:lnTo>
                  <a:pt x="1638" y="2586"/>
                </a:lnTo>
                <a:lnTo>
                  <a:pt x="1638" y="2592"/>
                </a:lnTo>
                <a:lnTo>
                  <a:pt x="1632" y="2592"/>
                </a:lnTo>
                <a:lnTo>
                  <a:pt x="1626" y="2592"/>
                </a:lnTo>
                <a:lnTo>
                  <a:pt x="1626" y="2586"/>
                </a:lnTo>
                <a:lnTo>
                  <a:pt x="1620" y="2586"/>
                </a:lnTo>
                <a:lnTo>
                  <a:pt x="1614" y="2586"/>
                </a:lnTo>
                <a:lnTo>
                  <a:pt x="1608" y="2586"/>
                </a:lnTo>
                <a:lnTo>
                  <a:pt x="1602" y="2586"/>
                </a:lnTo>
                <a:lnTo>
                  <a:pt x="1608" y="2586"/>
                </a:lnTo>
                <a:lnTo>
                  <a:pt x="1608" y="2592"/>
                </a:lnTo>
                <a:lnTo>
                  <a:pt x="1608" y="2586"/>
                </a:lnTo>
                <a:lnTo>
                  <a:pt x="1608" y="2592"/>
                </a:lnTo>
                <a:lnTo>
                  <a:pt x="1614" y="2592"/>
                </a:lnTo>
                <a:lnTo>
                  <a:pt x="1620" y="2592"/>
                </a:lnTo>
                <a:lnTo>
                  <a:pt x="1626" y="2592"/>
                </a:lnTo>
                <a:lnTo>
                  <a:pt x="1626" y="2598"/>
                </a:lnTo>
                <a:lnTo>
                  <a:pt x="1632" y="2598"/>
                </a:lnTo>
                <a:lnTo>
                  <a:pt x="1638" y="2598"/>
                </a:lnTo>
                <a:lnTo>
                  <a:pt x="1638" y="2592"/>
                </a:lnTo>
                <a:lnTo>
                  <a:pt x="1644" y="2592"/>
                </a:lnTo>
                <a:lnTo>
                  <a:pt x="1650" y="2592"/>
                </a:lnTo>
                <a:lnTo>
                  <a:pt x="1656" y="2592"/>
                </a:lnTo>
                <a:lnTo>
                  <a:pt x="1656" y="2586"/>
                </a:lnTo>
                <a:lnTo>
                  <a:pt x="1662" y="2586"/>
                </a:lnTo>
                <a:lnTo>
                  <a:pt x="1662" y="2592"/>
                </a:lnTo>
                <a:lnTo>
                  <a:pt x="1662" y="2586"/>
                </a:lnTo>
                <a:lnTo>
                  <a:pt x="1662" y="2592"/>
                </a:lnTo>
                <a:lnTo>
                  <a:pt x="1662" y="2598"/>
                </a:lnTo>
                <a:lnTo>
                  <a:pt x="1668" y="2598"/>
                </a:lnTo>
                <a:lnTo>
                  <a:pt x="1674" y="2598"/>
                </a:lnTo>
                <a:lnTo>
                  <a:pt x="1674" y="2592"/>
                </a:lnTo>
                <a:lnTo>
                  <a:pt x="1674" y="2598"/>
                </a:lnTo>
                <a:lnTo>
                  <a:pt x="1674" y="2592"/>
                </a:lnTo>
                <a:lnTo>
                  <a:pt x="1674" y="2598"/>
                </a:lnTo>
                <a:lnTo>
                  <a:pt x="1674" y="2604"/>
                </a:lnTo>
                <a:lnTo>
                  <a:pt x="1668" y="2604"/>
                </a:lnTo>
                <a:lnTo>
                  <a:pt x="1668" y="2610"/>
                </a:lnTo>
                <a:lnTo>
                  <a:pt x="1662" y="2610"/>
                </a:lnTo>
                <a:lnTo>
                  <a:pt x="1662" y="2616"/>
                </a:lnTo>
                <a:lnTo>
                  <a:pt x="1662" y="2622"/>
                </a:lnTo>
                <a:lnTo>
                  <a:pt x="1662" y="2616"/>
                </a:lnTo>
                <a:lnTo>
                  <a:pt x="1668" y="2616"/>
                </a:lnTo>
                <a:lnTo>
                  <a:pt x="1668" y="2622"/>
                </a:lnTo>
                <a:lnTo>
                  <a:pt x="1662" y="2622"/>
                </a:lnTo>
                <a:lnTo>
                  <a:pt x="1668" y="2622"/>
                </a:lnTo>
                <a:lnTo>
                  <a:pt x="1668" y="2628"/>
                </a:lnTo>
                <a:lnTo>
                  <a:pt x="1662" y="2628"/>
                </a:lnTo>
                <a:lnTo>
                  <a:pt x="1656" y="2628"/>
                </a:lnTo>
                <a:lnTo>
                  <a:pt x="1656" y="2622"/>
                </a:lnTo>
                <a:lnTo>
                  <a:pt x="1650" y="2622"/>
                </a:lnTo>
                <a:lnTo>
                  <a:pt x="1644" y="2622"/>
                </a:lnTo>
                <a:lnTo>
                  <a:pt x="1638" y="2628"/>
                </a:lnTo>
                <a:lnTo>
                  <a:pt x="1638" y="2622"/>
                </a:lnTo>
                <a:lnTo>
                  <a:pt x="1638" y="2628"/>
                </a:lnTo>
                <a:lnTo>
                  <a:pt x="1638" y="2622"/>
                </a:lnTo>
                <a:lnTo>
                  <a:pt x="1632" y="2622"/>
                </a:lnTo>
                <a:lnTo>
                  <a:pt x="1632" y="2616"/>
                </a:lnTo>
                <a:lnTo>
                  <a:pt x="1632" y="2622"/>
                </a:lnTo>
                <a:lnTo>
                  <a:pt x="1638" y="2622"/>
                </a:lnTo>
                <a:lnTo>
                  <a:pt x="1638" y="2628"/>
                </a:lnTo>
                <a:lnTo>
                  <a:pt x="1632" y="2628"/>
                </a:lnTo>
                <a:lnTo>
                  <a:pt x="1626" y="2628"/>
                </a:lnTo>
                <a:lnTo>
                  <a:pt x="1626" y="2622"/>
                </a:lnTo>
                <a:lnTo>
                  <a:pt x="1626" y="2628"/>
                </a:lnTo>
                <a:lnTo>
                  <a:pt x="1620" y="2628"/>
                </a:lnTo>
                <a:lnTo>
                  <a:pt x="1620" y="2634"/>
                </a:lnTo>
                <a:lnTo>
                  <a:pt x="1620" y="2628"/>
                </a:lnTo>
                <a:lnTo>
                  <a:pt x="1620" y="2622"/>
                </a:lnTo>
                <a:lnTo>
                  <a:pt x="1614" y="2628"/>
                </a:lnTo>
                <a:lnTo>
                  <a:pt x="1608" y="2628"/>
                </a:lnTo>
                <a:lnTo>
                  <a:pt x="1608" y="2634"/>
                </a:lnTo>
                <a:lnTo>
                  <a:pt x="1608" y="2640"/>
                </a:lnTo>
                <a:lnTo>
                  <a:pt x="1602" y="2640"/>
                </a:lnTo>
                <a:lnTo>
                  <a:pt x="1596" y="2640"/>
                </a:lnTo>
                <a:lnTo>
                  <a:pt x="1590" y="2640"/>
                </a:lnTo>
                <a:lnTo>
                  <a:pt x="1584" y="2640"/>
                </a:lnTo>
                <a:lnTo>
                  <a:pt x="1590" y="2640"/>
                </a:lnTo>
                <a:lnTo>
                  <a:pt x="1590" y="2646"/>
                </a:lnTo>
                <a:lnTo>
                  <a:pt x="1596" y="2646"/>
                </a:lnTo>
                <a:lnTo>
                  <a:pt x="1602" y="2646"/>
                </a:lnTo>
                <a:lnTo>
                  <a:pt x="1608" y="2646"/>
                </a:lnTo>
                <a:lnTo>
                  <a:pt x="1608" y="2640"/>
                </a:lnTo>
                <a:lnTo>
                  <a:pt x="1608" y="2634"/>
                </a:lnTo>
                <a:lnTo>
                  <a:pt x="1608" y="2628"/>
                </a:lnTo>
                <a:lnTo>
                  <a:pt x="1614" y="2628"/>
                </a:lnTo>
                <a:lnTo>
                  <a:pt x="1614" y="2634"/>
                </a:lnTo>
                <a:lnTo>
                  <a:pt x="1620" y="2634"/>
                </a:lnTo>
                <a:lnTo>
                  <a:pt x="1626" y="2634"/>
                </a:lnTo>
                <a:lnTo>
                  <a:pt x="1632" y="2634"/>
                </a:lnTo>
                <a:lnTo>
                  <a:pt x="1638" y="2634"/>
                </a:lnTo>
                <a:lnTo>
                  <a:pt x="1632" y="2640"/>
                </a:lnTo>
                <a:lnTo>
                  <a:pt x="1638" y="2640"/>
                </a:lnTo>
                <a:lnTo>
                  <a:pt x="1638" y="2634"/>
                </a:lnTo>
                <a:lnTo>
                  <a:pt x="1644" y="2634"/>
                </a:lnTo>
                <a:lnTo>
                  <a:pt x="1650" y="2634"/>
                </a:lnTo>
                <a:lnTo>
                  <a:pt x="1650" y="2640"/>
                </a:lnTo>
                <a:lnTo>
                  <a:pt x="1656" y="2640"/>
                </a:lnTo>
                <a:lnTo>
                  <a:pt x="1650" y="2640"/>
                </a:lnTo>
                <a:lnTo>
                  <a:pt x="1650" y="2646"/>
                </a:lnTo>
                <a:lnTo>
                  <a:pt x="1656" y="2646"/>
                </a:lnTo>
                <a:lnTo>
                  <a:pt x="1656" y="2640"/>
                </a:lnTo>
                <a:lnTo>
                  <a:pt x="1656" y="2646"/>
                </a:lnTo>
                <a:lnTo>
                  <a:pt x="1662" y="2646"/>
                </a:lnTo>
                <a:lnTo>
                  <a:pt x="1662" y="2652"/>
                </a:lnTo>
                <a:lnTo>
                  <a:pt x="1662" y="2658"/>
                </a:lnTo>
                <a:lnTo>
                  <a:pt x="1668" y="2658"/>
                </a:lnTo>
                <a:lnTo>
                  <a:pt x="1674" y="2658"/>
                </a:lnTo>
                <a:lnTo>
                  <a:pt x="1674" y="2664"/>
                </a:lnTo>
                <a:lnTo>
                  <a:pt x="1668" y="2664"/>
                </a:lnTo>
                <a:lnTo>
                  <a:pt x="1668" y="2670"/>
                </a:lnTo>
                <a:lnTo>
                  <a:pt x="1674" y="2670"/>
                </a:lnTo>
                <a:lnTo>
                  <a:pt x="1668" y="2670"/>
                </a:lnTo>
                <a:lnTo>
                  <a:pt x="1674" y="2670"/>
                </a:lnTo>
                <a:lnTo>
                  <a:pt x="1674" y="2664"/>
                </a:lnTo>
                <a:lnTo>
                  <a:pt x="1680" y="2664"/>
                </a:lnTo>
                <a:lnTo>
                  <a:pt x="1680" y="2658"/>
                </a:lnTo>
                <a:lnTo>
                  <a:pt x="1674" y="2658"/>
                </a:lnTo>
                <a:lnTo>
                  <a:pt x="1674" y="2652"/>
                </a:lnTo>
                <a:lnTo>
                  <a:pt x="1674" y="2658"/>
                </a:lnTo>
                <a:lnTo>
                  <a:pt x="1680" y="2658"/>
                </a:lnTo>
                <a:lnTo>
                  <a:pt x="1680" y="2664"/>
                </a:lnTo>
                <a:lnTo>
                  <a:pt x="1686" y="2664"/>
                </a:lnTo>
                <a:lnTo>
                  <a:pt x="1680" y="2664"/>
                </a:lnTo>
                <a:lnTo>
                  <a:pt x="1680" y="2670"/>
                </a:lnTo>
                <a:lnTo>
                  <a:pt x="1686" y="2670"/>
                </a:lnTo>
                <a:lnTo>
                  <a:pt x="1686" y="2676"/>
                </a:lnTo>
                <a:lnTo>
                  <a:pt x="1686" y="2682"/>
                </a:lnTo>
                <a:lnTo>
                  <a:pt x="1686" y="2688"/>
                </a:lnTo>
                <a:lnTo>
                  <a:pt x="1680" y="2688"/>
                </a:lnTo>
                <a:lnTo>
                  <a:pt x="1674" y="2688"/>
                </a:lnTo>
                <a:lnTo>
                  <a:pt x="1680" y="2688"/>
                </a:lnTo>
                <a:lnTo>
                  <a:pt x="1680" y="2682"/>
                </a:lnTo>
                <a:lnTo>
                  <a:pt x="1674" y="2682"/>
                </a:lnTo>
                <a:lnTo>
                  <a:pt x="1674" y="2688"/>
                </a:lnTo>
                <a:lnTo>
                  <a:pt x="1668" y="2688"/>
                </a:lnTo>
                <a:lnTo>
                  <a:pt x="1668" y="2694"/>
                </a:lnTo>
                <a:lnTo>
                  <a:pt x="1668" y="2688"/>
                </a:lnTo>
                <a:lnTo>
                  <a:pt x="1668" y="2694"/>
                </a:lnTo>
                <a:lnTo>
                  <a:pt x="1668" y="2688"/>
                </a:lnTo>
                <a:lnTo>
                  <a:pt x="1662" y="2688"/>
                </a:lnTo>
                <a:lnTo>
                  <a:pt x="1668" y="2688"/>
                </a:lnTo>
                <a:lnTo>
                  <a:pt x="1662" y="2688"/>
                </a:lnTo>
                <a:lnTo>
                  <a:pt x="1662" y="2682"/>
                </a:lnTo>
                <a:lnTo>
                  <a:pt x="1668" y="2682"/>
                </a:lnTo>
                <a:lnTo>
                  <a:pt x="1662" y="2682"/>
                </a:lnTo>
                <a:lnTo>
                  <a:pt x="1662" y="2676"/>
                </a:lnTo>
                <a:lnTo>
                  <a:pt x="1656" y="2676"/>
                </a:lnTo>
                <a:lnTo>
                  <a:pt x="1650" y="2676"/>
                </a:lnTo>
                <a:lnTo>
                  <a:pt x="1650" y="2682"/>
                </a:lnTo>
                <a:lnTo>
                  <a:pt x="1650" y="2676"/>
                </a:lnTo>
                <a:lnTo>
                  <a:pt x="1644" y="2670"/>
                </a:lnTo>
                <a:lnTo>
                  <a:pt x="1650" y="2682"/>
                </a:lnTo>
                <a:lnTo>
                  <a:pt x="1644" y="2682"/>
                </a:lnTo>
                <a:lnTo>
                  <a:pt x="1644" y="2676"/>
                </a:lnTo>
                <a:lnTo>
                  <a:pt x="1644" y="2682"/>
                </a:lnTo>
                <a:lnTo>
                  <a:pt x="1644" y="2676"/>
                </a:lnTo>
                <a:lnTo>
                  <a:pt x="1644" y="2682"/>
                </a:lnTo>
                <a:lnTo>
                  <a:pt x="1644" y="2676"/>
                </a:lnTo>
                <a:lnTo>
                  <a:pt x="1644" y="2682"/>
                </a:lnTo>
                <a:lnTo>
                  <a:pt x="1638" y="2682"/>
                </a:lnTo>
                <a:lnTo>
                  <a:pt x="1638" y="2676"/>
                </a:lnTo>
                <a:lnTo>
                  <a:pt x="1638" y="2682"/>
                </a:lnTo>
                <a:lnTo>
                  <a:pt x="1638" y="2676"/>
                </a:lnTo>
                <a:lnTo>
                  <a:pt x="1638" y="2682"/>
                </a:lnTo>
                <a:lnTo>
                  <a:pt x="1632" y="2682"/>
                </a:lnTo>
                <a:lnTo>
                  <a:pt x="1632" y="2676"/>
                </a:lnTo>
                <a:lnTo>
                  <a:pt x="1626" y="2676"/>
                </a:lnTo>
                <a:lnTo>
                  <a:pt x="1632" y="2676"/>
                </a:lnTo>
                <a:lnTo>
                  <a:pt x="1626" y="2676"/>
                </a:lnTo>
                <a:lnTo>
                  <a:pt x="1626" y="2670"/>
                </a:lnTo>
                <a:lnTo>
                  <a:pt x="1620" y="2670"/>
                </a:lnTo>
                <a:lnTo>
                  <a:pt x="1614" y="2670"/>
                </a:lnTo>
                <a:lnTo>
                  <a:pt x="1620" y="2670"/>
                </a:lnTo>
                <a:lnTo>
                  <a:pt x="1626" y="2670"/>
                </a:lnTo>
                <a:lnTo>
                  <a:pt x="1626" y="2676"/>
                </a:lnTo>
                <a:lnTo>
                  <a:pt x="1632" y="2676"/>
                </a:lnTo>
                <a:lnTo>
                  <a:pt x="1632" y="2682"/>
                </a:lnTo>
                <a:lnTo>
                  <a:pt x="1626" y="2682"/>
                </a:lnTo>
                <a:lnTo>
                  <a:pt x="1620" y="2682"/>
                </a:lnTo>
                <a:lnTo>
                  <a:pt x="1620" y="2688"/>
                </a:lnTo>
                <a:lnTo>
                  <a:pt x="1626" y="2688"/>
                </a:lnTo>
                <a:lnTo>
                  <a:pt x="1626" y="2682"/>
                </a:lnTo>
                <a:lnTo>
                  <a:pt x="1632" y="2682"/>
                </a:lnTo>
                <a:lnTo>
                  <a:pt x="1638" y="2682"/>
                </a:lnTo>
                <a:lnTo>
                  <a:pt x="1638" y="2688"/>
                </a:lnTo>
                <a:lnTo>
                  <a:pt x="1632" y="2688"/>
                </a:lnTo>
                <a:lnTo>
                  <a:pt x="1638" y="2688"/>
                </a:lnTo>
                <a:lnTo>
                  <a:pt x="1644" y="2688"/>
                </a:lnTo>
                <a:lnTo>
                  <a:pt x="1644" y="2694"/>
                </a:lnTo>
                <a:lnTo>
                  <a:pt x="1650" y="2694"/>
                </a:lnTo>
                <a:lnTo>
                  <a:pt x="1644" y="2694"/>
                </a:lnTo>
                <a:lnTo>
                  <a:pt x="1650" y="2694"/>
                </a:lnTo>
                <a:lnTo>
                  <a:pt x="1644" y="2700"/>
                </a:lnTo>
                <a:lnTo>
                  <a:pt x="1638" y="2700"/>
                </a:lnTo>
                <a:lnTo>
                  <a:pt x="1632" y="2700"/>
                </a:lnTo>
                <a:lnTo>
                  <a:pt x="1620" y="2706"/>
                </a:lnTo>
                <a:lnTo>
                  <a:pt x="1614" y="2706"/>
                </a:lnTo>
                <a:lnTo>
                  <a:pt x="1608" y="2706"/>
                </a:lnTo>
                <a:lnTo>
                  <a:pt x="1596" y="2706"/>
                </a:lnTo>
                <a:lnTo>
                  <a:pt x="1590" y="2706"/>
                </a:lnTo>
                <a:lnTo>
                  <a:pt x="1584" y="2712"/>
                </a:lnTo>
                <a:lnTo>
                  <a:pt x="1578" y="2712"/>
                </a:lnTo>
                <a:lnTo>
                  <a:pt x="1572" y="2712"/>
                </a:lnTo>
                <a:lnTo>
                  <a:pt x="1566" y="2712"/>
                </a:lnTo>
                <a:lnTo>
                  <a:pt x="1560" y="2718"/>
                </a:lnTo>
                <a:lnTo>
                  <a:pt x="1554" y="2718"/>
                </a:lnTo>
                <a:lnTo>
                  <a:pt x="1548" y="2718"/>
                </a:lnTo>
                <a:lnTo>
                  <a:pt x="1542" y="2718"/>
                </a:lnTo>
                <a:lnTo>
                  <a:pt x="1536" y="2718"/>
                </a:lnTo>
                <a:lnTo>
                  <a:pt x="1530" y="2724"/>
                </a:lnTo>
                <a:lnTo>
                  <a:pt x="1524" y="2724"/>
                </a:lnTo>
                <a:lnTo>
                  <a:pt x="1518" y="2724"/>
                </a:lnTo>
                <a:lnTo>
                  <a:pt x="1512" y="2724"/>
                </a:lnTo>
                <a:lnTo>
                  <a:pt x="1506" y="2724"/>
                </a:lnTo>
                <a:lnTo>
                  <a:pt x="1506" y="2730"/>
                </a:lnTo>
                <a:lnTo>
                  <a:pt x="1500" y="2730"/>
                </a:lnTo>
                <a:lnTo>
                  <a:pt x="1494" y="2730"/>
                </a:lnTo>
                <a:lnTo>
                  <a:pt x="1488" y="2730"/>
                </a:lnTo>
                <a:lnTo>
                  <a:pt x="1482" y="2730"/>
                </a:lnTo>
                <a:lnTo>
                  <a:pt x="1470" y="2736"/>
                </a:lnTo>
                <a:lnTo>
                  <a:pt x="1464" y="2736"/>
                </a:lnTo>
                <a:lnTo>
                  <a:pt x="1458" y="2736"/>
                </a:lnTo>
                <a:lnTo>
                  <a:pt x="1452" y="2736"/>
                </a:lnTo>
                <a:lnTo>
                  <a:pt x="1446" y="2742"/>
                </a:lnTo>
                <a:lnTo>
                  <a:pt x="1434" y="2742"/>
                </a:lnTo>
                <a:lnTo>
                  <a:pt x="1428" y="2742"/>
                </a:lnTo>
                <a:lnTo>
                  <a:pt x="1422" y="2742"/>
                </a:lnTo>
                <a:lnTo>
                  <a:pt x="1416" y="2748"/>
                </a:lnTo>
                <a:lnTo>
                  <a:pt x="1410" y="2748"/>
                </a:lnTo>
                <a:lnTo>
                  <a:pt x="1398" y="2748"/>
                </a:lnTo>
                <a:lnTo>
                  <a:pt x="1392" y="2748"/>
                </a:lnTo>
                <a:lnTo>
                  <a:pt x="1380" y="2754"/>
                </a:lnTo>
                <a:lnTo>
                  <a:pt x="1374" y="2754"/>
                </a:lnTo>
                <a:lnTo>
                  <a:pt x="1356" y="2760"/>
                </a:lnTo>
                <a:lnTo>
                  <a:pt x="1332" y="2760"/>
                </a:lnTo>
                <a:lnTo>
                  <a:pt x="1284" y="2772"/>
                </a:lnTo>
                <a:lnTo>
                  <a:pt x="1272" y="2772"/>
                </a:lnTo>
                <a:lnTo>
                  <a:pt x="1266" y="2778"/>
                </a:lnTo>
                <a:lnTo>
                  <a:pt x="1260" y="2778"/>
                </a:lnTo>
                <a:lnTo>
                  <a:pt x="1254" y="2778"/>
                </a:lnTo>
                <a:lnTo>
                  <a:pt x="1248" y="2778"/>
                </a:lnTo>
                <a:lnTo>
                  <a:pt x="1236" y="2778"/>
                </a:lnTo>
                <a:lnTo>
                  <a:pt x="1230" y="2784"/>
                </a:lnTo>
                <a:lnTo>
                  <a:pt x="1224" y="2784"/>
                </a:lnTo>
                <a:lnTo>
                  <a:pt x="1212" y="2784"/>
                </a:lnTo>
                <a:lnTo>
                  <a:pt x="1206" y="2784"/>
                </a:lnTo>
                <a:lnTo>
                  <a:pt x="1206" y="2790"/>
                </a:lnTo>
                <a:lnTo>
                  <a:pt x="1200" y="2790"/>
                </a:lnTo>
                <a:lnTo>
                  <a:pt x="1194" y="2790"/>
                </a:lnTo>
                <a:lnTo>
                  <a:pt x="1188" y="2790"/>
                </a:lnTo>
                <a:lnTo>
                  <a:pt x="1182" y="2790"/>
                </a:lnTo>
                <a:lnTo>
                  <a:pt x="1170" y="2796"/>
                </a:lnTo>
                <a:lnTo>
                  <a:pt x="1164" y="2796"/>
                </a:lnTo>
                <a:lnTo>
                  <a:pt x="1158" y="2796"/>
                </a:lnTo>
                <a:lnTo>
                  <a:pt x="1152" y="2796"/>
                </a:lnTo>
                <a:lnTo>
                  <a:pt x="1146" y="2802"/>
                </a:lnTo>
                <a:lnTo>
                  <a:pt x="1140" y="2802"/>
                </a:lnTo>
                <a:lnTo>
                  <a:pt x="1134" y="2802"/>
                </a:lnTo>
                <a:lnTo>
                  <a:pt x="1128" y="2802"/>
                </a:lnTo>
                <a:lnTo>
                  <a:pt x="1122" y="2802"/>
                </a:lnTo>
                <a:lnTo>
                  <a:pt x="1116" y="2802"/>
                </a:lnTo>
                <a:lnTo>
                  <a:pt x="1116" y="2808"/>
                </a:lnTo>
                <a:lnTo>
                  <a:pt x="1110" y="2808"/>
                </a:lnTo>
                <a:lnTo>
                  <a:pt x="1104" y="2808"/>
                </a:lnTo>
                <a:lnTo>
                  <a:pt x="1098" y="2808"/>
                </a:lnTo>
                <a:lnTo>
                  <a:pt x="1092" y="2808"/>
                </a:lnTo>
                <a:lnTo>
                  <a:pt x="1086" y="2808"/>
                </a:lnTo>
                <a:lnTo>
                  <a:pt x="1080" y="2808"/>
                </a:lnTo>
                <a:lnTo>
                  <a:pt x="1080" y="2814"/>
                </a:lnTo>
                <a:lnTo>
                  <a:pt x="1074" y="2814"/>
                </a:lnTo>
                <a:lnTo>
                  <a:pt x="1068" y="2814"/>
                </a:lnTo>
                <a:lnTo>
                  <a:pt x="1062" y="2814"/>
                </a:lnTo>
                <a:lnTo>
                  <a:pt x="1056" y="2814"/>
                </a:lnTo>
                <a:lnTo>
                  <a:pt x="1050" y="2814"/>
                </a:lnTo>
                <a:lnTo>
                  <a:pt x="1044" y="2820"/>
                </a:lnTo>
                <a:lnTo>
                  <a:pt x="1038" y="2820"/>
                </a:lnTo>
                <a:lnTo>
                  <a:pt x="1032" y="2820"/>
                </a:lnTo>
                <a:lnTo>
                  <a:pt x="1026" y="2820"/>
                </a:lnTo>
                <a:lnTo>
                  <a:pt x="1020" y="2820"/>
                </a:lnTo>
                <a:lnTo>
                  <a:pt x="1014" y="2820"/>
                </a:lnTo>
                <a:lnTo>
                  <a:pt x="1014" y="2826"/>
                </a:lnTo>
                <a:lnTo>
                  <a:pt x="1008" y="2826"/>
                </a:lnTo>
                <a:lnTo>
                  <a:pt x="1002" y="2826"/>
                </a:lnTo>
                <a:lnTo>
                  <a:pt x="996" y="2826"/>
                </a:lnTo>
                <a:lnTo>
                  <a:pt x="990" y="2826"/>
                </a:lnTo>
                <a:lnTo>
                  <a:pt x="984" y="2826"/>
                </a:lnTo>
                <a:lnTo>
                  <a:pt x="978" y="2826"/>
                </a:lnTo>
                <a:lnTo>
                  <a:pt x="978" y="2832"/>
                </a:lnTo>
                <a:lnTo>
                  <a:pt x="972" y="2832"/>
                </a:lnTo>
                <a:lnTo>
                  <a:pt x="966" y="2832"/>
                </a:lnTo>
                <a:lnTo>
                  <a:pt x="960" y="2832"/>
                </a:lnTo>
                <a:lnTo>
                  <a:pt x="954" y="2832"/>
                </a:lnTo>
                <a:lnTo>
                  <a:pt x="948" y="2832"/>
                </a:lnTo>
                <a:lnTo>
                  <a:pt x="942" y="2838"/>
                </a:lnTo>
                <a:lnTo>
                  <a:pt x="936" y="2838"/>
                </a:lnTo>
                <a:lnTo>
                  <a:pt x="930" y="2838"/>
                </a:lnTo>
                <a:lnTo>
                  <a:pt x="924" y="2838"/>
                </a:lnTo>
                <a:lnTo>
                  <a:pt x="912" y="2838"/>
                </a:lnTo>
                <a:lnTo>
                  <a:pt x="906" y="2844"/>
                </a:lnTo>
                <a:lnTo>
                  <a:pt x="900" y="2844"/>
                </a:lnTo>
                <a:lnTo>
                  <a:pt x="894" y="2844"/>
                </a:lnTo>
                <a:lnTo>
                  <a:pt x="888" y="2844"/>
                </a:lnTo>
                <a:lnTo>
                  <a:pt x="882" y="2844"/>
                </a:lnTo>
                <a:lnTo>
                  <a:pt x="876" y="2844"/>
                </a:lnTo>
                <a:lnTo>
                  <a:pt x="876" y="2850"/>
                </a:lnTo>
                <a:lnTo>
                  <a:pt x="870" y="2850"/>
                </a:lnTo>
                <a:lnTo>
                  <a:pt x="864" y="2850"/>
                </a:lnTo>
                <a:lnTo>
                  <a:pt x="858" y="2850"/>
                </a:lnTo>
                <a:lnTo>
                  <a:pt x="852" y="2850"/>
                </a:lnTo>
                <a:lnTo>
                  <a:pt x="846" y="2850"/>
                </a:lnTo>
                <a:lnTo>
                  <a:pt x="834" y="2856"/>
                </a:lnTo>
                <a:lnTo>
                  <a:pt x="828" y="2856"/>
                </a:lnTo>
                <a:lnTo>
                  <a:pt x="822" y="2856"/>
                </a:lnTo>
                <a:lnTo>
                  <a:pt x="816" y="2856"/>
                </a:lnTo>
                <a:lnTo>
                  <a:pt x="810" y="2856"/>
                </a:lnTo>
                <a:lnTo>
                  <a:pt x="804" y="2856"/>
                </a:lnTo>
                <a:lnTo>
                  <a:pt x="798" y="2862"/>
                </a:lnTo>
                <a:lnTo>
                  <a:pt x="792" y="2862"/>
                </a:lnTo>
                <a:lnTo>
                  <a:pt x="768" y="2862"/>
                </a:lnTo>
                <a:lnTo>
                  <a:pt x="762" y="2862"/>
                </a:lnTo>
                <a:lnTo>
                  <a:pt x="762" y="2868"/>
                </a:lnTo>
                <a:lnTo>
                  <a:pt x="744" y="2868"/>
                </a:lnTo>
                <a:lnTo>
                  <a:pt x="738" y="2868"/>
                </a:lnTo>
                <a:lnTo>
                  <a:pt x="726" y="2868"/>
                </a:lnTo>
                <a:lnTo>
                  <a:pt x="726" y="2874"/>
                </a:lnTo>
                <a:lnTo>
                  <a:pt x="702" y="2874"/>
                </a:lnTo>
                <a:lnTo>
                  <a:pt x="696" y="2874"/>
                </a:lnTo>
                <a:lnTo>
                  <a:pt x="690" y="2874"/>
                </a:lnTo>
                <a:lnTo>
                  <a:pt x="690" y="2862"/>
                </a:lnTo>
                <a:lnTo>
                  <a:pt x="684" y="2856"/>
                </a:lnTo>
                <a:lnTo>
                  <a:pt x="684" y="2844"/>
                </a:lnTo>
                <a:lnTo>
                  <a:pt x="678" y="2826"/>
                </a:lnTo>
                <a:lnTo>
                  <a:pt x="672" y="2814"/>
                </a:lnTo>
                <a:lnTo>
                  <a:pt x="672" y="2808"/>
                </a:lnTo>
                <a:lnTo>
                  <a:pt x="672" y="2802"/>
                </a:lnTo>
                <a:lnTo>
                  <a:pt x="672" y="2796"/>
                </a:lnTo>
                <a:lnTo>
                  <a:pt x="666" y="2778"/>
                </a:lnTo>
                <a:lnTo>
                  <a:pt x="666" y="2772"/>
                </a:lnTo>
                <a:lnTo>
                  <a:pt x="660" y="2766"/>
                </a:lnTo>
                <a:lnTo>
                  <a:pt x="660" y="2760"/>
                </a:lnTo>
                <a:lnTo>
                  <a:pt x="660" y="2748"/>
                </a:lnTo>
                <a:lnTo>
                  <a:pt x="654" y="2748"/>
                </a:lnTo>
                <a:lnTo>
                  <a:pt x="654" y="2742"/>
                </a:lnTo>
                <a:lnTo>
                  <a:pt x="654" y="2736"/>
                </a:lnTo>
                <a:lnTo>
                  <a:pt x="654" y="2730"/>
                </a:lnTo>
                <a:lnTo>
                  <a:pt x="648" y="2724"/>
                </a:lnTo>
                <a:lnTo>
                  <a:pt x="648" y="2718"/>
                </a:lnTo>
                <a:lnTo>
                  <a:pt x="648" y="2712"/>
                </a:lnTo>
                <a:lnTo>
                  <a:pt x="648" y="2706"/>
                </a:lnTo>
                <a:lnTo>
                  <a:pt x="642" y="2700"/>
                </a:lnTo>
                <a:lnTo>
                  <a:pt x="642" y="2688"/>
                </a:lnTo>
                <a:lnTo>
                  <a:pt x="636" y="2676"/>
                </a:lnTo>
                <a:lnTo>
                  <a:pt x="636" y="2670"/>
                </a:lnTo>
                <a:lnTo>
                  <a:pt x="636" y="2664"/>
                </a:lnTo>
                <a:lnTo>
                  <a:pt x="624" y="2622"/>
                </a:lnTo>
                <a:lnTo>
                  <a:pt x="618" y="2610"/>
                </a:lnTo>
                <a:lnTo>
                  <a:pt x="618" y="2604"/>
                </a:lnTo>
                <a:lnTo>
                  <a:pt x="618" y="2598"/>
                </a:lnTo>
                <a:lnTo>
                  <a:pt x="612" y="2592"/>
                </a:lnTo>
                <a:lnTo>
                  <a:pt x="612" y="2586"/>
                </a:lnTo>
                <a:lnTo>
                  <a:pt x="612" y="2580"/>
                </a:lnTo>
                <a:lnTo>
                  <a:pt x="612" y="2574"/>
                </a:lnTo>
                <a:lnTo>
                  <a:pt x="606" y="2574"/>
                </a:lnTo>
                <a:lnTo>
                  <a:pt x="606" y="2568"/>
                </a:lnTo>
                <a:lnTo>
                  <a:pt x="606" y="2562"/>
                </a:lnTo>
                <a:lnTo>
                  <a:pt x="606" y="2556"/>
                </a:lnTo>
                <a:lnTo>
                  <a:pt x="606" y="2550"/>
                </a:lnTo>
                <a:lnTo>
                  <a:pt x="600" y="2550"/>
                </a:lnTo>
                <a:lnTo>
                  <a:pt x="600" y="2544"/>
                </a:lnTo>
                <a:lnTo>
                  <a:pt x="600" y="2538"/>
                </a:lnTo>
                <a:lnTo>
                  <a:pt x="600" y="2532"/>
                </a:lnTo>
                <a:lnTo>
                  <a:pt x="594" y="2526"/>
                </a:lnTo>
                <a:lnTo>
                  <a:pt x="594" y="2520"/>
                </a:lnTo>
                <a:lnTo>
                  <a:pt x="588" y="2508"/>
                </a:lnTo>
                <a:lnTo>
                  <a:pt x="588" y="2496"/>
                </a:lnTo>
                <a:lnTo>
                  <a:pt x="582" y="2472"/>
                </a:lnTo>
                <a:lnTo>
                  <a:pt x="582" y="2466"/>
                </a:lnTo>
                <a:lnTo>
                  <a:pt x="570" y="2436"/>
                </a:lnTo>
                <a:lnTo>
                  <a:pt x="570" y="2430"/>
                </a:lnTo>
                <a:lnTo>
                  <a:pt x="570" y="2424"/>
                </a:lnTo>
                <a:lnTo>
                  <a:pt x="564" y="2418"/>
                </a:lnTo>
                <a:lnTo>
                  <a:pt x="564" y="2412"/>
                </a:lnTo>
                <a:lnTo>
                  <a:pt x="564" y="2406"/>
                </a:lnTo>
                <a:lnTo>
                  <a:pt x="558" y="2394"/>
                </a:lnTo>
                <a:lnTo>
                  <a:pt x="558" y="2388"/>
                </a:lnTo>
                <a:lnTo>
                  <a:pt x="558" y="2382"/>
                </a:lnTo>
                <a:lnTo>
                  <a:pt x="558" y="2376"/>
                </a:lnTo>
                <a:lnTo>
                  <a:pt x="552" y="2358"/>
                </a:lnTo>
                <a:lnTo>
                  <a:pt x="552" y="2352"/>
                </a:lnTo>
                <a:lnTo>
                  <a:pt x="546" y="2334"/>
                </a:lnTo>
                <a:lnTo>
                  <a:pt x="540" y="2328"/>
                </a:lnTo>
                <a:lnTo>
                  <a:pt x="534" y="2310"/>
                </a:lnTo>
                <a:lnTo>
                  <a:pt x="534" y="2286"/>
                </a:lnTo>
                <a:lnTo>
                  <a:pt x="528" y="2286"/>
                </a:lnTo>
                <a:lnTo>
                  <a:pt x="528" y="2274"/>
                </a:lnTo>
                <a:lnTo>
                  <a:pt x="528" y="2268"/>
                </a:lnTo>
                <a:lnTo>
                  <a:pt x="522" y="2256"/>
                </a:lnTo>
                <a:lnTo>
                  <a:pt x="522" y="2244"/>
                </a:lnTo>
                <a:lnTo>
                  <a:pt x="516" y="2238"/>
                </a:lnTo>
                <a:lnTo>
                  <a:pt x="510" y="2214"/>
                </a:lnTo>
                <a:lnTo>
                  <a:pt x="510" y="2208"/>
                </a:lnTo>
                <a:lnTo>
                  <a:pt x="504" y="2184"/>
                </a:lnTo>
                <a:lnTo>
                  <a:pt x="498" y="2160"/>
                </a:lnTo>
                <a:lnTo>
                  <a:pt x="492" y="2148"/>
                </a:lnTo>
                <a:lnTo>
                  <a:pt x="492" y="2142"/>
                </a:lnTo>
                <a:lnTo>
                  <a:pt x="492" y="2136"/>
                </a:lnTo>
                <a:lnTo>
                  <a:pt x="486" y="2130"/>
                </a:lnTo>
                <a:lnTo>
                  <a:pt x="486" y="2124"/>
                </a:lnTo>
                <a:lnTo>
                  <a:pt x="486" y="2118"/>
                </a:lnTo>
                <a:lnTo>
                  <a:pt x="486" y="2112"/>
                </a:lnTo>
                <a:lnTo>
                  <a:pt x="480" y="2106"/>
                </a:lnTo>
                <a:lnTo>
                  <a:pt x="480" y="2100"/>
                </a:lnTo>
                <a:lnTo>
                  <a:pt x="480" y="2094"/>
                </a:lnTo>
                <a:lnTo>
                  <a:pt x="480" y="2088"/>
                </a:lnTo>
                <a:lnTo>
                  <a:pt x="474" y="2088"/>
                </a:lnTo>
                <a:lnTo>
                  <a:pt x="474" y="2082"/>
                </a:lnTo>
                <a:lnTo>
                  <a:pt x="474" y="2076"/>
                </a:lnTo>
                <a:lnTo>
                  <a:pt x="474" y="2064"/>
                </a:lnTo>
                <a:lnTo>
                  <a:pt x="468" y="2064"/>
                </a:lnTo>
                <a:lnTo>
                  <a:pt x="468" y="2052"/>
                </a:lnTo>
                <a:lnTo>
                  <a:pt x="468" y="2046"/>
                </a:lnTo>
                <a:lnTo>
                  <a:pt x="462" y="2034"/>
                </a:lnTo>
                <a:lnTo>
                  <a:pt x="462" y="2028"/>
                </a:lnTo>
                <a:lnTo>
                  <a:pt x="456" y="2016"/>
                </a:lnTo>
                <a:lnTo>
                  <a:pt x="456" y="2010"/>
                </a:lnTo>
                <a:lnTo>
                  <a:pt x="450" y="1998"/>
                </a:lnTo>
                <a:lnTo>
                  <a:pt x="450" y="1992"/>
                </a:lnTo>
                <a:lnTo>
                  <a:pt x="450" y="1986"/>
                </a:lnTo>
                <a:lnTo>
                  <a:pt x="450" y="1980"/>
                </a:lnTo>
                <a:lnTo>
                  <a:pt x="444" y="1968"/>
                </a:lnTo>
                <a:lnTo>
                  <a:pt x="438" y="1950"/>
                </a:lnTo>
                <a:lnTo>
                  <a:pt x="432" y="1932"/>
                </a:lnTo>
                <a:lnTo>
                  <a:pt x="432" y="1920"/>
                </a:lnTo>
                <a:lnTo>
                  <a:pt x="420" y="1878"/>
                </a:lnTo>
                <a:lnTo>
                  <a:pt x="420" y="1872"/>
                </a:lnTo>
                <a:lnTo>
                  <a:pt x="414" y="1854"/>
                </a:lnTo>
                <a:lnTo>
                  <a:pt x="408" y="1830"/>
                </a:lnTo>
                <a:lnTo>
                  <a:pt x="402" y="1824"/>
                </a:lnTo>
                <a:lnTo>
                  <a:pt x="396" y="1800"/>
                </a:lnTo>
                <a:lnTo>
                  <a:pt x="396" y="1794"/>
                </a:lnTo>
                <a:lnTo>
                  <a:pt x="396" y="1782"/>
                </a:lnTo>
                <a:lnTo>
                  <a:pt x="390" y="1782"/>
                </a:lnTo>
                <a:lnTo>
                  <a:pt x="384" y="1746"/>
                </a:lnTo>
                <a:lnTo>
                  <a:pt x="378" y="1734"/>
                </a:lnTo>
                <a:lnTo>
                  <a:pt x="378" y="1728"/>
                </a:lnTo>
                <a:lnTo>
                  <a:pt x="378" y="1722"/>
                </a:lnTo>
                <a:lnTo>
                  <a:pt x="378" y="1716"/>
                </a:lnTo>
                <a:lnTo>
                  <a:pt x="372" y="1716"/>
                </a:lnTo>
                <a:lnTo>
                  <a:pt x="372" y="1710"/>
                </a:lnTo>
                <a:lnTo>
                  <a:pt x="372" y="1704"/>
                </a:lnTo>
                <a:lnTo>
                  <a:pt x="372" y="1698"/>
                </a:lnTo>
                <a:lnTo>
                  <a:pt x="372" y="1692"/>
                </a:lnTo>
                <a:lnTo>
                  <a:pt x="366" y="1680"/>
                </a:lnTo>
                <a:lnTo>
                  <a:pt x="360" y="1668"/>
                </a:lnTo>
                <a:lnTo>
                  <a:pt x="354" y="1638"/>
                </a:lnTo>
                <a:lnTo>
                  <a:pt x="354" y="1632"/>
                </a:lnTo>
                <a:lnTo>
                  <a:pt x="348" y="1620"/>
                </a:lnTo>
                <a:lnTo>
                  <a:pt x="348" y="1614"/>
                </a:lnTo>
                <a:lnTo>
                  <a:pt x="342" y="1590"/>
                </a:lnTo>
                <a:lnTo>
                  <a:pt x="342" y="1584"/>
                </a:lnTo>
                <a:lnTo>
                  <a:pt x="336" y="1584"/>
                </a:lnTo>
                <a:lnTo>
                  <a:pt x="336" y="1578"/>
                </a:lnTo>
                <a:lnTo>
                  <a:pt x="336" y="1572"/>
                </a:lnTo>
                <a:lnTo>
                  <a:pt x="336" y="1566"/>
                </a:lnTo>
                <a:lnTo>
                  <a:pt x="330" y="1560"/>
                </a:lnTo>
                <a:lnTo>
                  <a:pt x="330" y="1554"/>
                </a:lnTo>
                <a:lnTo>
                  <a:pt x="330" y="1548"/>
                </a:lnTo>
                <a:lnTo>
                  <a:pt x="330" y="1542"/>
                </a:lnTo>
                <a:lnTo>
                  <a:pt x="324" y="1542"/>
                </a:lnTo>
                <a:lnTo>
                  <a:pt x="324" y="1536"/>
                </a:lnTo>
                <a:lnTo>
                  <a:pt x="324" y="1530"/>
                </a:lnTo>
                <a:lnTo>
                  <a:pt x="324" y="1518"/>
                </a:lnTo>
                <a:lnTo>
                  <a:pt x="318" y="1512"/>
                </a:lnTo>
                <a:lnTo>
                  <a:pt x="318" y="1494"/>
                </a:lnTo>
                <a:lnTo>
                  <a:pt x="312" y="1494"/>
                </a:lnTo>
                <a:lnTo>
                  <a:pt x="312" y="1488"/>
                </a:lnTo>
                <a:lnTo>
                  <a:pt x="300" y="1452"/>
                </a:lnTo>
                <a:lnTo>
                  <a:pt x="300" y="1446"/>
                </a:lnTo>
                <a:lnTo>
                  <a:pt x="300" y="1434"/>
                </a:lnTo>
                <a:lnTo>
                  <a:pt x="294" y="1428"/>
                </a:lnTo>
                <a:lnTo>
                  <a:pt x="294" y="1422"/>
                </a:lnTo>
                <a:lnTo>
                  <a:pt x="294" y="1416"/>
                </a:lnTo>
                <a:lnTo>
                  <a:pt x="294" y="1410"/>
                </a:lnTo>
                <a:lnTo>
                  <a:pt x="288" y="1392"/>
                </a:lnTo>
                <a:lnTo>
                  <a:pt x="282" y="1386"/>
                </a:lnTo>
                <a:lnTo>
                  <a:pt x="282" y="1380"/>
                </a:lnTo>
                <a:lnTo>
                  <a:pt x="282" y="1374"/>
                </a:lnTo>
                <a:lnTo>
                  <a:pt x="276" y="1350"/>
                </a:lnTo>
                <a:lnTo>
                  <a:pt x="270" y="1326"/>
                </a:lnTo>
                <a:lnTo>
                  <a:pt x="264" y="1320"/>
                </a:lnTo>
                <a:lnTo>
                  <a:pt x="264" y="1314"/>
                </a:lnTo>
                <a:lnTo>
                  <a:pt x="258" y="1290"/>
                </a:lnTo>
                <a:lnTo>
                  <a:pt x="258" y="1284"/>
                </a:lnTo>
                <a:lnTo>
                  <a:pt x="252" y="1278"/>
                </a:lnTo>
                <a:lnTo>
                  <a:pt x="252" y="1260"/>
                </a:lnTo>
                <a:lnTo>
                  <a:pt x="240" y="1230"/>
                </a:lnTo>
                <a:lnTo>
                  <a:pt x="240" y="1224"/>
                </a:lnTo>
                <a:lnTo>
                  <a:pt x="228" y="1182"/>
                </a:lnTo>
                <a:lnTo>
                  <a:pt x="228" y="1176"/>
                </a:lnTo>
                <a:lnTo>
                  <a:pt x="222" y="1164"/>
                </a:lnTo>
                <a:lnTo>
                  <a:pt x="222" y="1152"/>
                </a:lnTo>
                <a:lnTo>
                  <a:pt x="216" y="1146"/>
                </a:lnTo>
                <a:lnTo>
                  <a:pt x="210" y="1116"/>
                </a:lnTo>
                <a:lnTo>
                  <a:pt x="204" y="1086"/>
                </a:lnTo>
                <a:lnTo>
                  <a:pt x="198" y="1074"/>
                </a:lnTo>
                <a:lnTo>
                  <a:pt x="192" y="1050"/>
                </a:lnTo>
                <a:lnTo>
                  <a:pt x="192" y="1044"/>
                </a:lnTo>
                <a:lnTo>
                  <a:pt x="192" y="1038"/>
                </a:lnTo>
                <a:lnTo>
                  <a:pt x="186" y="1020"/>
                </a:lnTo>
                <a:lnTo>
                  <a:pt x="180" y="1014"/>
                </a:lnTo>
                <a:lnTo>
                  <a:pt x="180" y="1008"/>
                </a:lnTo>
                <a:lnTo>
                  <a:pt x="180" y="1002"/>
                </a:lnTo>
                <a:lnTo>
                  <a:pt x="174" y="990"/>
                </a:lnTo>
                <a:lnTo>
                  <a:pt x="174" y="984"/>
                </a:lnTo>
                <a:lnTo>
                  <a:pt x="174" y="978"/>
                </a:lnTo>
                <a:lnTo>
                  <a:pt x="168" y="966"/>
                </a:lnTo>
                <a:lnTo>
                  <a:pt x="168" y="960"/>
                </a:lnTo>
                <a:lnTo>
                  <a:pt x="162" y="948"/>
                </a:lnTo>
                <a:lnTo>
                  <a:pt x="162" y="942"/>
                </a:lnTo>
                <a:lnTo>
                  <a:pt x="162" y="936"/>
                </a:lnTo>
                <a:lnTo>
                  <a:pt x="162" y="930"/>
                </a:lnTo>
                <a:lnTo>
                  <a:pt x="156" y="924"/>
                </a:lnTo>
                <a:lnTo>
                  <a:pt x="156" y="912"/>
                </a:lnTo>
                <a:lnTo>
                  <a:pt x="150" y="906"/>
                </a:lnTo>
                <a:lnTo>
                  <a:pt x="150" y="888"/>
                </a:lnTo>
                <a:lnTo>
                  <a:pt x="150" y="882"/>
                </a:lnTo>
                <a:lnTo>
                  <a:pt x="144" y="876"/>
                </a:lnTo>
                <a:lnTo>
                  <a:pt x="144" y="864"/>
                </a:lnTo>
                <a:lnTo>
                  <a:pt x="138" y="852"/>
                </a:lnTo>
                <a:lnTo>
                  <a:pt x="138" y="846"/>
                </a:lnTo>
                <a:lnTo>
                  <a:pt x="138" y="840"/>
                </a:lnTo>
                <a:lnTo>
                  <a:pt x="132" y="834"/>
                </a:lnTo>
                <a:lnTo>
                  <a:pt x="132" y="828"/>
                </a:lnTo>
                <a:lnTo>
                  <a:pt x="132" y="822"/>
                </a:lnTo>
                <a:lnTo>
                  <a:pt x="126" y="816"/>
                </a:lnTo>
                <a:lnTo>
                  <a:pt x="126" y="810"/>
                </a:lnTo>
                <a:lnTo>
                  <a:pt x="126" y="804"/>
                </a:lnTo>
                <a:lnTo>
                  <a:pt x="126" y="798"/>
                </a:lnTo>
                <a:lnTo>
                  <a:pt x="120" y="798"/>
                </a:lnTo>
                <a:lnTo>
                  <a:pt x="120" y="786"/>
                </a:lnTo>
                <a:lnTo>
                  <a:pt x="114" y="774"/>
                </a:lnTo>
                <a:lnTo>
                  <a:pt x="114" y="762"/>
                </a:lnTo>
                <a:lnTo>
                  <a:pt x="108" y="756"/>
                </a:lnTo>
                <a:lnTo>
                  <a:pt x="108" y="750"/>
                </a:lnTo>
                <a:lnTo>
                  <a:pt x="108" y="744"/>
                </a:lnTo>
                <a:lnTo>
                  <a:pt x="102" y="732"/>
                </a:lnTo>
                <a:lnTo>
                  <a:pt x="96" y="708"/>
                </a:lnTo>
                <a:lnTo>
                  <a:pt x="96" y="702"/>
                </a:lnTo>
                <a:lnTo>
                  <a:pt x="96" y="696"/>
                </a:lnTo>
                <a:lnTo>
                  <a:pt x="90" y="690"/>
                </a:lnTo>
                <a:lnTo>
                  <a:pt x="90" y="672"/>
                </a:lnTo>
                <a:lnTo>
                  <a:pt x="84" y="660"/>
                </a:lnTo>
                <a:lnTo>
                  <a:pt x="84" y="654"/>
                </a:lnTo>
                <a:lnTo>
                  <a:pt x="78" y="648"/>
                </a:lnTo>
                <a:lnTo>
                  <a:pt x="78" y="624"/>
                </a:lnTo>
                <a:lnTo>
                  <a:pt x="72" y="618"/>
                </a:lnTo>
                <a:lnTo>
                  <a:pt x="66" y="594"/>
                </a:lnTo>
                <a:lnTo>
                  <a:pt x="66" y="588"/>
                </a:lnTo>
                <a:lnTo>
                  <a:pt x="60" y="576"/>
                </a:lnTo>
                <a:lnTo>
                  <a:pt x="54" y="558"/>
                </a:lnTo>
                <a:lnTo>
                  <a:pt x="54" y="546"/>
                </a:lnTo>
                <a:lnTo>
                  <a:pt x="48" y="528"/>
                </a:lnTo>
                <a:lnTo>
                  <a:pt x="48" y="522"/>
                </a:lnTo>
                <a:lnTo>
                  <a:pt x="42" y="510"/>
                </a:lnTo>
                <a:lnTo>
                  <a:pt x="42" y="504"/>
                </a:lnTo>
                <a:lnTo>
                  <a:pt x="42" y="498"/>
                </a:lnTo>
                <a:lnTo>
                  <a:pt x="42" y="492"/>
                </a:lnTo>
                <a:lnTo>
                  <a:pt x="36" y="492"/>
                </a:lnTo>
                <a:lnTo>
                  <a:pt x="36" y="486"/>
                </a:lnTo>
                <a:lnTo>
                  <a:pt x="36" y="480"/>
                </a:lnTo>
                <a:lnTo>
                  <a:pt x="30" y="474"/>
                </a:lnTo>
                <a:lnTo>
                  <a:pt x="30" y="468"/>
                </a:lnTo>
                <a:lnTo>
                  <a:pt x="30" y="462"/>
                </a:lnTo>
                <a:lnTo>
                  <a:pt x="30" y="456"/>
                </a:lnTo>
                <a:lnTo>
                  <a:pt x="30" y="450"/>
                </a:lnTo>
                <a:lnTo>
                  <a:pt x="24" y="438"/>
                </a:lnTo>
                <a:lnTo>
                  <a:pt x="24" y="426"/>
                </a:lnTo>
                <a:lnTo>
                  <a:pt x="18" y="414"/>
                </a:lnTo>
                <a:lnTo>
                  <a:pt x="18" y="408"/>
                </a:lnTo>
                <a:lnTo>
                  <a:pt x="18" y="402"/>
                </a:lnTo>
                <a:lnTo>
                  <a:pt x="18" y="396"/>
                </a:lnTo>
                <a:lnTo>
                  <a:pt x="18" y="390"/>
                </a:lnTo>
                <a:lnTo>
                  <a:pt x="12" y="384"/>
                </a:lnTo>
                <a:lnTo>
                  <a:pt x="12" y="378"/>
                </a:lnTo>
                <a:lnTo>
                  <a:pt x="12" y="372"/>
                </a:lnTo>
                <a:lnTo>
                  <a:pt x="12" y="366"/>
                </a:lnTo>
                <a:lnTo>
                  <a:pt x="12" y="360"/>
                </a:lnTo>
                <a:lnTo>
                  <a:pt x="6" y="336"/>
                </a:lnTo>
                <a:lnTo>
                  <a:pt x="6" y="330"/>
                </a:lnTo>
                <a:lnTo>
                  <a:pt x="0" y="330"/>
                </a:lnTo>
                <a:lnTo>
                  <a:pt x="0" y="324"/>
                </a:lnTo>
                <a:lnTo>
                  <a:pt x="0" y="318"/>
                </a:lnTo>
                <a:lnTo>
                  <a:pt x="6" y="318"/>
                </a:lnTo>
                <a:lnTo>
                  <a:pt x="18" y="318"/>
                </a:lnTo>
                <a:lnTo>
                  <a:pt x="24" y="318"/>
                </a:lnTo>
                <a:lnTo>
                  <a:pt x="24" y="312"/>
                </a:lnTo>
                <a:lnTo>
                  <a:pt x="24" y="306"/>
                </a:lnTo>
                <a:lnTo>
                  <a:pt x="30" y="294"/>
                </a:lnTo>
                <a:lnTo>
                  <a:pt x="30" y="288"/>
                </a:lnTo>
                <a:lnTo>
                  <a:pt x="30" y="282"/>
                </a:lnTo>
                <a:lnTo>
                  <a:pt x="30" y="270"/>
                </a:lnTo>
                <a:lnTo>
                  <a:pt x="30" y="264"/>
                </a:lnTo>
                <a:lnTo>
                  <a:pt x="36" y="258"/>
                </a:lnTo>
                <a:lnTo>
                  <a:pt x="36" y="252"/>
                </a:lnTo>
                <a:lnTo>
                  <a:pt x="36" y="240"/>
                </a:lnTo>
                <a:lnTo>
                  <a:pt x="42" y="240"/>
                </a:lnTo>
                <a:lnTo>
                  <a:pt x="42" y="234"/>
                </a:lnTo>
                <a:lnTo>
                  <a:pt x="42" y="228"/>
                </a:lnTo>
                <a:lnTo>
                  <a:pt x="48" y="222"/>
                </a:lnTo>
                <a:lnTo>
                  <a:pt x="48" y="216"/>
                </a:lnTo>
                <a:lnTo>
                  <a:pt x="48" y="210"/>
                </a:lnTo>
                <a:lnTo>
                  <a:pt x="54" y="210"/>
                </a:lnTo>
                <a:lnTo>
                  <a:pt x="54" y="204"/>
                </a:lnTo>
                <a:lnTo>
                  <a:pt x="60" y="198"/>
                </a:lnTo>
                <a:lnTo>
                  <a:pt x="60" y="192"/>
                </a:lnTo>
                <a:lnTo>
                  <a:pt x="60" y="186"/>
                </a:lnTo>
                <a:lnTo>
                  <a:pt x="66" y="186"/>
                </a:lnTo>
                <a:lnTo>
                  <a:pt x="66" y="180"/>
                </a:lnTo>
                <a:lnTo>
                  <a:pt x="66" y="174"/>
                </a:lnTo>
                <a:lnTo>
                  <a:pt x="72" y="168"/>
                </a:lnTo>
                <a:lnTo>
                  <a:pt x="78" y="162"/>
                </a:lnTo>
                <a:lnTo>
                  <a:pt x="84" y="156"/>
                </a:lnTo>
                <a:lnTo>
                  <a:pt x="84" y="150"/>
                </a:lnTo>
                <a:lnTo>
                  <a:pt x="90" y="144"/>
                </a:lnTo>
                <a:lnTo>
                  <a:pt x="96" y="138"/>
                </a:lnTo>
                <a:lnTo>
                  <a:pt x="96" y="132"/>
                </a:lnTo>
                <a:lnTo>
                  <a:pt x="102" y="126"/>
                </a:lnTo>
                <a:lnTo>
                  <a:pt x="108" y="120"/>
                </a:lnTo>
                <a:lnTo>
                  <a:pt x="114" y="114"/>
                </a:lnTo>
                <a:lnTo>
                  <a:pt x="114" y="108"/>
                </a:lnTo>
                <a:lnTo>
                  <a:pt x="120" y="108"/>
                </a:lnTo>
                <a:lnTo>
                  <a:pt x="126" y="102"/>
                </a:lnTo>
                <a:lnTo>
                  <a:pt x="138" y="90"/>
                </a:lnTo>
                <a:lnTo>
                  <a:pt x="144" y="84"/>
                </a:lnTo>
                <a:lnTo>
                  <a:pt x="150" y="78"/>
                </a:lnTo>
                <a:lnTo>
                  <a:pt x="156" y="78"/>
                </a:lnTo>
                <a:lnTo>
                  <a:pt x="156" y="72"/>
                </a:lnTo>
                <a:lnTo>
                  <a:pt x="162" y="72"/>
                </a:lnTo>
                <a:lnTo>
                  <a:pt x="168" y="66"/>
                </a:lnTo>
                <a:lnTo>
                  <a:pt x="174" y="66"/>
                </a:lnTo>
                <a:lnTo>
                  <a:pt x="174" y="60"/>
                </a:lnTo>
                <a:lnTo>
                  <a:pt x="180" y="60"/>
                </a:lnTo>
                <a:lnTo>
                  <a:pt x="180" y="54"/>
                </a:lnTo>
                <a:lnTo>
                  <a:pt x="186" y="54"/>
                </a:lnTo>
                <a:lnTo>
                  <a:pt x="192" y="54"/>
                </a:lnTo>
                <a:lnTo>
                  <a:pt x="192" y="48"/>
                </a:lnTo>
                <a:lnTo>
                  <a:pt x="198" y="48"/>
                </a:lnTo>
                <a:lnTo>
                  <a:pt x="204" y="42"/>
                </a:lnTo>
                <a:lnTo>
                  <a:pt x="210" y="42"/>
                </a:lnTo>
                <a:lnTo>
                  <a:pt x="216" y="36"/>
                </a:lnTo>
                <a:lnTo>
                  <a:pt x="222" y="36"/>
                </a:lnTo>
                <a:lnTo>
                  <a:pt x="228" y="36"/>
                </a:lnTo>
                <a:lnTo>
                  <a:pt x="228" y="30"/>
                </a:lnTo>
                <a:lnTo>
                  <a:pt x="234" y="30"/>
                </a:lnTo>
                <a:lnTo>
                  <a:pt x="240" y="30"/>
                </a:lnTo>
                <a:lnTo>
                  <a:pt x="246" y="24"/>
                </a:lnTo>
                <a:lnTo>
                  <a:pt x="252" y="24"/>
                </a:lnTo>
                <a:lnTo>
                  <a:pt x="258" y="18"/>
                </a:lnTo>
                <a:lnTo>
                  <a:pt x="264" y="18"/>
                </a:lnTo>
                <a:lnTo>
                  <a:pt x="270" y="18"/>
                </a:lnTo>
                <a:lnTo>
                  <a:pt x="276" y="18"/>
                </a:lnTo>
                <a:lnTo>
                  <a:pt x="276" y="12"/>
                </a:lnTo>
                <a:lnTo>
                  <a:pt x="282" y="12"/>
                </a:lnTo>
                <a:lnTo>
                  <a:pt x="288" y="12"/>
                </a:lnTo>
                <a:lnTo>
                  <a:pt x="294" y="12"/>
                </a:lnTo>
                <a:lnTo>
                  <a:pt x="300" y="12"/>
                </a:lnTo>
                <a:lnTo>
                  <a:pt x="306" y="12"/>
                </a:lnTo>
                <a:lnTo>
                  <a:pt x="312" y="6"/>
                </a:lnTo>
                <a:lnTo>
                  <a:pt x="324" y="6"/>
                </a:lnTo>
                <a:lnTo>
                  <a:pt x="336" y="6"/>
                </a:lnTo>
                <a:lnTo>
                  <a:pt x="336" y="0"/>
                </a:lnTo>
                <a:lnTo>
                  <a:pt x="342" y="0"/>
                </a:lnTo>
                <a:lnTo>
                  <a:pt x="348" y="0"/>
                </a:lnTo>
                <a:lnTo>
                  <a:pt x="354" y="0"/>
                </a:lnTo>
                <a:lnTo>
                  <a:pt x="360" y="0"/>
                </a:lnTo>
                <a:lnTo>
                  <a:pt x="366" y="0"/>
                </a:lnTo>
                <a:lnTo>
                  <a:pt x="372" y="0"/>
                </a:lnTo>
                <a:lnTo>
                  <a:pt x="378" y="0"/>
                </a:lnTo>
                <a:lnTo>
                  <a:pt x="390" y="0"/>
                </a:lnTo>
                <a:lnTo>
                  <a:pt x="396" y="0"/>
                </a:lnTo>
                <a:lnTo>
                  <a:pt x="402" y="0"/>
                </a:lnTo>
                <a:lnTo>
                  <a:pt x="408" y="0"/>
                </a:lnTo>
                <a:lnTo>
                  <a:pt x="432" y="6"/>
                </a:lnTo>
                <a:lnTo>
                  <a:pt x="444" y="6"/>
                </a:lnTo>
                <a:lnTo>
                  <a:pt x="450" y="6"/>
                </a:lnTo>
                <a:lnTo>
                  <a:pt x="462" y="6"/>
                </a:lnTo>
                <a:lnTo>
                  <a:pt x="468" y="12"/>
                </a:lnTo>
                <a:lnTo>
                  <a:pt x="474" y="12"/>
                </a:lnTo>
                <a:lnTo>
                  <a:pt x="480" y="12"/>
                </a:lnTo>
                <a:lnTo>
                  <a:pt x="486" y="18"/>
                </a:lnTo>
                <a:lnTo>
                  <a:pt x="492" y="18"/>
                </a:lnTo>
                <a:lnTo>
                  <a:pt x="498" y="18"/>
                </a:lnTo>
                <a:lnTo>
                  <a:pt x="504" y="24"/>
                </a:lnTo>
                <a:lnTo>
                  <a:pt x="510" y="24"/>
                </a:lnTo>
                <a:lnTo>
                  <a:pt x="522" y="30"/>
                </a:lnTo>
                <a:lnTo>
                  <a:pt x="528" y="30"/>
                </a:lnTo>
                <a:close/>
              </a:path>
            </a:pathLst>
          </a:custGeom>
          <a:gradFill>
            <a:gsLst>
              <a:gs pos="0">
                <a:schemeClr val="accent3">
                  <a:lumMod val="40000"/>
                  <a:lumOff val="60000"/>
                </a:schemeClr>
              </a:gs>
              <a:gs pos="100000">
                <a:schemeClr val="accent3">
                  <a:lumMod val="60000"/>
                  <a:lumOff val="40000"/>
                </a:schemeClr>
              </a:gs>
            </a:gsLst>
            <a:lin ang="10800000" scaled="1"/>
          </a:gradFill>
          <a:ln w="19050">
            <a:solidFill>
              <a:schemeClr val="bg1"/>
            </a:solidFill>
          </a:ln>
          <a:effectLst>
            <a:outerShdw blurRad="63500" sx="101000" sy="101000" algn="ctr" rotWithShape="0">
              <a:schemeClr val="bg1">
                <a:lumMod val="65000"/>
              </a:schemeClr>
            </a:outerShdw>
          </a:effectLst>
        </p:spPr>
        <p:txBody>
          <a:bodyPr lIns="93286" tIns="46643" rIns="93286" bIns="46643"/>
          <a:lstStyle/>
          <a:p>
            <a:pPr>
              <a:defRPr/>
            </a:pPr>
            <a:endParaRPr lang="en-US" sz="1400" dirty="0"/>
          </a:p>
        </p:txBody>
      </p:sp>
      <p:sp>
        <p:nvSpPr>
          <p:cNvPr id="26635" name="Rectangle 4"/>
          <p:cNvSpPr txBox="1">
            <a:spLocks/>
          </p:cNvSpPr>
          <p:nvPr/>
        </p:nvSpPr>
        <p:spPr bwMode="gray">
          <a:xfrm>
            <a:off x="5818188" y="4159250"/>
            <a:ext cx="184150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1200">
                <a:solidFill>
                  <a:schemeClr val="tx1"/>
                </a:solidFill>
                <a:latin typeface="Cambria" pitchFamily="18" charset="0"/>
                <a:cs typeface="Arial" pitchFamily="34" charset="0"/>
              </a:defRPr>
            </a:lvl1pPr>
            <a:lvl2pPr marL="1588" defTabSz="895350">
              <a:defRPr sz="1200">
                <a:solidFill>
                  <a:schemeClr val="tx1"/>
                </a:solidFill>
                <a:latin typeface="Cambria" pitchFamily="18" charset="0"/>
                <a:cs typeface="Arial" pitchFamily="34" charset="0"/>
              </a:defRPr>
            </a:lvl2pPr>
            <a:lvl3pPr marL="457200" indent="-261938" defTabSz="895350">
              <a:defRPr sz="1200">
                <a:solidFill>
                  <a:schemeClr val="tx1"/>
                </a:solidFill>
                <a:latin typeface="Cambria" pitchFamily="18" charset="0"/>
                <a:cs typeface="Arial" pitchFamily="34" charset="0"/>
              </a:defRPr>
            </a:lvl3pPr>
            <a:lvl4pPr marL="614363" indent="-155575" defTabSz="895350">
              <a:defRPr sz="1200">
                <a:solidFill>
                  <a:schemeClr val="tx1"/>
                </a:solidFill>
                <a:latin typeface="Cambria" pitchFamily="18" charset="0"/>
                <a:cs typeface="Arial" pitchFamily="34" charset="0"/>
              </a:defRPr>
            </a:lvl4pPr>
            <a:lvl5pPr marL="749300" indent="-130175" defTabSz="895350">
              <a:defRPr sz="1200">
                <a:solidFill>
                  <a:schemeClr val="tx1"/>
                </a:solidFill>
                <a:latin typeface="Cambria" pitchFamily="18" charset="0"/>
                <a:cs typeface="Arial" pitchFamily="34" charset="0"/>
              </a:defRPr>
            </a:lvl5pPr>
            <a:lvl6pPr marL="1206500" indent="-130175" defTabSz="895350" eaLnBrk="0" fontAlgn="base" hangingPunct="0">
              <a:spcBef>
                <a:spcPct val="0"/>
              </a:spcBef>
              <a:spcAft>
                <a:spcPct val="0"/>
              </a:spcAft>
              <a:defRPr sz="1200">
                <a:solidFill>
                  <a:schemeClr val="tx1"/>
                </a:solidFill>
                <a:latin typeface="Cambria" pitchFamily="18" charset="0"/>
                <a:cs typeface="Arial" pitchFamily="34" charset="0"/>
              </a:defRPr>
            </a:lvl6pPr>
            <a:lvl7pPr marL="1663700" indent="-130175" defTabSz="895350" eaLnBrk="0" fontAlgn="base" hangingPunct="0">
              <a:spcBef>
                <a:spcPct val="0"/>
              </a:spcBef>
              <a:spcAft>
                <a:spcPct val="0"/>
              </a:spcAft>
              <a:defRPr sz="1200">
                <a:solidFill>
                  <a:schemeClr val="tx1"/>
                </a:solidFill>
                <a:latin typeface="Cambria" pitchFamily="18" charset="0"/>
                <a:cs typeface="Arial" pitchFamily="34" charset="0"/>
              </a:defRPr>
            </a:lvl7pPr>
            <a:lvl8pPr marL="2120900" indent="-130175" defTabSz="895350" eaLnBrk="0" fontAlgn="base" hangingPunct="0">
              <a:spcBef>
                <a:spcPct val="0"/>
              </a:spcBef>
              <a:spcAft>
                <a:spcPct val="0"/>
              </a:spcAft>
              <a:defRPr sz="1200">
                <a:solidFill>
                  <a:schemeClr val="tx1"/>
                </a:solidFill>
                <a:latin typeface="Cambria" pitchFamily="18" charset="0"/>
                <a:cs typeface="Arial" pitchFamily="34" charset="0"/>
              </a:defRPr>
            </a:lvl8pPr>
            <a:lvl9pPr marL="2578100" indent="-130175" defTabSz="895350" eaLnBrk="0" fontAlgn="base" hangingPunct="0">
              <a:spcBef>
                <a:spcPct val="0"/>
              </a:spcBef>
              <a:spcAft>
                <a:spcPct val="0"/>
              </a:spcAft>
              <a:defRPr sz="1200">
                <a:solidFill>
                  <a:schemeClr val="tx1"/>
                </a:solidFill>
                <a:latin typeface="Cambria" pitchFamily="18" charset="0"/>
                <a:cs typeface="Arial" pitchFamily="34" charset="0"/>
              </a:defRPr>
            </a:lvl9pPr>
          </a:lstStyle>
          <a:p>
            <a:pPr lvl="1" eaLnBrk="1" hangingPunct="1">
              <a:buClr>
                <a:schemeClr val="tx2"/>
              </a:buClr>
              <a:buSzPct val="125000"/>
              <a:buFont typeface="Arial" pitchFamily="34" charset="0"/>
              <a:buNone/>
            </a:pPr>
            <a:r>
              <a:rPr lang="en-US" altLang="en-US" sz="1800" dirty="0">
                <a:latin typeface="Arial" pitchFamily="34" charset="0"/>
                <a:ea typeface="Arial Unicode MS" pitchFamily="34" charset="-128"/>
                <a:cs typeface="Arial Unicode MS" pitchFamily="34" charset="-128"/>
              </a:rPr>
              <a:t>The </a:t>
            </a:r>
            <a:r>
              <a:rPr lang="en-US" altLang="en-US" sz="2900" b="1" dirty="0">
                <a:solidFill>
                  <a:schemeClr val="tx2"/>
                </a:solidFill>
                <a:latin typeface="Arial" pitchFamily="34" charset="0"/>
                <a:ea typeface="Arial Unicode MS" pitchFamily="34" charset="-128"/>
                <a:cs typeface="Arial Unicode MS" pitchFamily="34" charset="-128"/>
              </a:rPr>
              <a:t>State of Delaware</a:t>
            </a:r>
            <a:endParaRPr lang="en-US" altLang="en-US" b="1" dirty="0">
              <a:solidFill>
                <a:schemeClr val="tx2"/>
              </a:solidFill>
              <a:latin typeface="Arial" pitchFamily="34" charset="0"/>
              <a:ea typeface="Arial Unicode MS" pitchFamily="34" charset="-128"/>
              <a:cs typeface="Arial Unicode MS" pitchFamily="34" charset="-128"/>
            </a:endParaRPr>
          </a:p>
        </p:txBody>
      </p:sp>
      <p:pic>
        <p:nvPicPr>
          <p:cNvPr id="4" name="Picture 3"/>
          <p:cNvPicPr>
            <a:picLocks noChangeAspect="1"/>
          </p:cNvPicPr>
          <p:nvPr/>
        </p:nvPicPr>
        <p:blipFill>
          <a:blip r:embed="rId11"/>
          <a:stretch>
            <a:fillRect/>
          </a:stretch>
        </p:blipFill>
        <p:spPr>
          <a:xfrm>
            <a:off x="492125" y="4873625"/>
            <a:ext cx="1919288" cy="1281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92125" y="1020763"/>
            <a:ext cx="7943850" cy="584200"/>
          </a:xfrm>
          <a:prstGeom prst="rect">
            <a:avLst/>
          </a:prstGeom>
          <a:noFill/>
        </p:spPr>
        <p:txBody>
          <a:bodyPr>
            <a:spAutoFit/>
          </a:bodyPr>
          <a:lstStyle/>
          <a:p>
            <a:pPr>
              <a:defRPr/>
            </a:pPr>
            <a:r>
              <a:rPr lang="en-US" sz="3200" b="1" dirty="0">
                <a:latin typeface="+mj-lt"/>
              </a:rPr>
              <a:t>Delaware’s Health Care Innovation Work</a:t>
            </a:r>
          </a:p>
        </p:txBody>
      </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2438" y="1006475"/>
            <a:ext cx="8239125" cy="811213"/>
          </a:xfrm>
        </p:spPr>
        <p:txBody>
          <a:bodyPr/>
          <a:lstStyle/>
          <a:p>
            <a:r>
              <a:rPr lang="en-US" altLang="en-US" sz="3200" dirty="0" smtClean="0"/>
              <a:t>Delaware’s Health Care Innovation Work</a:t>
            </a:r>
          </a:p>
        </p:txBody>
      </p:sp>
      <p:pic>
        <p:nvPicPr>
          <p:cNvPr id="5" name="Content Placeholder 4"/>
          <p:cNvPicPr>
            <a:picLocks noGrp="1" noChangeAspect="1"/>
          </p:cNvPicPr>
          <p:nvPr>
            <p:ph sz="half" idx="1"/>
          </p:nvPr>
        </p:nvPicPr>
        <p:blipFill rotWithShape="1">
          <a:blip r:embed="rId3"/>
          <a:srcRect/>
          <a:stretch/>
        </p:blipFill>
        <p:spPr>
          <a:xfrm>
            <a:off x="555625" y="2025650"/>
            <a:ext cx="3149600" cy="3384550"/>
          </a:xfrm>
          <a:ln w="38100" cap="sq">
            <a:solidFill>
              <a:srgbClr val="000000"/>
            </a:solidFill>
            <a:miter lim="800000"/>
          </a:ln>
          <a:effectLst>
            <a:outerShdw blurRad="50800" dist="38100" dir="2700000" algn="tl" rotWithShape="0">
              <a:srgbClr val="000000">
                <a:alpha val="43000"/>
              </a:srgbClr>
            </a:outerShdw>
          </a:effectLst>
        </p:spPr>
      </p:pic>
      <p:sp>
        <p:nvSpPr>
          <p:cNvPr id="27652" name="Content Placeholder 3"/>
          <p:cNvSpPr>
            <a:spLocks noGrp="1"/>
          </p:cNvSpPr>
          <p:nvPr>
            <p:ph sz="half" idx="2"/>
          </p:nvPr>
        </p:nvSpPr>
        <p:spPr>
          <a:xfrm>
            <a:off x="3929063" y="1752600"/>
            <a:ext cx="4757737" cy="4614863"/>
          </a:xfrm>
        </p:spPr>
        <p:txBody>
          <a:bodyPr/>
          <a:lstStyle/>
          <a:p>
            <a:r>
              <a:rPr lang="en-US" altLang="en-US" sz="2400" b="1" dirty="0" smtClean="0"/>
              <a:t>34,000: </a:t>
            </a:r>
            <a:r>
              <a:rPr lang="en-US" altLang="en-US" sz="2400" dirty="0" smtClean="0"/>
              <a:t>Delawareans who have gained access to care through the Marketplace and Medicaid expansion since 2014. </a:t>
            </a:r>
          </a:p>
          <a:p>
            <a:r>
              <a:rPr lang="en-US" altLang="en-US" sz="2400" b="1" dirty="0" smtClean="0"/>
              <a:t>84%: </a:t>
            </a:r>
            <a:r>
              <a:rPr lang="en-US" altLang="en-US" sz="2400" dirty="0" smtClean="0"/>
              <a:t>Delawareans eligible for tax subsidies on the Health Insurance Marketplace.</a:t>
            </a:r>
          </a:p>
          <a:p>
            <a:r>
              <a:rPr lang="en-US" altLang="en-US" sz="2400" b="1" dirty="0" smtClean="0"/>
              <a:t>$35 million: </a:t>
            </a:r>
            <a:r>
              <a:rPr lang="en-US" altLang="en-US" sz="2400" dirty="0" smtClean="0"/>
              <a:t>Amount of federal grant Delaware received to change the way health care is delivered and paid for.</a:t>
            </a:r>
          </a:p>
          <a:p>
            <a:endParaRPr lang="en-US" alt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2438" y="1006475"/>
            <a:ext cx="8239125" cy="811213"/>
          </a:xfrm>
        </p:spPr>
        <p:txBody>
          <a:bodyPr/>
          <a:lstStyle/>
          <a:p>
            <a:r>
              <a:rPr lang="en-US" altLang="en-US" sz="3200" dirty="0" smtClean="0"/>
              <a:t>Delaware’s Health Care Innovation Work</a:t>
            </a:r>
          </a:p>
        </p:txBody>
      </p:sp>
      <p:pic>
        <p:nvPicPr>
          <p:cNvPr id="5" name="Content Placeholder 4"/>
          <p:cNvPicPr>
            <a:picLocks noGrp="1" noChangeAspect="1"/>
          </p:cNvPicPr>
          <p:nvPr>
            <p:ph sz="half" idx="1"/>
          </p:nvPr>
        </p:nvPicPr>
        <p:blipFill rotWithShape="1">
          <a:blip r:embed="rId3"/>
          <a:srcRect/>
          <a:stretch/>
        </p:blipFill>
        <p:spPr>
          <a:xfrm>
            <a:off x="555625" y="2025650"/>
            <a:ext cx="3149600" cy="3384550"/>
          </a:xfrm>
          <a:ln w="38100" cap="sq">
            <a:solidFill>
              <a:srgbClr val="000000"/>
            </a:solidFill>
            <a:miter lim="800000"/>
          </a:ln>
          <a:effectLst>
            <a:outerShdw blurRad="50800" dist="38100" dir="2700000" algn="tl" rotWithShape="0">
              <a:srgbClr val="000000">
                <a:alpha val="43000"/>
              </a:srgbClr>
            </a:outerShdw>
          </a:effectLst>
        </p:spPr>
      </p:pic>
      <p:sp>
        <p:nvSpPr>
          <p:cNvPr id="27652" name="Content Placeholder 3"/>
          <p:cNvSpPr>
            <a:spLocks noGrp="1"/>
          </p:cNvSpPr>
          <p:nvPr>
            <p:ph sz="half" idx="2"/>
          </p:nvPr>
        </p:nvSpPr>
        <p:spPr>
          <a:xfrm>
            <a:off x="3929063" y="1752600"/>
            <a:ext cx="4757737" cy="4614863"/>
          </a:xfrm>
        </p:spPr>
        <p:txBody>
          <a:bodyPr/>
          <a:lstStyle/>
          <a:p>
            <a:r>
              <a:rPr lang="en-US" altLang="en-US" sz="2400" b="1" dirty="0" smtClean="0"/>
              <a:t>34,000: </a:t>
            </a:r>
            <a:r>
              <a:rPr lang="en-US" altLang="en-US" sz="2400" dirty="0" smtClean="0"/>
              <a:t>Delawareans who have gained access to care through the Marketplace and Medicaid expansion since 2014. </a:t>
            </a:r>
          </a:p>
          <a:p>
            <a:r>
              <a:rPr lang="en-US" altLang="en-US" sz="2400" b="1" dirty="0" smtClean="0"/>
              <a:t>84%: </a:t>
            </a:r>
            <a:r>
              <a:rPr lang="en-US" altLang="en-US" sz="2400" dirty="0" smtClean="0"/>
              <a:t>Delawareans eligible for tax subsidies on the Health Insurance Marketplace.</a:t>
            </a:r>
          </a:p>
          <a:p>
            <a:r>
              <a:rPr lang="en-US" altLang="en-US" sz="2400" b="1" dirty="0" smtClean="0"/>
              <a:t>$35 million: </a:t>
            </a:r>
            <a:r>
              <a:rPr lang="en-US" altLang="en-US" sz="2400" dirty="0" smtClean="0"/>
              <a:t>Amount of federal grant Delaware received to change the way health care is delivered and paid for.</a:t>
            </a:r>
          </a:p>
          <a:p>
            <a:endParaRPr lang="en-US" altLang="en-US" dirty="0" smtClean="0"/>
          </a:p>
        </p:txBody>
      </p:sp>
    </p:spTree>
    <p:extLst>
      <p:ext uri="{BB962C8B-B14F-4D97-AF65-F5344CB8AC3E}">
        <p14:creationId xmlns:p14="http://schemas.microsoft.com/office/powerpoint/2010/main" val="4076948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US" altLang="en-US" dirty="0" smtClean="0"/>
              <a:t>Moving Forward</a:t>
            </a:r>
          </a:p>
        </p:txBody>
      </p:sp>
      <p:sp>
        <p:nvSpPr>
          <p:cNvPr id="28675" name="Text Placeholder 6"/>
          <p:cNvSpPr>
            <a:spLocks noGrp="1"/>
          </p:cNvSpPr>
          <p:nvPr>
            <p:ph idx="1"/>
          </p:nvPr>
        </p:nvSpPr>
        <p:spPr>
          <a:xfrm>
            <a:off x="457200" y="2111375"/>
            <a:ext cx="4341813" cy="3836988"/>
          </a:xfrm>
        </p:spPr>
        <p:txBody>
          <a:bodyPr/>
          <a:lstStyle/>
          <a:p>
            <a:pPr marL="457200" indent="-457200"/>
            <a:r>
              <a:rPr lang="en-US" altLang="en-US" sz="2800" dirty="0" smtClean="0"/>
              <a:t>Build Upon Our Successes:</a:t>
            </a:r>
          </a:p>
          <a:p>
            <a:pPr marL="914400" lvl="1" indent="-457200">
              <a:buFont typeface="Wingdings" pitchFamily="2" charset="2"/>
              <a:buChar char="ü"/>
            </a:pPr>
            <a:r>
              <a:rPr lang="en-US" altLang="en-US" dirty="0" smtClean="0"/>
              <a:t>Affordable Care Act mandates</a:t>
            </a:r>
          </a:p>
          <a:p>
            <a:pPr marL="914400" lvl="1" indent="-457200">
              <a:buFont typeface="Wingdings" pitchFamily="2" charset="2"/>
              <a:buChar char="ü"/>
            </a:pPr>
            <a:r>
              <a:rPr lang="en-US" altLang="en-US" dirty="0" smtClean="0"/>
              <a:t>US DOJ Settlement</a:t>
            </a:r>
          </a:p>
          <a:p>
            <a:pPr marL="914400" lvl="1" indent="-457200">
              <a:buFont typeface="Wingdings" pitchFamily="2" charset="2"/>
              <a:buChar char="ü"/>
            </a:pPr>
            <a:r>
              <a:rPr lang="en-US" altLang="en-US" dirty="0" smtClean="0"/>
              <a:t>LTC Transition</a:t>
            </a:r>
          </a:p>
          <a:p>
            <a:pPr marL="457200" indent="-457200"/>
            <a:r>
              <a:rPr lang="en-US" altLang="en-US" sz="2800" dirty="0" smtClean="0"/>
              <a:t>DHSS Mission</a:t>
            </a:r>
          </a:p>
          <a:p>
            <a:pPr marL="457200" indent="-457200"/>
            <a:r>
              <a:rPr lang="en-US" altLang="en-US" sz="2800" dirty="0" smtClean="0"/>
              <a:t>Best Practices</a:t>
            </a:r>
            <a:endParaRPr lang="en-US" altLang="en-US" sz="2800" b="1" i="1" dirty="0" smtClean="0"/>
          </a:p>
        </p:txBody>
      </p:sp>
      <p:pic>
        <p:nvPicPr>
          <p:cNvPr id="2" name="Picture 1"/>
          <p:cNvPicPr>
            <a:picLocks noChangeAspect="1"/>
          </p:cNvPicPr>
          <p:nvPr/>
        </p:nvPicPr>
        <p:blipFill rotWithShape="1">
          <a:blip r:embed="rId3"/>
          <a:srcRect/>
          <a:stretch/>
        </p:blipFill>
        <p:spPr>
          <a:xfrm>
            <a:off x="5116513" y="2528888"/>
            <a:ext cx="3287712" cy="2770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i="1" dirty="0" smtClean="0"/>
              <a:t>Moving Forward</a:t>
            </a:r>
            <a:br>
              <a:rPr lang="en-US" altLang="en-US" i="1" dirty="0" smtClean="0"/>
            </a:br>
            <a:r>
              <a:rPr lang="en-US" altLang="en-US" sz="2400" i="1" dirty="0" smtClean="0"/>
              <a:t>Urgent Issues</a:t>
            </a:r>
          </a:p>
        </p:txBody>
      </p:sp>
      <p:sp>
        <p:nvSpPr>
          <p:cNvPr id="14339" name="Content Placeholder 2"/>
          <p:cNvSpPr>
            <a:spLocks noGrp="1"/>
          </p:cNvSpPr>
          <p:nvPr>
            <p:ph idx="1"/>
          </p:nvPr>
        </p:nvSpPr>
        <p:spPr>
          <a:xfrm>
            <a:off x="457200" y="2170113"/>
            <a:ext cx="8229600" cy="4092575"/>
          </a:xfrm>
        </p:spPr>
        <p:txBody>
          <a:bodyPr/>
          <a:lstStyle/>
          <a:p>
            <a:pPr marL="347472" lvl="1" indent="-347472">
              <a:buFont typeface="Arial" pitchFamily="34" charset="0"/>
              <a:buChar char="•"/>
              <a:defRPr/>
            </a:pPr>
            <a:r>
              <a:rPr lang="en-US" sz="2000" dirty="0" smtClean="0"/>
              <a:t>Addictions Services</a:t>
            </a:r>
          </a:p>
          <a:p>
            <a:pPr>
              <a:defRPr/>
            </a:pPr>
            <a:r>
              <a:rPr lang="en-US" sz="2000" dirty="0" smtClean="0"/>
              <a:t>We know that untreated, or poorly treated, substance use disorders cause suffering, illness, loss of human potential, damaged families, weakened communities, and extraordinary costs to the state and the nation at a higher rate than other serious illnesses. </a:t>
            </a:r>
          </a:p>
          <a:p>
            <a:pPr marL="0" indent="0">
              <a:buFontTx/>
              <a:buNone/>
              <a:defRPr/>
            </a:pPr>
            <a:endParaRPr lang="en-US" sz="1200" i="1" dirty="0" smtClean="0"/>
          </a:p>
          <a:p>
            <a:pPr marL="365760" lvl="1" indent="0" algn="ctr">
              <a:buFontTx/>
              <a:buNone/>
              <a:defRPr/>
            </a:pPr>
            <a:r>
              <a:rPr lang="en-US" sz="1800" dirty="0" smtClean="0"/>
              <a:t>			</a:t>
            </a:r>
            <a:r>
              <a:rPr lang="en-US" sz="1800" b="1" u="sng" dirty="0" smtClean="0"/>
              <a:t>U.S. COSTS</a:t>
            </a:r>
          </a:p>
          <a:p>
            <a:pPr lvl="1">
              <a:buFont typeface="Zapf Dingbats" charset="0"/>
              <a:buChar char="✓"/>
              <a:defRPr/>
            </a:pPr>
            <a:r>
              <a:rPr lang="en-US" sz="1800" dirty="0" smtClean="0">
                <a:ea typeface="Zapf Dingbats"/>
                <a:cs typeface="Zapf Dingbats"/>
                <a:sym typeface="Zapf Dingbats"/>
              </a:rPr>
              <a:t>Cancer (15% tobacco)		        $128B</a:t>
            </a:r>
          </a:p>
          <a:p>
            <a:pPr lvl="1">
              <a:buFont typeface="Zapf Dingbats" charset="0"/>
              <a:buChar char="✓"/>
              <a:defRPr/>
            </a:pPr>
            <a:r>
              <a:rPr lang="en-US" sz="1800" dirty="0" smtClean="0">
                <a:ea typeface="Zapf Dingbats"/>
                <a:cs typeface="Zapf Dingbats"/>
                <a:sym typeface="Zapf Dingbats"/>
              </a:rPr>
              <a:t>Diabetes				        $245B</a:t>
            </a:r>
          </a:p>
          <a:p>
            <a:pPr lvl="1">
              <a:buFont typeface="Zapf Dingbats" charset="0"/>
              <a:buChar char="✓"/>
              <a:defRPr/>
            </a:pPr>
            <a:r>
              <a:rPr lang="en-US" sz="1800" dirty="0" smtClean="0">
                <a:ea typeface="Zapf Dingbats"/>
                <a:cs typeface="Zapf Dingbats"/>
                <a:sym typeface="Zapf Dingbats"/>
              </a:rPr>
              <a:t>Heart Disease &amp; Stroke</a:t>
            </a:r>
          </a:p>
          <a:p>
            <a:pPr marL="0" indent="0">
              <a:buFontTx/>
              <a:buNone/>
              <a:defRPr/>
            </a:pPr>
            <a:r>
              <a:rPr lang="en-US" sz="1800" dirty="0" smtClean="0">
                <a:ea typeface="Zapf Dingbats"/>
                <a:cs typeface="Zapf Dingbats"/>
                <a:sym typeface="Zapf Dingbats"/>
              </a:rPr>
              <a:t>    </a:t>
            </a:r>
            <a:r>
              <a:rPr lang="en-US" sz="1800" dirty="0">
                <a:ea typeface="Zapf Dingbats"/>
                <a:cs typeface="Zapf Dingbats"/>
                <a:sym typeface="Zapf Dingbats"/>
              </a:rPr>
              <a:t> </a:t>
            </a:r>
            <a:r>
              <a:rPr lang="en-US" sz="1800" dirty="0" smtClean="0">
                <a:ea typeface="Zapf Dingbats"/>
                <a:cs typeface="Zapf Dingbats"/>
                <a:sym typeface="Zapf Dingbats"/>
              </a:rPr>
              <a:t>       (30% tobacco and drugs)		        $444B</a:t>
            </a:r>
          </a:p>
          <a:p>
            <a:pPr lvl="1">
              <a:buFont typeface="Wingdings" panose="05000000000000000000" pitchFamily="2" charset="2"/>
              <a:buChar char="ü"/>
              <a:defRPr/>
            </a:pPr>
            <a:r>
              <a:rPr lang="en-US" sz="1800" b="1" dirty="0" smtClean="0">
                <a:ea typeface="Zapf Dingbats"/>
                <a:cs typeface="Zapf Dingbats"/>
                <a:sym typeface="Zapf Dingbats"/>
              </a:rPr>
              <a:t>Substance Abuse                                      $559B</a:t>
            </a:r>
            <a:endParaRPr lang="en-US" sz="18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rotWithShape="1">
          <a:blip r:embed="rId3"/>
          <a:srcRect/>
          <a:stretch/>
        </p:blipFill>
        <p:spPr>
          <a:xfrm>
            <a:off x="598310" y="2125800"/>
            <a:ext cx="3681589" cy="3755888"/>
          </a:xfrm>
          <a:ln w="38100" cap="sq">
            <a:solidFill>
              <a:srgbClr val="000000"/>
            </a:solidFill>
            <a:miter lim="800000"/>
          </a:ln>
          <a:effectLst>
            <a:outerShdw blurRad="50800" dist="38100" dir="2700000" algn="tl" rotWithShape="0">
              <a:srgbClr val="000000">
                <a:alpha val="43000"/>
              </a:srgbClr>
            </a:outerShdw>
          </a:effectLst>
        </p:spPr>
      </p:pic>
      <p:pic>
        <p:nvPicPr>
          <p:cNvPr id="14" name="Content Placeholder 13"/>
          <p:cNvPicPr>
            <a:picLocks noGrp="1" noChangeAspect="1"/>
          </p:cNvPicPr>
          <p:nvPr>
            <p:ph sz="half" idx="2"/>
          </p:nvPr>
        </p:nvPicPr>
        <p:blipFill rotWithShape="1">
          <a:blip r:embed="rId4"/>
          <a:srcRect/>
          <a:stretch/>
        </p:blipFill>
        <p:spPr>
          <a:xfrm>
            <a:off x="4518024" y="2099733"/>
            <a:ext cx="3972523" cy="3778779"/>
          </a:xfrm>
          <a:ln w="38100" cap="sq">
            <a:solidFill>
              <a:srgbClr val="000000"/>
            </a:solidFill>
            <a:miter lim="800000"/>
          </a:ln>
          <a:effectLst>
            <a:outerShdw blurRad="50800" dist="38100" dir="2700000" algn="tl" rotWithShape="0">
              <a:srgbClr val="000000">
                <a:alpha val="43000"/>
              </a:srgbClr>
            </a:outerShdw>
          </a:effectLst>
        </p:spPr>
      </p:pic>
      <p:sp>
        <p:nvSpPr>
          <p:cNvPr id="6148" name="Title 1"/>
          <p:cNvSpPr>
            <a:spLocks noGrp="1"/>
          </p:cNvSpPr>
          <p:nvPr>
            <p:ph type="title"/>
          </p:nvPr>
        </p:nvSpPr>
        <p:spPr>
          <a:xfrm>
            <a:off x="452438" y="1157288"/>
            <a:ext cx="8239125" cy="565150"/>
          </a:xfrm>
        </p:spPr>
        <p:txBody>
          <a:bodyPr/>
          <a:lstStyle/>
          <a:p>
            <a:r>
              <a:rPr lang="en-US" altLang="en-US" dirty="0" smtClean="0"/>
              <a:t>In Service to the People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2438" y="1006475"/>
            <a:ext cx="8239125" cy="768350"/>
          </a:xfrm>
        </p:spPr>
        <p:txBody>
          <a:bodyPr/>
          <a:lstStyle/>
          <a:p>
            <a:r>
              <a:rPr lang="en-US" altLang="en-US" dirty="0" smtClean="0"/>
              <a:t>Continued Focus</a:t>
            </a:r>
          </a:p>
        </p:txBody>
      </p:sp>
      <p:sp>
        <p:nvSpPr>
          <p:cNvPr id="19459" name="Content Placeholder 2"/>
          <p:cNvSpPr>
            <a:spLocks noGrp="1"/>
          </p:cNvSpPr>
          <p:nvPr>
            <p:ph idx="1"/>
          </p:nvPr>
        </p:nvSpPr>
        <p:spPr>
          <a:xfrm>
            <a:off x="457200" y="1958975"/>
            <a:ext cx="4179888" cy="4300538"/>
          </a:xfrm>
        </p:spPr>
        <p:txBody>
          <a:bodyPr/>
          <a:lstStyle/>
          <a:p>
            <a:pPr>
              <a:defRPr/>
            </a:pPr>
            <a:r>
              <a:rPr lang="en-US" altLang="en-US" sz="2800" dirty="0" smtClean="0"/>
              <a:t>Community-Based Services:</a:t>
            </a:r>
          </a:p>
          <a:p>
            <a:pPr lvl="1">
              <a:spcBef>
                <a:spcPts val="600"/>
              </a:spcBef>
              <a:defRPr/>
            </a:pPr>
            <a:r>
              <a:rPr lang="en-US" altLang="en-US" dirty="0" smtClean="0"/>
              <a:t>DSAMH</a:t>
            </a:r>
          </a:p>
          <a:p>
            <a:pPr lvl="1">
              <a:defRPr/>
            </a:pPr>
            <a:r>
              <a:rPr lang="en-US" altLang="en-US" dirty="0" smtClean="0"/>
              <a:t>DDDS</a:t>
            </a:r>
          </a:p>
          <a:p>
            <a:pPr lvl="1">
              <a:defRPr/>
            </a:pPr>
            <a:r>
              <a:rPr lang="en-US" altLang="en-US" dirty="0" smtClean="0"/>
              <a:t>DSAAPD</a:t>
            </a:r>
          </a:p>
          <a:p>
            <a:pPr marL="0" indent="0">
              <a:buFontTx/>
              <a:buNone/>
              <a:defRPr/>
            </a:pPr>
            <a:endParaRPr lang="en-US" altLang="en-US" sz="1500" dirty="0" smtClean="0"/>
          </a:p>
          <a:p>
            <a:pPr>
              <a:defRPr/>
            </a:pPr>
            <a:r>
              <a:rPr lang="en-US" altLang="en-US" sz="2800" dirty="0" smtClean="0"/>
              <a:t>Coalition of Caring</a:t>
            </a:r>
          </a:p>
          <a:p>
            <a:pPr>
              <a:defRPr/>
            </a:pPr>
            <a:r>
              <a:rPr lang="en-US" altLang="en-US" sz="2800" dirty="0" smtClean="0"/>
              <a:t>CDC/DHSS Work on Violence</a:t>
            </a:r>
          </a:p>
        </p:txBody>
      </p:sp>
      <p:pic>
        <p:nvPicPr>
          <p:cNvPr id="5" name="Picture 4"/>
          <p:cNvPicPr>
            <a:picLocks noChangeAspect="1"/>
          </p:cNvPicPr>
          <p:nvPr/>
        </p:nvPicPr>
        <p:blipFill rotWithShape="1">
          <a:blip r:embed="rId3"/>
          <a:srcRect/>
          <a:stretch/>
        </p:blipFill>
        <p:spPr>
          <a:xfrm>
            <a:off x="4889500" y="1981200"/>
            <a:ext cx="2833688" cy="1935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4889500" y="4125913"/>
            <a:ext cx="2833688" cy="21256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Continued Focus</a:t>
            </a:r>
          </a:p>
        </p:txBody>
      </p:sp>
      <p:sp>
        <p:nvSpPr>
          <p:cNvPr id="20483" name="Content Placeholder 4"/>
          <p:cNvSpPr>
            <a:spLocks noGrp="1"/>
          </p:cNvSpPr>
          <p:nvPr>
            <p:ph idx="1"/>
          </p:nvPr>
        </p:nvSpPr>
        <p:spPr>
          <a:xfrm>
            <a:off x="4943475" y="2170113"/>
            <a:ext cx="3743325" cy="3956050"/>
          </a:xfrm>
        </p:spPr>
        <p:txBody>
          <a:bodyPr/>
          <a:lstStyle/>
          <a:p>
            <a:pPr>
              <a:defRPr/>
            </a:pPr>
            <a:r>
              <a:rPr lang="en-US" altLang="en-US" b="1" dirty="0" smtClean="0"/>
              <a:t>Staff and Client Security</a:t>
            </a:r>
          </a:p>
          <a:p>
            <a:pPr marL="0" indent="0">
              <a:spcBef>
                <a:spcPts val="0"/>
              </a:spcBef>
              <a:buFontTx/>
              <a:buNone/>
              <a:defRPr/>
            </a:pPr>
            <a:endParaRPr lang="en-US" altLang="en-US" sz="2000" b="1" dirty="0" smtClean="0"/>
          </a:p>
          <a:p>
            <a:pPr>
              <a:defRPr/>
            </a:pPr>
            <a:r>
              <a:rPr lang="en-US" altLang="en-US" b="1" dirty="0" smtClean="0"/>
              <a:t>Continued Efficiencies</a:t>
            </a:r>
          </a:p>
          <a:p>
            <a:pPr marL="0" indent="0">
              <a:buFontTx/>
              <a:buNone/>
              <a:defRPr/>
            </a:pPr>
            <a:endParaRPr lang="en-US" altLang="en-US" sz="2400" b="1" dirty="0" smtClean="0"/>
          </a:p>
          <a:p>
            <a:pPr>
              <a:defRPr/>
            </a:pPr>
            <a:r>
              <a:rPr lang="en-US" altLang="en-US" b="1" dirty="0" smtClean="0"/>
              <a:t>Physical Plant</a:t>
            </a:r>
          </a:p>
        </p:txBody>
      </p:sp>
      <p:pic>
        <p:nvPicPr>
          <p:cNvPr id="31748" name="Picture 5" descr="C:\Users\priscilla.farr\AppData\Local\Microsoft\Windows\Temporary Internet Files\Content.Outlook\QEGU4K2C\DHSS Buildng PP 2014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100263"/>
            <a:ext cx="4622800"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441325" y="857250"/>
            <a:ext cx="8229600" cy="782638"/>
          </a:xfrm>
        </p:spPr>
        <p:txBody>
          <a:bodyPr/>
          <a:lstStyle/>
          <a:p>
            <a:r>
              <a:rPr lang="en-US" altLang="en-US" sz="3600" dirty="0" smtClean="0"/>
              <a:t>Medicaid Growth</a:t>
            </a:r>
          </a:p>
        </p:txBody>
      </p:sp>
      <p:graphicFrame>
        <p:nvGraphicFramePr>
          <p:cNvPr id="32771" name="Chart 5"/>
          <p:cNvGraphicFramePr>
            <a:graphicFrameLocks noGrp="1"/>
          </p:cNvGraphicFramePr>
          <p:nvPr/>
        </p:nvGraphicFramePr>
        <p:xfrm>
          <a:off x="153988" y="1295400"/>
          <a:ext cx="8761412" cy="5064125"/>
        </p:xfrm>
        <a:graphic>
          <a:graphicData uri="http://schemas.openxmlformats.org/presentationml/2006/ole">
            <mc:AlternateContent xmlns:mc="http://schemas.openxmlformats.org/markup-compatibility/2006">
              <mc:Choice xmlns:v="urn:schemas-microsoft-com:vml" Requires="v">
                <p:oleObj spid="_x0000_s32871" r:id="rId5" imgW="8760711" imgH="5066215" progId="Excel.Chart.8">
                  <p:embed/>
                </p:oleObj>
              </mc:Choice>
              <mc:Fallback>
                <p:oleObj r:id="rId5" imgW="8760711" imgH="5066215" progId="Excel.Chart.8">
                  <p:embed/>
                  <p:pic>
                    <p:nvPicPr>
                      <p:cNvPr id="0" name="Chart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88" y="1295400"/>
                        <a:ext cx="87614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p:cNvGraphicFramePr>
          <p:nvPr>
            <p:extLst>
              <p:ext uri="{D42A27DB-BD31-4B8C-83A1-F6EECF244321}">
                <p14:modId xmlns:p14="http://schemas.microsoft.com/office/powerpoint/2010/main" val="236161894"/>
              </p:ext>
            </p:extLst>
          </p:nvPr>
        </p:nvGraphicFramePr>
        <p:xfrm>
          <a:off x="541422" y="1299410"/>
          <a:ext cx="8205537" cy="4547937"/>
        </p:xfrm>
        <a:graphic>
          <a:graphicData uri="http://schemas.openxmlformats.org/presentationml/2006/ole">
            <mc:AlternateContent xmlns:mc="http://schemas.openxmlformats.org/markup-compatibility/2006">
              <mc:Choice xmlns:v="urn:schemas-microsoft-com:vml" Requires="v">
                <p:oleObj spid="_x0000_s34820" name="Worksheet" r:id="rId5" imgW="8762896" imgH="5074920" progId="Excel.Sheet.8">
                  <p:embed/>
                </p:oleObj>
              </mc:Choice>
              <mc:Fallback>
                <p:oleObj name="Worksheet" r:id="rId5" imgW="8762896" imgH="5074920" progId="Excel.Sheet.8">
                  <p:embed/>
                  <p:pic>
                    <p:nvPicPr>
                      <p:cNvPr id="0" name=""/>
                      <p:cNvPicPr>
                        <a:picLocks noGrp="1" noChangeArrowheads="1"/>
                      </p:cNvPicPr>
                      <p:nvPr/>
                    </p:nvPicPr>
                    <p:blipFill>
                      <a:blip r:embed="rId6"/>
                      <a:srcRect/>
                      <a:stretch>
                        <a:fillRect/>
                      </a:stretch>
                    </p:blipFill>
                    <p:spPr bwMode="auto">
                      <a:xfrm>
                        <a:off x="541422" y="1299410"/>
                        <a:ext cx="8205537" cy="45479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11410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i="1" dirty="0" smtClean="0"/>
              <a:t>Budget Process</a:t>
            </a:r>
            <a:br>
              <a:rPr lang="en-US" altLang="en-US" i="1" dirty="0" smtClean="0"/>
            </a:br>
            <a:r>
              <a:rPr lang="en-US" altLang="en-US" sz="2400" b="0" i="1" dirty="0" smtClean="0"/>
              <a:t>(in thousands)</a:t>
            </a:r>
          </a:p>
        </p:txBody>
      </p:sp>
      <p:sp>
        <p:nvSpPr>
          <p:cNvPr id="19459" name="Content Placeholder 2"/>
          <p:cNvSpPr>
            <a:spLocks noGrp="1"/>
          </p:cNvSpPr>
          <p:nvPr>
            <p:ph idx="1"/>
          </p:nvPr>
        </p:nvSpPr>
        <p:spPr/>
        <p:txBody>
          <a:bodyPr/>
          <a:lstStyle/>
          <a:p>
            <a:pPr>
              <a:lnSpc>
                <a:spcPct val="90000"/>
              </a:lnSpc>
              <a:defRPr/>
            </a:pPr>
            <a:r>
              <a:rPr lang="en-US" sz="2400" dirty="0" smtClean="0"/>
              <a:t>FY 16 GF Budget	 			$1,118,804.1</a:t>
            </a:r>
          </a:p>
          <a:p>
            <a:pPr marL="0" indent="0">
              <a:lnSpc>
                <a:spcPct val="90000"/>
              </a:lnSpc>
              <a:buFontTx/>
              <a:buNone/>
              <a:defRPr/>
            </a:pPr>
            <a:endParaRPr lang="en-US" sz="1600" dirty="0" smtClean="0"/>
          </a:p>
          <a:p>
            <a:pPr>
              <a:lnSpc>
                <a:spcPct val="90000"/>
              </a:lnSpc>
              <a:defRPr/>
            </a:pPr>
            <a:r>
              <a:rPr lang="en-US" sz="2400" dirty="0"/>
              <a:t>Requested New </a:t>
            </a:r>
            <a:r>
              <a:rPr lang="en-US" sz="2400" dirty="0" smtClean="0"/>
              <a:t>Dollars			$     37,828.5</a:t>
            </a:r>
          </a:p>
          <a:p>
            <a:pPr lvl="1">
              <a:lnSpc>
                <a:spcPct val="90000"/>
              </a:lnSpc>
              <a:defRPr/>
            </a:pPr>
            <a:r>
              <a:rPr lang="en-US" sz="2400" dirty="0" smtClean="0"/>
              <a:t>FY 17 Door Openers</a:t>
            </a:r>
          </a:p>
          <a:p>
            <a:pPr lvl="1">
              <a:lnSpc>
                <a:spcPct val="90000"/>
              </a:lnSpc>
              <a:defRPr/>
            </a:pPr>
            <a:r>
              <a:rPr lang="en-US" sz="2400" dirty="0" smtClean="0"/>
              <a:t>Resources needed for increased</a:t>
            </a:r>
          </a:p>
          <a:p>
            <a:pPr marL="457200" lvl="1" indent="0">
              <a:spcBef>
                <a:spcPts val="0"/>
              </a:spcBef>
              <a:buFontTx/>
              <a:buNone/>
              <a:defRPr/>
            </a:pPr>
            <a:r>
              <a:rPr lang="en-US" sz="2400" dirty="0" smtClean="0"/>
              <a:t>	volume, annualizations</a:t>
            </a:r>
            <a:endParaRPr lang="en-US" sz="2400" dirty="0"/>
          </a:p>
          <a:p>
            <a:pPr marL="457200" lvl="1" indent="0">
              <a:lnSpc>
                <a:spcPct val="90000"/>
              </a:lnSpc>
              <a:buFontTx/>
              <a:buNone/>
              <a:defRPr/>
            </a:pPr>
            <a:endParaRPr lang="en-US" sz="2400" dirty="0" smtClean="0"/>
          </a:p>
          <a:p>
            <a:pPr>
              <a:lnSpc>
                <a:spcPct val="90000"/>
              </a:lnSpc>
              <a:defRPr/>
            </a:pPr>
            <a:r>
              <a:rPr lang="en-US" sz="2400" dirty="0" smtClean="0"/>
              <a:t>FY 17 Total GF Request 		</a:t>
            </a:r>
            <a:r>
              <a:rPr lang="en-US" sz="2400" b="1" dirty="0" smtClean="0"/>
              <a:t>$1,156,632.6</a:t>
            </a:r>
          </a:p>
          <a:p>
            <a:pPr marL="0" indent="0">
              <a:lnSpc>
                <a:spcPct val="90000"/>
              </a:lnSpc>
              <a:buFontTx/>
              <a:buNone/>
              <a:defRPr/>
            </a:pPr>
            <a:r>
              <a:rPr lang="en-US" sz="2400" dirty="0"/>
              <a:t> </a:t>
            </a:r>
            <a:r>
              <a:rPr lang="en-US" sz="2400" dirty="0" smtClean="0"/>
              <a:t>     [3.3% Increase over FY 16]</a:t>
            </a:r>
          </a:p>
          <a:p>
            <a:pPr marL="0" indent="0">
              <a:buFontTx/>
              <a:buNone/>
              <a:defRPr/>
            </a:pPr>
            <a:endParaRPr lang="en-U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2438" y="1006475"/>
            <a:ext cx="8239125" cy="962025"/>
          </a:xfrm>
        </p:spPr>
        <p:txBody>
          <a:bodyPr/>
          <a:lstStyle/>
          <a:p>
            <a:pPr>
              <a:lnSpc>
                <a:spcPct val="90000"/>
              </a:lnSpc>
            </a:pPr>
            <a:r>
              <a:rPr lang="en-US" altLang="en-US" sz="3200" i="1" dirty="0" smtClean="0"/>
              <a:t>FY 17 GF Budget Request - $1,156,632.6</a:t>
            </a:r>
          </a:p>
        </p:txBody>
      </p:sp>
      <p:sp>
        <p:nvSpPr>
          <p:cNvPr id="21507" name="Rectangle 3"/>
          <p:cNvSpPr>
            <a:spLocks noGrp="1" noChangeArrowheads="1"/>
          </p:cNvSpPr>
          <p:nvPr>
            <p:ph type="body" idx="1"/>
          </p:nvPr>
        </p:nvSpPr>
        <p:spPr>
          <a:xfrm>
            <a:off x="452438" y="1912938"/>
            <a:ext cx="8088312" cy="4379912"/>
          </a:xfrm>
        </p:spPr>
        <p:txBody>
          <a:bodyPr/>
          <a:lstStyle/>
          <a:p>
            <a:pPr algn="ctr">
              <a:buFontTx/>
              <a:buNone/>
              <a:defRPr/>
            </a:pPr>
            <a:r>
              <a:rPr lang="en-US" b="1" u="sng" dirty="0" smtClean="0"/>
              <a:t>Door Openers</a:t>
            </a:r>
          </a:p>
          <a:p>
            <a:pPr>
              <a:buFontTx/>
              <a:buNone/>
              <a:tabLst>
                <a:tab pos="7772400" algn="r"/>
              </a:tabLst>
              <a:defRPr/>
            </a:pPr>
            <a:endParaRPr lang="en-US" sz="2400" dirty="0" smtClean="0"/>
          </a:p>
          <a:p>
            <a:pPr>
              <a:buFontTx/>
              <a:buNone/>
              <a:tabLst>
                <a:tab pos="7772400" algn="r"/>
              </a:tabLst>
              <a:defRPr/>
            </a:pPr>
            <a:endParaRPr lang="en-US" sz="2400" dirty="0"/>
          </a:p>
          <a:p>
            <a:pPr>
              <a:buFontTx/>
              <a:buNone/>
              <a:tabLst>
                <a:tab pos="7772400" algn="r"/>
              </a:tabLst>
              <a:defRPr/>
            </a:pPr>
            <a:r>
              <a:rPr lang="en-US" sz="2800" dirty="0" smtClean="0"/>
              <a:t>DMMA – Medicaid 	$13,436.4</a:t>
            </a:r>
          </a:p>
          <a:p>
            <a:pPr marL="0" indent="0">
              <a:buFontTx/>
              <a:buNone/>
              <a:tabLst>
                <a:tab pos="7772400" algn="r"/>
              </a:tabLst>
              <a:defRPr/>
            </a:pPr>
            <a:r>
              <a:rPr lang="en-US" sz="2600" dirty="0" smtClean="0"/>
              <a:t>	</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2438" y="1006475"/>
            <a:ext cx="8239125" cy="962025"/>
          </a:xfrm>
        </p:spPr>
        <p:txBody>
          <a:bodyPr/>
          <a:lstStyle/>
          <a:p>
            <a:pPr>
              <a:lnSpc>
                <a:spcPct val="90000"/>
              </a:lnSpc>
            </a:pPr>
            <a:r>
              <a:rPr lang="en-US" altLang="en-US" sz="3200" i="1" dirty="0" smtClean="0"/>
              <a:t>FY 17 GF Budget Request - $1,156,632.6</a:t>
            </a:r>
          </a:p>
        </p:txBody>
      </p:sp>
      <p:sp>
        <p:nvSpPr>
          <p:cNvPr id="21507" name="Rectangle 3"/>
          <p:cNvSpPr>
            <a:spLocks noGrp="1" noChangeArrowheads="1"/>
          </p:cNvSpPr>
          <p:nvPr>
            <p:ph type="body" idx="1"/>
          </p:nvPr>
        </p:nvSpPr>
        <p:spPr>
          <a:xfrm>
            <a:off x="485775" y="1935163"/>
            <a:ext cx="8088313" cy="4379912"/>
          </a:xfrm>
        </p:spPr>
        <p:txBody>
          <a:bodyPr/>
          <a:lstStyle/>
          <a:p>
            <a:pPr algn="ctr">
              <a:buFontTx/>
              <a:buNone/>
              <a:defRPr/>
            </a:pPr>
            <a:r>
              <a:rPr lang="en-US" b="1" u="sng" dirty="0" smtClean="0"/>
              <a:t>Door Openers</a:t>
            </a:r>
          </a:p>
          <a:p>
            <a:pPr algn="ctr">
              <a:buFontTx/>
              <a:buNone/>
              <a:defRPr/>
            </a:pPr>
            <a:endParaRPr lang="en-US" sz="1600" b="1" u="sng" dirty="0" smtClean="0"/>
          </a:p>
          <a:p>
            <a:pPr>
              <a:spcAft>
                <a:spcPts val="600"/>
              </a:spcAft>
              <a:buFontTx/>
              <a:buNone/>
              <a:tabLst>
                <a:tab pos="6626225" algn="l"/>
                <a:tab pos="7772400" algn="r"/>
              </a:tabLst>
              <a:defRPr/>
            </a:pPr>
            <a:r>
              <a:rPr lang="en-US" sz="2400" dirty="0" smtClean="0"/>
              <a:t>DMS – Birth to Three Program	$	392.0</a:t>
            </a:r>
          </a:p>
          <a:p>
            <a:pPr>
              <a:spcAft>
                <a:spcPts val="600"/>
              </a:spcAft>
              <a:buFontTx/>
              <a:buNone/>
              <a:tabLst>
                <a:tab pos="6626225" algn="l"/>
                <a:tab pos="7772400" algn="r"/>
              </a:tabLst>
              <a:defRPr/>
            </a:pPr>
            <a:r>
              <a:rPr lang="en-US" sz="2400" dirty="0" smtClean="0"/>
              <a:t>DMMA – DMES Maintenance &amp; Operations	$	4,336.3</a:t>
            </a:r>
          </a:p>
          <a:p>
            <a:pPr>
              <a:spcAft>
                <a:spcPts val="600"/>
              </a:spcAft>
              <a:buFontTx/>
              <a:buNone/>
              <a:tabLst>
                <a:tab pos="6626225" algn="l"/>
                <a:tab pos="7772400" algn="r"/>
              </a:tabLst>
              <a:defRPr/>
            </a:pPr>
            <a:r>
              <a:rPr lang="en-US" sz="2400" dirty="0" smtClean="0"/>
              <a:t>DSAMH – USDOJ Housing Vouchers	$	250.0</a:t>
            </a:r>
          </a:p>
          <a:p>
            <a:pPr>
              <a:spcAft>
                <a:spcPts val="600"/>
              </a:spcAft>
              <a:buFontTx/>
              <a:buNone/>
              <a:tabLst>
                <a:tab pos="6626225" algn="l"/>
                <a:tab pos="7772400" algn="r"/>
              </a:tabLst>
              <a:defRPr/>
            </a:pPr>
            <a:r>
              <a:rPr lang="en-US" sz="2400" dirty="0" smtClean="0"/>
              <a:t>DSAMH – FYF for Substance User Disorder	$	815.0</a:t>
            </a:r>
          </a:p>
          <a:p>
            <a:pPr>
              <a:spcAft>
                <a:spcPts val="600"/>
              </a:spcAft>
              <a:buFontTx/>
              <a:buNone/>
              <a:tabLst>
                <a:tab pos="6626225" algn="l"/>
                <a:tab pos="7772400" algn="r"/>
              </a:tabLst>
              <a:defRPr/>
            </a:pPr>
            <a:r>
              <a:rPr lang="en-US" sz="2400" dirty="0" smtClean="0"/>
              <a:t>DSS – General Assistance 	$	539.2</a:t>
            </a:r>
          </a:p>
          <a:p>
            <a:pPr marL="0" indent="0">
              <a:buFontTx/>
              <a:buNone/>
              <a:tabLst>
                <a:tab pos="7772400" algn="r"/>
              </a:tabLst>
              <a:defRPr/>
            </a:pPr>
            <a:r>
              <a:rPr lang="en-US" sz="2600" dirty="0" smtClean="0"/>
              <a:t>	</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520700" y="1785938"/>
            <a:ext cx="8229600" cy="4683125"/>
          </a:xfrm>
        </p:spPr>
        <p:txBody>
          <a:bodyPr/>
          <a:lstStyle/>
          <a:p>
            <a:pPr algn="ctr">
              <a:lnSpc>
                <a:spcPct val="150000"/>
              </a:lnSpc>
              <a:buFontTx/>
              <a:buNone/>
            </a:pPr>
            <a:r>
              <a:rPr lang="en-US" altLang="en-US" sz="3000" b="1" u="sng" dirty="0" smtClean="0"/>
              <a:t>Door Openers (Cont’d)</a:t>
            </a:r>
          </a:p>
          <a:p>
            <a:pPr>
              <a:spcAft>
                <a:spcPts val="600"/>
              </a:spcAft>
              <a:buFontTx/>
              <a:buNone/>
            </a:pPr>
            <a:r>
              <a:rPr lang="en-US" altLang="en-US" sz="2400" dirty="0" smtClean="0"/>
              <a:t>DSS – FYF DEMS Maintenance &amp; Ops		$1,976.2</a:t>
            </a:r>
          </a:p>
          <a:p>
            <a:pPr>
              <a:spcAft>
                <a:spcPts val="600"/>
              </a:spcAft>
              <a:buFontTx/>
              <a:buNone/>
            </a:pPr>
            <a:r>
              <a:rPr lang="en-US" altLang="en-US" sz="2400" dirty="0" smtClean="0"/>
              <a:t>DDDS </a:t>
            </a:r>
            <a:r>
              <a:rPr lang="en-US" altLang="en-US" sz="2400" dirty="0"/>
              <a:t>– FY </a:t>
            </a:r>
            <a:r>
              <a:rPr lang="en-US" altLang="en-US" sz="2400" dirty="0" smtClean="0"/>
              <a:t>16 Placements (FYF)			$2,087.3</a:t>
            </a:r>
          </a:p>
          <a:p>
            <a:pPr>
              <a:spcAft>
                <a:spcPts val="600"/>
              </a:spcAft>
              <a:buFontTx/>
              <a:buNone/>
            </a:pPr>
            <a:r>
              <a:rPr lang="en-US" altLang="en-US" sz="2400" dirty="0" smtClean="0"/>
              <a:t>DDDS </a:t>
            </a:r>
            <a:r>
              <a:rPr lang="en-US" altLang="en-US" sz="2400" dirty="0"/>
              <a:t>– New </a:t>
            </a:r>
            <a:r>
              <a:rPr lang="en-US" altLang="en-US" sz="2400" dirty="0" smtClean="0"/>
              <a:t>Community Placements/</a:t>
            </a:r>
          </a:p>
          <a:p>
            <a:pPr>
              <a:spcAft>
                <a:spcPts val="600"/>
              </a:spcAft>
              <a:buFontTx/>
              <a:buNone/>
            </a:pPr>
            <a:r>
              <a:rPr lang="en-US" altLang="en-US" sz="2400" dirty="0" smtClean="0"/>
              <a:t>	Special School Grads				$2,872.4 </a:t>
            </a:r>
          </a:p>
          <a:p>
            <a:pPr>
              <a:spcAft>
                <a:spcPts val="600"/>
              </a:spcAft>
              <a:buFontTx/>
              <a:buNone/>
            </a:pPr>
            <a:r>
              <a:rPr lang="en-US" altLang="en-US" sz="2400" dirty="0" smtClean="0"/>
              <a:t>DHSS </a:t>
            </a:r>
            <a:r>
              <a:rPr lang="en-US" altLang="en-US" sz="2400" dirty="0"/>
              <a:t>– Lease </a:t>
            </a:r>
            <a:r>
              <a:rPr lang="en-US" altLang="en-US" sz="2400" dirty="0" smtClean="0"/>
              <a:t>Escalators				$   160.7</a:t>
            </a:r>
          </a:p>
          <a:p>
            <a:pPr>
              <a:spcAft>
                <a:spcPts val="600"/>
              </a:spcAft>
              <a:buFontTx/>
              <a:buNone/>
            </a:pPr>
            <a:r>
              <a:rPr lang="en-US" altLang="en-US" sz="2400" dirty="0" smtClean="0"/>
              <a:t>DHSS </a:t>
            </a:r>
            <a:r>
              <a:rPr lang="en-US" altLang="en-US" sz="2400" dirty="0"/>
              <a:t>– FY </a:t>
            </a:r>
            <a:r>
              <a:rPr lang="en-US" altLang="en-US" sz="2400" dirty="0" smtClean="0"/>
              <a:t>16 Salary Policy Contingency	$5,717.0</a:t>
            </a:r>
          </a:p>
        </p:txBody>
      </p:sp>
      <p:sp>
        <p:nvSpPr>
          <p:cNvPr id="37891" name="Rectangle 2"/>
          <p:cNvSpPr>
            <a:spLocks noGrp="1" noChangeArrowheads="1"/>
          </p:cNvSpPr>
          <p:nvPr>
            <p:ph type="title"/>
          </p:nvPr>
        </p:nvSpPr>
        <p:spPr/>
        <p:txBody>
          <a:bodyPr/>
          <a:lstStyle/>
          <a:p>
            <a:pPr>
              <a:lnSpc>
                <a:spcPct val="90000"/>
              </a:lnSpc>
            </a:pPr>
            <a:r>
              <a:rPr lang="en-US" altLang="en-US" sz="3200" i="1" dirty="0" smtClean="0"/>
              <a:t>FY 17 GF Budget Request - $1,156,632.6</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2438" y="1006475"/>
            <a:ext cx="8239125" cy="822325"/>
          </a:xfrm>
        </p:spPr>
        <p:txBody>
          <a:bodyPr/>
          <a:lstStyle/>
          <a:p>
            <a:pPr>
              <a:lnSpc>
                <a:spcPct val="90000"/>
              </a:lnSpc>
            </a:pPr>
            <a:r>
              <a:rPr lang="en-US" altLang="en-US" sz="3200" i="1" dirty="0" smtClean="0"/>
              <a:t>FY 17 GF Budget Request - $1,156,632.6</a:t>
            </a:r>
          </a:p>
        </p:txBody>
      </p:sp>
      <p:sp>
        <p:nvSpPr>
          <p:cNvPr id="6" name="Rectangle 3"/>
          <p:cNvSpPr txBox="1">
            <a:spLocks noChangeArrowheads="1"/>
          </p:cNvSpPr>
          <p:nvPr/>
        </p:nvSpPr>
        <p:spPr bwMode="auto">
          <a:xfrm>
            <a:off x="263525" y="1851025"/>
            <a:ext cx="8375650"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800000"/>
              </a:buClr>
              <a:buChar char="•"/>
              <a:defRPr sz="2800">
                <a:solidFill>
                  <a:srgbClr val="8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2400">
                <a:solidFill>
                  <a:srgbClr val="800000"/>
                </a:solidFill>
                <a:latin typeface="+mn-lt"/>
              </a:defRPr>
            </a:lvl2pPr>
            <a:lvl3pPr marL="1143000" indent="-228600" algn="l" rtl="0" eaLnBrk="0" fontAlgn="base" hangingPunct="0">
              <a:spcBef>
                <a:spcPct val="20000"/>
              </a:spcBef>
              <a:spcAft>
                <a:spcPct val="0"/>
              </a:spcAft>
              <a:buClr>
                <a:srgbClr val="800000"/>
              </a:buClr>
              <a:buChar char="•"/>
              <a:defRPr sz="2000">
                <a:solidFill>
                  <a:srgbClr val="800000"/>
                </a:solidFill>
                <a:latin typeface="+mn-lt"/>
              </a:defRPr>
            </a:lvl3pPr>
            <a:lvl4pPr marL="1600200" indent="-228600" algn="l" rtl="0" eaLnBrk="0" fontAlgn="base" hangingPunct="0">
              <a:spcBef>
                <a:spcPct val="20000"/>
              </a:spcBef>
              <a:spcAft>
                <a:spcPct val="0"/>
              </a:spcAft>
              <a:buClr>
                <a:srgbClr val="800000"/>
              </a:buClr>
              <a:buChar char="–"/>
              <a:defRPr sz="1800">
                <a:solidFill>
                  <a:srgbClr val="800000"/>
                </a:solidFill>
                <a:latin typeface="+mn-lt"/>
              </a:defRPr>
            </a:lvl4pPr>
            <a:lvl5pPr marL="2057400" indent="-228600" algn="l" rtl="0" eaLnBrk="0" fontAlgn="base" hangingPunct="0">
              <a:spcBef>
                <a:spcPct val="20000"/>
              </a:spcBef>
              <a:spcAft>
                <a:spcPct val="0"/>
              </a:spcAft>
              <a:buClr>
                <a:srgbClr val="800000"/>
              </a:buClr>
              <a:buChar char="»"/>
              <a:defRPr sz="1800">
                <a:solidFill>
                  <a:srgbClr val="800000"/>
                </a:solidFill>
                <a:latin typeface="+mn-lt"/>
              </a:defRPr>
            </a:lvl5pPr>
            <a:lvl6pPr marL="2514600" indent="-228600" algn="l" rtl="0" eaLnBrk="1" fontAlgn="base" hangingPunct="1">
              <a:spcBef>
                <a:spcPct val="20000"/>
              </a:spcBef>
              <a:spcAft>
                <a:spcPct val="0"/>
              </a:spcAft>
              <a:buClr>
                <a:schemeClr val="hlink"/>
              </a:buClr>
              <a:buChar char="»"/>
              <a:defRPr sz="18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18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18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1800">
                <a:solidFill>
                  <a:schemeClr val="tx1"/>
                </a:solidFill>
                <a:latin typeface="+mn-lt"/>
              </a:defRPr>
            </a:lvl9pPr>
          </a:lstStyle>
          <a:p>
            <a:pPr>
              <a:lnSpc>
                <a:spcPct val="80000"/>
              </a:lnSpc>
              <a:spcBef>
                <a:spcPct val="0"/>
              </a:spcBef>
              <a:buFontTx/>
              <a:buNone/>
              <a:defRPr/>
            </a:pPr>
            <a:endParaRPr lang="en-US" altLang="en-US" sz="1400" kern="0" dirty="0" smtClean="0">
              <a:latin typeface="Cambria" pitchFamily="18" charset="0"/>
            </a:endParaRPr>
          </a:p>
          <a:p>
            <a:pPr algn="ctr">
              <a:lnSpc>
                <a:spcPct val="80000"/>
              </a:lnSpc>
              <a:spcBef>
                <a:spcPts val="200"/>
              </a:spcBef>
              <a:buFontTx/>
              <a:buNone/>
              <a:tabLst>
                <a:tab pos="6626225" algn="l"/>
              </a:tabLst>
              <a:defRPr/>
            </a:pPr>
            <a:endParaRPr lang="en-US" altLang="en-US" sz="2000" b="1" kern="0" dirty="0" smtClean="0"/>
          </a:p>
          <a:p>
            <a:pPr algn="ctr">
              <a:lnSpc>
                <a:spcPct val="80000"/>
              </a:lnSpc>
              <a:spcBef>
                <a:spcPts val="200"/>
              </a:spcBef>
              <a:buFontTx/>
              <a:buNone/>
              <a:tabLst>
                <a:tab pos="6626225" algn="l"/>
              </a:tabLst>
              <a:defRPr/>
            </a:pPr>
            <a:r>
              <a:rPr lang="en-US" altLang="en-US" sz="2000" b="1" kern="0" dirty="0" smtClean="0"/>
              <a:t>	</a:t>
            </a:r>
            <a:r>
              <a:rPr lang="en-US" altLang="en-US" b="1" u="sng" kern="0" dirty="0" smtClean="0"/>
              <a:t>Inflation/Volume</a:t>
            </a:r>
          </a:p>
          <a:p>
            <a:pPr>
              <a:lnSpc>
                <a:spcPct val="80000"/>
              </a:lnSpc>
              <a:spcBef>
                <a:spcPts val="200"/>
              </a:spcBef>
              <a:buFontTx/>
              <a:buNone/>
              <a:defRPr/>
            </a:pPr>
            <a:endParaRPr lang="en-US" altLang="en-US" b="1" kern="0" dirty="0" smtClean="0"/>
          </a:p>
          <a:p>
            <a:pPr lvl="1">
              <a:lnSpc>
                <a:spcPct val="80000"/>
              </a:lnSpc>
              <a:spcBef>
                <a:spcPts val="200"/>
              </a:spcBef>
              <a:buFontTx/>
              <a:buNone/>
              <a:tabLst>
                <a:tab pos="6626225" algn="l"/>
                <a:tab pos="8116888" algn="r"/>
              </a:tabLst>
              <a:defRPr/>
            </a:pPr>
            <a:r>
              <a:rPr lang="en-US" altLang="en-US" sz="2800" kern="0" dirty="0" smtClean="0"/>
              <a:t>DHSS Network and License </a:t>
            </a:r>
          </a:p>
          <a:p>
            <a:pPr lvl="1">
              <a:lnSpc>
                <a:spcPct val="80000"/>
              </a:lnSpc>
              <a:spcBef>
                <a:spcPts val="200"/>
              </a:spcBef>
              <a:buFontTx/>
              <a:buNone/>
              <a:tabLst>
                <a:tab pos="6626225" algn="l"/>
                <a:tab pos="8116888" algn="r"/>
              </a:tabLst>
              <a:defRPr/>
            </a:pPr>
            <a:r>
              <a:rPr lang="en-US" altLang="en-US" sz="2800" kern="0" dirty="0"/>
              <a:t>	</a:t>
            </a:r>
            <a:r>
              <a:rPr lang="en-US" altLang="en-US" sz="2800" kern="0" dirty="0" smtClean="0"/>
              <a:t>Charges (DMS)	$783.7</a:t>
            </a:r>
          </a:p>
          <a:p>
            <a:pPr lvl="1">
              <a:lnSpc>
                <a:spcPct val="80000"/>
              </a:lnSpc>
              <a:spcBef>
                <a:spcPts val="200"/>
              </a:spcBef>
              <a:buFontTx/>
              <a:buNone/>
              <a:tabLst>
                <a:tab pos="6626225" algn="l"/>
                <a:tab pos="8116888" algn="r"/>
              </a:tabLst>
              <a:defRPr/>
            </a:pPr>
            <a:endParaRPr lang="en-US" altLang="en-US" sz="1800" kern="0" dirty="0"/>
          </a:p>
          <a:p>
            <a:pPr lvl="1">
              <a:lnSpc>
                <a:spcPct val="80000"/>
              </a:lnSpc>
              <a:spcBef>
                <a:spcPts val="200"/>
              </a:spcBef>
              <a:buFontTx/>
              <a:buNone/>
              <a:tabLst>
                <a:tab pos="7778750" algn="r"/>
              </a:tabLst>
              <a:defRPr/>
            </a:pPr>
            <a:endParaRPr lang="en-US" altLang="en-US" sz="1800" kern="0" dirty="0" smtClean="0"/>
          </a:p>
          <a:p>
            <a:pPr lvl="1">
              <a:lnSpc>
                <a:spcPct val="80000"/>
              </a:lnSpc>
              <a:spcBef>
                <a:spcPts val="200"/>
              </a:spcBef>
              <a:buFontTx/>
              <a:buNone/>
              <a:defRPr/>
            </a:pPr>
            <a:endParaRPr lang="en-US" altLang="en-US" sz="1800" kern="0" dirty="0" smtClean="0"/>
          </a:p>
          <a:p>
            <a:pPr eaLnBrk="1" hangingPunct="1">
              <a:lnSpc>
                <a:spcPct val="80000"/>
              </a:lnSpc>
              <a:buFontTx/>
              <a:buNone/>
              <a:defRPr/>
            </a:pPr>
            <a:endParaRPr lang="en-US" altLang="en-US" sz="1800" b="1" kern="0" dirty="0" smtClean="0"/>
          </a:p>
          <a:p>
            <a:pPr eaLnBrk="1" hangingPunct="1">
              <a:lnSpc>
                <a:spcPct val="80000"/>
              </a:lnSpc>
              <a:buFontTx/>
              <a:buNone/>
              <a:defRPr/>
            </a:pPr>
            <a:endParaRPr lang="en-US" altLang="en-US" sz="1600" kern="0" dirty="0" smtClean="0">
              <a:latin typeface="Cambria" pitchFamily="18" charset="0"/>
            </a:endParaRPr>
          </a:p>
          <a:p>
            <a:pPr>
              <a:lnSpc>
                <a:spcPct val="80000"/>
              </a:lnSpc>
              <a:defRPr/>
            </a:pPr>
            <a:endParaRPr lang="en-US" altLang="en-US" sz="1600" kern="0" dirty="0" smtClean="0"/>
          </a:p>
          <a:p>
            <a:pPr eaLnBrk="1" hangingPunct="1">
              <a:lnSpc>
                <a:spcPct val="80000"/>
              </a:lnSpc>
              <a:buFontTx/>
              <a:buNone/>
              <a:defRPr/>
            </a:pPr>
            <a:endParaRPr lang="en-US" altLang="en-US" sz="1400" b="1" kern="0" dirty="0" smtClean="0">
              <a:latin typeface="Cambr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sz="half" idx="1"/>
          </p:nvPr>
        </p:nvSpPr>
        <p:spPr>
          <a:xfrm>
            <a:off x="254000" y="1840089"/>
            <a:ext cx="8375650" cy="4717874"/>
          </a:xfrm>
        </p:spPr>
        <p:txBody>
          <a:bodyPr/>
          <a:lstStyle/>
          <a:p>
            <a:pPr>
              <a:lnSpc>
                <a:spcPct val="80000"/>
              </a:lnSpc>
              <a:spcBef>
                <a:spcPct val="0"/>
              </a:spcBef>
              <a:buFontTx/>
              <a:buNone/>
            </a:pPr>
            <a:endParaRPr lang="en-US" altLang="en-US" sz="1400" dirty="0" smtClean="0">
              <a:latin typeface="Cambria" pitchFamily="18" charset="0"/>
            </a:endParaRPr>
          </a:p>
          <a:p>
            <a:pPr algn="ctr">
              <a:lnSpc>
                <a:spcPct val="80000"/>
              </a:lnSpc>
              <a:spcBef>
                <a:spcPts val="200"/>
              </a:spcBef>
              <a:buFontTx/>
              <a:buNone/>
            </a:pPr>
            <a:r>
              <a:rPr lang="en-US" altLang="en-US" sz="2000" b="1" dirty="0" smtClean="0"/>
              <a:t>	</a:t>
            </a:r>
            <a:r>
              <a:rPr lang="en-US" altLang="en-US" b="1" u="sng" dirty="0" smtClean="0"/>
              <a:t>Enhancements</a:t>
            </a:r>
          </a:p>
          <a:p>
            <a:pPr algn="ctr">
              <a:lnSpc>
                <a:spcPct val="80000"/>
              </a:lnSpc>
              <a:spcBef>
                <a:spcPts val="200"/>
              </a:spcBef>
              <a:buFontTx/>
              <a:buNone/>
            </a:pPr>
            <a:endParaRPr lang="en-US" altLang="en-US" sz="1600" b="1" u="sng" dirty="0" smtClean="0"/>
          </a:p>
          <a:p>
            <a:pPr lvl="1">
              <a:lnSpc>
                <a:spcPct val="80000"/>
              </a:lnSpc>
              <a:spcBef>
                <a:spcPts val="200"/>
              </a:spcBef>
              <a:spcAft>
                <a:spcPts val="1800"/>
              </a:spcAft>
              <a:buFontTx/>
              <a:buNone/>
            </a:pPr>
            <a:r>
              <a:rPr lang="en-US" altLang="en-US" sz="2000" dirty="0" smtClean="0"/>
              <a:t>DMS – PC Replacement 				$1,072.9</a:t>
            </a:r>
          </a:p>
          <a:p>
            <a:pPr lvl="1">
              <a:lnSpc>
                <a:spcPct val="80000"/>
              </a:lnSpc>
              <a:spcBef>
                <a:spcPts val="200"/>
              </a:spcBef>
              <a:spcAft>
                <a:spcPts val="1800"/>
              </a:spcAft>
              <a:buFontTx/>
              <a:buNone/>
            </a:pPr>
            <a:r>
              <a:rPr lang="en-US" altLang="en-US" sz="2000" dirty="0" smtClean="0"/>
              <a:t>HCC </a:t>
            </a:r>
            <a:r>
              <a:rPr lang="en-US" altLang="en-US" sz="2000" dirty="0"/>
              <a:t>– State </a:t>
            </a:r>
            <a:r>
              <a:rPr lang="en-US" altLang="en-US" sz="2000" dirty="0" smtClean="0"/>
              <a:t>Loan Repayment			$   211.7</a:t>
            </a:r>
          </a:p>
          <a:p>
            <a:pPr lvl="1">
              <a:lnSpc>
                <a:spcPct val="80000"/>
              </a:lnSpc>
              <a:spcBef>
                <a:spcPts val="200"/>
              </a:spcBef>
              <a:spcAft>
                <a:spcPts val="1800"/>
              </a:spcAft>
              <a:buFontTx/>
              <a:buNone/>
            </a:pPr>
            <a:r>
              <a:rPr lang="en-US" altLang="en-US" sz="2000" dirty="0" smtClean="0"/>
              <a:t>DMMA </a:t>
            </a:r>
            <a:r>
              <a:rPr lang="en-US" altLang="en-US" sz="2000" dirty="0"/>
              <a:t>– Program </a:t>
            </a:r>
            <a:r>
              <a:rPr lang="en-US" altLang="en-US" sz="2000" dirty="0" smtClean="0"/>
              <a:t>Enhancements			$2,265.9</a:t>
            </a:r>
          </a:p>
          <a:p>
            <a:pPr lvl="1">
              <a:lnSpc>
                <a:spcPct val="80000"/>
              </a:lnSpc>
              <a:spcBef>
                <a:spcPts val="200"/>
              </a:spcBef>
              <a:spcAft>
                <a:spcPts val="1800"/>
              </a:spcAft>
              <a:buFontTx/>
              <a:buNone/>
            </a:pPr>
            <a:r>
              <a:rPr lang="en-US" altLang="en-US" sz="2000" dirty="0" smtClean="0"/>
              <a:t>DPH – Public Health Program Expansion		$   826.5</a:t>
            </a:r>
          </a:p>
          <a:p>
            <a:pPr lvl="1">
              <a:lnSpc>
                <a:spcPct val="80000"/>
              </a:lnSpc>
              <a:spcBef>
                <a:spcPts val="200"/>
              </a:spcBef>
              <a:spcAft>
                <a:spcPts val="1800"/>
              </a:spcAft>
              <a:buFontTx/>
              <a:buNone/>
            </a:pPr>
            <a:r>
              <a:rPr lang="en-US" altLang="en-US" sz="2000" dirty="0" smtClean="0"/>
              <a:t>DSAMH </a:t>
            </a:r>
            <a:r>
              <a:rPr lang="en-US" altLang="en-US" sz="2000" dirty="0"/>
              <a:t>– Substance </a:t>
            </a:r>
            <a:r>
              <a:rPr lang="en-US" altLang="en-US" sz="2000" dirty="0" smtClean="0"/>
              <a:t>Use Disorder Programs 	$2,075.0</a:t>
            </a:r>
          </a:p>
          <a:p>
            <a:pPr eaLnBrk="1" hangingPunct="1">
              <a:lnSpc>
                <a:spcPct val="80000"/>
              </a:lnSpc>
              <a:spcAft>
                <a:spcPts val="1200"/>
              </a:spcAft>
              <a:buFontTx/>
              <a:buNone/>
            </a:pPr>
            <a:endParaRPr lang="en-US" altLang="en-US" sz="2000" dirty="0" smtClean="0">
              <a:latin typeface="Cambria" pitchFamily="18" charset="0"/>
            </a:endParaRPr>
          </a:p>
          <a:p>
            <a:pPr>
              <a:lnSpc>
                <a:spcPct val="80000"/>
              </a:lnSpc>
              <a:spcAft>
                <a:spcPts val="1200"/>
              </a:spcAft>
            </a:pPr>
            <a:endParaRPr lang="en-US" altLang="en-US" sz="2000" dirty="0" smtClean="0"/>
          </a:p>
          <a:p>
            <a:pPr eaLnBrk="1" hangingPunct="1">
              <a:lnSpc>
                <a:spcPct val="80000"/>
              </a:lnSpc>
              <a:buFontTx/>
              <a:buNone/>
            </a:pPr>
            <a:endParaRPr lang="en-US" altLang="en-US" sz="1400" b="1" dirty="0" smtClean="0">
              <a:latin typeface="Cambria" pitchFamily="18" charset="0"/>
            </a:endParaRPr>
          </a:p>
        </p:txBody>
      </p:sp>
      <p:sp>
        <p:nvSpPr>
          <p:cNvPr id="39939" name="Rectangle 2"/>
          <p:cNvSpPr>
            <a:spLocks noGrp="1" noChangeArrowheads="1"/>
          </p:cNvSpPr>
          <p:nvPr>
            <p:ph type="title"/>
          </p:nvPr>
        </p:nvSpPr>
        <p:spPr>
          <a:xfrm>
            <a:off x="452438" y="1001128"/>
            <a:ext cx="8239125" cy="857250"/>
          </a:xfrm>
        </p:spPr>
        <p:txBody>
          <a:bodyPr/>
          <a:lstStyle/>
          <a:p>
            <a:pPr>
              <a:lnSpc>
                <a:spcPct val="90000"/>
              </a:lnSpc>
            </a:pPr>
            <a:r>
              <a:rPr lang="en-US" altLang="en-US" sz="3200" i="1" dirty="0" smtClean="0"/>
              <a:t>FY 17 GF Budget Request - $1,156,632.6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2438" y="1114425"/>
            <a:ext cx="8239125" cy="565150"/>
          </a:xfrm>
        </p:spPr>
        <p:txBody>
          <a:bodyPr/>
          <a:lstStyle/>
          <a:p>
            <a:r>
              <a:rPr lang="en-US" altLang="en-US" dirty="0" smtClean="0"/>
              <a:t>Focus on Community</a:t>
            </a:r>
          </a:p>
        </p:txBody>
      </p:sp>
      <p:pic>
        <p:nvPicPr>
          <p:cNvPr id="4" name="Content Placeholder 3"/>
          <p:cNvPicPr>
            <a:picLocks noGrp="1" noChangeAspect="1"/>
          </p:cNvPicPr>
          <p:nvPr>
            <p:ph idx="1"/>
          </p:nvPr>
        </p:nvPicPr>
        <p:blipFill rotWithShape="1">
          <a:blip r:embed="rId3"/>
          <a:srcRect t="12560"/>
          <a:stretch/>
        </p:blipFill>
        <p:spPr>
          <a:xfrm>
            <a:off x="1260475" y="1851025"/>
            <a:ext cx="6426200" cy="3459163"/>
          </a:xfrm>
          <a:ln w="38100" cap="sq">
            <a:solidFill>
              <a:srgbClr val="000000"/>
            </a:solidFill>
            <a:miter lim="800000"/>
          </a:ln>
          <a:effectLst>
            <a:outerShdw blurRad="50800" dist="38100" dir="2700000" algn="tl" rotWithShape="0">
              <a:srgbClr val="000000">
                <a:alpha val="43000"/>
              </a:srgbClr>
            </a:outerShdw>
          </a:effectLst>
        </p:spPr>
      </p:pic>
      <p:sp>
        <p:nvSpPr>
          <p:cNvPr id="6" name="TextBox 5"/>
          <p:cNvSpPr txBox="1"/>
          <p:nvPr/>
        </p:nvSpPr>
        <p:spPr>
          <a:xfrm>
            <a:off x="652463" y="5497513"/>
            <a:ext cx="7969250" cy="830262"/>
          </a:xfrm>
          <a:prstGeom prst="rect">
            <a:avLst/>
          </a:prstGeom>
          <a:noFill/>
        </p:spPr>
        <p:txBody>
          <a:bodyPr>
            <a:spAutoFit/>
          </a:bodyPr>
          <a:lstStyle/>
          <a:p>
            <a:pPr>
              <a:defRPr/>
            </a:pPr>
            <a:r>
              <a:rPr lang="en-US" sz="1600" dirty="0">
                <a:latin typeface="+mn-lt"/>
              </a:rPr>
              <a:t>For every person DHSS serves in a facility, we estimate we can serve three in the community – where people can share their gifts and talents like these Volunteer Delaware 50+ volunteers.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3200" i="1" dirty="0" smtClean="0"/>
              <a:t>FY 17 GF Budget Request - $1,156,632.6</a:t>
            </a:r>
            <a:endParaRPr lang="en-US" altLang="en-US" sz="3200" dirty="0" smtClean="0"/>
          </a:p>
        </p:txBody>
      </p:sp>
      <p:sp>
        <p:nvSpPr>
          <p:cNvPr id="40963" name="Content Placeholder 2"/>
          <p:cNvSpPr>
            <a:spLocks noGrp="1"/>
          </p:cNvSpPr>
          <p:nvPr>
            <p:ph idx="1"/>
          </p:nvPr>
        </p:nvSpPr>
        <p:spPr/>
        <p:txBody>
          <a:bodyPr/>
          <a:lstStyle/>
          <a:p>
            <a:pPr lvl="1">
              <a:lnSpc>
                <a:spcPct val="80000"/>
              </a:lnSpc>
              <a:spcBef>
                <a:spcPts val="200"/>
              </a:spcBef>
              <a:spcAft>
                <a:spcPts val="1800"/>
              </a:spcAft>
              <a:buFontTx/>
              <a:buNone/>
            </a:pPr>
            <a:r>
              <a:rPr lang="en-US" altLang="en-US" dirty="0" smtClean="0"/>
              <a:t>				</a:t>
            </a:r>
            <a:r>
              <a:rPr lang="en-US" altLang="en-US" b="1" u="sng" dirty="0" smtClean="0"/>
              <a:t>Enhancements</a:t>
            </a:r>
            <a:endParaRPr lang="en-US" altLang="en-US" dirty="0" smtClean="0"/>
          </a:p>
          <a:p>
            <a:pPr lvl="1">
              <a:lnSpc>
                <a:spcPct val="80000"/>
              </a:lnSpc>
              <a:spcBef>
                <a:spcPts val="200"/>
              </a:spcBef>
              <a:spcAft>
                <a:spcPts val="1800"/>
              </a:spcAft>
              <a:buFontTx/>
              <a:buNone/>
            </a:pPr>
            <a:r>
              <a:rPr lang="en-US" altLang="en-US" sz="2000" dirty="0" smtClean="0"/>
              <a:t>DSS – Client Services/Program Enhancements	$1,015.8</a:t>
            </a:r>
          </a:p>
          <a:p>
            <a:pPr lvl="1">
              <a:lnSpc>
                <a:spcPct val="80000"/>
              </a:lnSpc>
              <a:spcBef>
                <a:spcPts val="200"/>
              </a:spcBef>
              <a:spcAft>
                <a:spcPts val="1800"/>
              </a:spcAft>
              <a:buFontTx/>
              <a:buNone/>
            </a:pPr>
            <a:r>
              <a:rPr lang="en-US" altLang="en-US" sz="2000" dirty="0" smtClean="0"/>
              <a:t>DVI </a:t>
            </a:r>
            <a:r>
              <a:rPr lang="en-US" altLang="en-US" sz="2000" dirty="0"/>
              <a:t>– Educational </a:t>
            </a:r>
            <a:r>
              <a:rPr lang="en-US" altLang="en-US" sz="2000" dirty="0" smtClean="0"/>
              <a:t>Resources &amp; Assistive Tech 	$     63.9</a:t>
            </a:r>
          </a:p>
          <a:p>
            <a:pPr lvl="1">
              <a:lnSpc>
                <a:spcPct val="80000"/>
              </a:lnSpc>
              <a:spcBef>
                <a:spcPts val="200"/>
              </a:spcBef>
              <a:spcAft>
                <a:spcPts val="1800"/>
              </a:spcAft>
              <a:buFontTx/>
              <a:buNone/>
            </a:pPr>
            <a:r>
              <a:rPr lang="en-US" altLang="en-US" sz="2000" dirty="0" smtClean="0"/>
              <a:t>DCSE – Fatherhood and Paternity Initiatives		$     78.3</a:t>
            </a:r>
          </a:p>
          <a:p>
            <a:pPr lvl="1">
              <a:lnSpc>
                <a:spcPct val="80000"/>
              </a:lnSpc>
              <a:spcBef>
                <a:spcPts val="200"/>
              </a:spcBef>
              <a:spcAft>
                <a:spcPts val="1800"/>
              </a:spcAft>
              <a:buFontTx/>
              <a:buNone/>
            </a:pPr>
            <a:r>
              <a:rPr lang="en-US" altLang="en-US" sz="2000" dirty="0" smtClean="0"/>
              <a:t>DDDS </a:t>
            </a:r>
            <a:r>
              <a:rPr lang="en-US" altLang="en-US" sz="2000" dirty="0"/>
              <a:t>– </a:t>
            </a:r>
            <a:r>
              <a:rPr lang="en-US" altLang="en-US" sz="2000" dirty="0" smtClean="0"/>
              <a:t>Family </a:t>
            </a:r>
            <a:r>
              <a:rPr lang="en-US" altLang="en-US" sz="2000" dirty="0"/>
              <a:t>Support Services </a:t>
            </a:r>
            <a:r>
              <a:rPr lang="en-US" altLang="en-US" sz="2000" dirty="0" smtClean="0"/>
              <a:t>&amp; Case Managers 	$   830.1</a:t>
            </a:r>
          </a:p>
          <a:p>
            <a:pPr lvl="1">
              <a:lnSpc>
                <a:spcPct val="80000"/>
              </a:lnSpc>
              <a:spcBef>
                <a:spcPts val="200"/>
              </a:spcBef>
              <a:spcAft>
                <a:spcPts val="1800"/>
              </a:spcAft>
              <a:buFontTx/>
              <a:buNone/>
            </a:pPr>
            <a:r>
              <a:rPr lang="en-US" altLang="en-US" sz="2000" dirty="0" smtClean="0"/>
              <a:t>DSSC – Shelter Programs &amp; Volunteer 50+		$   205.8</a:t>
            </a:r>
          </a:p>
          <a:p>
            <a:endParaRPr lang="en-US"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200" i="1" dirty="0" smtClean="0"/>
              <a:t>FY 17 GF Budget Request - $1,156,632.6</a:t>
            </a:r>
            <a:endParaRPr lang="en-US" altLang="en-US" sz="3200" dirty="0" smtClean="0"/>
          </a:p>
        </p:txBody>
      </p:sp>
      <p:sp>
        <p:nvSpPr>
          <p:cNvPr id="41987" name="Content Placeholder 2"/>
          <p:cNvSpPr>
            <a:spLocks noGrp="1"/>
          </p:cNvSpPr>
          <p:nvPr>
            <p:ph idx="1"/>
          </p:nvPr>
        </p:nvSpPr>
        <p:spPr>
          <a:xfrm>
            <a:off x="495300" y="2027238"/>
            <a:ext cx="8191500" cy="4335462"/>
          </a:xfrm>
        </p:spPr>
        <p:txBody>
          <a:bodyPr/>
          <a:lstStyle/>
          <a:p>
            <a:pPr marL="0" indent="0" algn="ctr">
              <a:buFontTx/>
              <a:buNone/>
            </a:pPr>
            <a:r>
              <a:rPr lang="en-US" altLang="en-US" sz="2800" b="1" u="sng" dirty="0" smtClean="0"/>
              <a:t>One-Time </a:t>
            </a:r>
            <a:endParaRPr lang="en-US" altLang="en-US" sz="2400" b="1" dirty="0" smtClean="0"/>
          </a:p>
          <a:p>
            <a:pPr marL="0" indent="0">
              <a:spcAft>
                <a:spcPts val="600"/>
              </a:spcAft>
              <a:buFontTx/>
              <a:buNone/>
            </a:pPr>
            <a:r>
              <a:rPr lang="en-US" altLang="en-US" sz="2400" dirty="0" smtClean="0"/>
              <a:t>Substance Use Disorder Programs (DSAMH) 	$194.0</a:t>
            </a:r>
          </a:p>
          <a:p>
            <a:pPr marL="0" indent="0">
              <a:spcAft>
                <a:spcPts val="600"/>
              </a:spcAft>
              <a:buFontTx/>
              <a:buNone/>
            </a:pPr>
            <a:r>
              <a:rPr lang="en-US" altLang="en-US" sz="2400" dirty="0" smtClean="0"/>
              <a:t>Department wide Security Initiatives (DMS)	$764.7</a:t>
            </a:r>
          </a:p>
          <a:p>
            <a:pPr marL="0" indent="0">
              <a:spcAft>
                <a:spcPts val="600"/>
              </a:spcAft>
              <a:buFontTx/>
              <a:buNone/>
            </a:pPr>
            <a:r>
              <a:rPr lang="en-US" altLang="en-US" sz="2400" dirty="0" smtClean="0"/>
              <a:t>E-signature for telephone applications (DSS)	$  41.4</a:t>
            </a:r>
          </a:p>
          <a:p>
            <a:pPr marL="0" indent="0">
              <a:spcAft>
                <a:spcPts val="600"/>
              </a:spcAft>
              <a:buFontTx/>
              <a:buNone/>
            </a:pPr>
            <a:r>
              <a:rPr lang="en-US" altLang="en-US" sz="2400" dirty="0" smtClean="0"/>
              <a:t>Establish additional DSS Call Centers (DSS)	$  32.8</a:t>
            </a:r>
          </a:p>
          <a:p>
            <a:pPr marL="0" indent="0">
              <a:spcAft>
                <a:spcPts val="600"/>
              </a:spcAft>
              <a:buFontTx/>
              <a:buNone/>
            </a:pPr>
            <a:r>
              <a:rPr lang="en-US" altLang="en-US" sz="2400" dirty="0" smtClean="0"/>
              <a:t>DSS Customer Feedback Redesign (DSS)	$370.0</a:t>
            </a:r>
          </a:p>
          <a:p>
            <a:pPr marL="0" indent="0">
              <a:spcAft>
                <a:spcPts val="600"/>
              </a:spcAft>
              <a:buFontTx/>
              <a:buNone/>
            </a:pPr>
            <a:r>
              <a:rPr lang="en-US" altLang="en-US" sz="2400" dirty="0" smtClean="0"/>
              <a:t>Adult Dental Benefit (DMMA)			$264.0</a:t>
            </a:r>
          </a:p>
          <a:p>
            <a:pPr marL="0" indent="0">
              <a:buFontTx/>
              <a:buNone/>
            </a:pPr>
            <a:endParaRPr lang="en-US" altLang="en-US" sz="1200" dirty="0" smtClean="0"/>
          </a:p>
          <a:p>
            <a:pPr marL="0" indent="0">
              <a:buFontTx/>
              <a:buNone/>
            </a:pPr>
            <a:endParaRPr lang="en-US" altLang="en-US" sz="1200" dirty="0" smtClean="0"/>
          </a:p>
          <a:p>
            <a:pPr marL="0" indent="0">
              <a:spcBef>
                <a:spcPct val="0"/>
              </a:spcBef>
              <a:buFontTx/>
              <a:buNone/>
            </a:pPr>
            <a:endParaRPr lang="en-US" altLang="en-US" sz="1200" dirty="0" smtClean="0"/>
          </a:p>
        </p:txBody>
      </p:sp>
    </p:spTree>
    <p:extLst>
      <p:ext uri="{BB962C8B-B14F-4D97-AF65-F5344CB8AC3E}">
        <p14:creationId xmlns:p14="http://schemas.microsoft.com/office/powerpoint/2010/main" val="4229674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200" i="1" dirty="0" smtClean="0"/>
              <a:t>FY 17 GF Budget Request - $1,156,632.6</a:t>
            </a:r>
            <a:endParaRPr lang="en-US" altLang="en-US" sz="3200" dirty="0" smtClean="0"/>
          </a:p>
        </p:txBody>
      </p:sp>
      <p:sp>
        <p:nvSpPr>
          <p:cNvPr id="41987" name="Content Placeholder 2"/>
          <p:cNvSpPr>
            <a:spLocks noGrp="1"/>
          </p:cNvSpPr>
          <p:nvPr>
            <p:ph idx="1"/>
          </p:nvPr>
        </p:nvSpPr>
        <p:spPr>
          <a:xfrm>
            <a:off x="495300" y="2027238"/>
            <a:ext cx="8191500" cy="4335462"/>
          </a:xfrm>
        </p:spPr>
        <p:txBody>
          <a:bodyPr/>
          <a:lstStyle/>
          <a:p>
            <a:pPr marL="0" indent="0" algn="ctr">
              <a:buFontTx/>
              <a:buNone/>
            </a:pPr>
            <a:r>
              <a:rPr lang="en-US" altLang="en-US" sz="2800" b="1" u="sng" dirty="0" smtClean="0"/>
              <a:t>Appropriated Special Funds</a:t>
            </a:r>
          </a:p>
          <a:p>
            <a:pPr marL="0" indent="0" algn="ctr">
              <a:buFontTx/>
              <a:buNone/>
            </a:pPr>
            <a:endParaRPr lang="en-US" altLang="en-US" sz="2400" b="1" dirty="0" smtClean="0"/>
          </a:p>
          <a:p>
            <a:pPr marL="0" indent="0">
              <a:spcAft>
                <a:spcPts val="600"/>
              </a:spcAft>
              <a:buFontTx/>
              <a:buNone/>
            </a:pPr>
            <a:r>
              <a:rPr lang="en-US" altLang="en-US" sz="2400" dirty="0" smtClean="0"/>
              <a:t>Office of Animal Welfare (DPH)		$500.0 ASF</a:t>
            </a:r>
          </a:p>
          <a:p>
            <a:pPr marL="0" indent="0">
              <a:buFontTx/>
              <a:buNone/>
            </a:pPr>
            <a:endParaRPr lang="en-US" altLang="en-US" sz="1200" dirty="0" smtClean="0"/>
          </a:p>
          <a:p>
            <a:pPr marL="0" indent="0">
              <a:buFontTx/>
              <a:buNone/>
            </a:pPr>
            <a:endParaRPr lang="en-US" altLang="en-US" sz="1200" dirty="0" smtClean="0"/>
          </a:p>
          <a:p>
            <a:pPr marL="0" indent="0">
              <a:spcBef>
                <a:spcPct val="0"/>
              </a:spcBef>
              <a:buNone/>
            </a:pPr>
            <a:r>
              <a:rPr lang="en-US" altLang="en-US" sz="2400" dirty="0" smtClean="0"/>
              <a:t>Medicaid (DMMA)		</a:t>
            </a:r>
            <a:r>
              <a:rPr lang="en-US" altLang="en-US" sz="2400" dirty="0"/>
              <a:t>		</a:t>
            </a:r>
            <a:r>
              <a:rPr lang="en-US" altLang="en-US" sz="2400" dirty="0" smtClean="0"/>
              <a:t>$4,400.0 </a:t>
            </a:r>
            <a:r>
              <a:rPr lang="en-US" altLang="en-US" sz="2400" dirty="0"/>
              <a:t>ASF</a:t>
            </a:r>
          </a:p>
          <a:p>
            <a:pPr marL="0" indent="0">
              <a:spcBef>
                <a:spcPct val="0"/>
              </a:spcBef>
              <a:buFontTx/>
              <a:buNone/>
            </a:pPr>
            <a:endParaRPr lang="en-US" altLang="en-US" sz="12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z="3200" i="1" dirty="0" smtClean="0"/>
              <a:t>FY 17 GF Budget Request - $1,156,632.6</a:t>
            </a:r>
            <a:endParaRPr lang="en-US" altLang="en-US" sz="3200" dirty="0" smtClean="0"/>
          </a:p>
        </p:txBody>
      </p:sp>
      <p:sp>
        <p:nvSpPr>
          <p:cNvPr id="12291" name="Content Placeholder 2"/>
          <p:cNvSpPr>
            <a:spLocks noGrp="1"/>
          </p:cNvSpPr>
          <p:nvPr>
            <p:ph idx="1"/>
          </p:nvPr>
        </p:nvSpPr>
        <p:spPr/>
        <p:txBody>
          <a:bodyPr/>
          <a:lstStyle/>
          <a:p>
            <a:pPr marL="0" indent="0" algn="ctr">
              <a:buFontTx/>
              <a:buNone/>
              <a:defRPr/>
            </a:pPr>
            <a:r>
              <a:rPr lang="en-US" altLang="en-US" sz="2400" b="1" u="sng" dirty="0"/>
              <a:t>Base Reductions</a:t>
            </a:r>
          </a:p>
          <a:p>
            <a:pPr marL="0" indent="0" algn="ctr">
              <a:buFontTx/>
              <a:buNone/>
              <a:defRPr/>
            </a:pPr>
            <a:endParaRPr lang="en-US" altLang="en-US" sz="2000" b="1" u="sng" dirty="0"/>
          </a:p>
          <a:p>
            <a:pPr>
              <a:spcAft>
                <a:spcPts val="600"/>
              </a:spcAft>
              <a:tabLst>
                <a:tab pos="7778750" algn="r"/>
              </a:tabLst>
              <a:defRPr/>
            </a:pPr>
            <a:r>
              <a:rPr lang="en-US" altLang="en-US" sz="2800" dirty="0"/>
              <a:t>Closure of Emily P. Bissell Hospital	($2,823.0)</a:t>
            </a:r>
          </a:p>
          <a:p>
            <a:pPr marL="0" indent="0">
              <a:spcAft>
                <a:spcPts val="600"/>
              </a:spcAft>
              <a:buFontTx/>
              <a:buNone/>
              <a:tabLst>
                <a:tab pos="7778750" algn="r"/>
              </a:tabLst>
              <a:defRPr/>
            </a:pPr>
            <a:r>
              <a:rPr lang="en-US" altLang="en-US" sz="2800" dirty="0"/>
              <a:t>	(</a:t>
            </a:r>
            <a:r>
              <a:rPr lang="en-US" altLang="en-US" sz="2800" dirty="0" smtClean="0"/>
              <a:t>17.8) </a:t>
            </a:r>
            <a:r>
              <a:rPr lang="en-US" altLang="en-US" sz="2800" dirty="0"/>
              <a:t>FTEs</a:t>
            </a:r>
          </a:p>
          <a:p>
            <a:pPr>
              <a:spcAft>
                <a:spcPts val="600"/>
              </a:spcAft>
              <a:tabLst>
                <a:tab pos="7778750" algn="r"/>
              </a:tabLst>
              <a:defRPr/>
            </a:pPr>
            <a:r>
              <a:rPr lang="en-US" altLang="en-US" sz="2800" dirty="0"/>
              <a:t>DSAAPD Contractual Services 	($1,400.0)</a:t>
            </a:r>
          </a:p>
          <a:p>
            <a:pPr>
              <a:spcAft>
                <a:spcPts val="600"/>
              </a:spcAft>
              <a:tabLst>
                <a:tab pos="7778750" algn="r"/>
              </a:tabLst>
              <a:defRPr/>
            </a:pPr>
            <a:r>
              <a:rPr lang="en-US" altLang="en-US" sz="2800" dirty="0"/>
              <a:t>Delaware Healthy Children Program	($1,462.2)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2438" y="1006475"/>
            <a:ext cx="8239125" cy="946150"/>
          </a:xfrm>
        </p:spPr>
        <p:txBody>
          <a:bodyPr/>
          <a:lstStyle/>
          <a:p>
            <a:pPr eaLnBrk="1" hangingPunct="1"/>
            <a:r>
              <a:rPr lang="en-US" altLang="en-US" sz="3600" i="1" dirty="0" smtClean="0"/>
              <a:t>FY 17 Capital Budget Request</a:t>
            </a:r>
            <a:r>
              <a:rPr lang="en-US" altLang="en-US" sz="3600" i="1" dirty="0" smtClean="0">
                <a:latin typeface="Cambria" pitchFamily="18" charset="0"/>
              </a:rPr>
              <a:t> </a:t>
            </a:r>
            <a:endParaRPr lang="en-US" altLang="en-US" sz="3600" dirty="0" smtClean="0">
              <a:latin typeface="Cambria" pitchFamily="18" charset="0"/>
            </a:endParaRPr>
          </a:p>
        </p:txBody>
      </p:sp>
      <p:sp>
        <p:nvSpPr>
          <p:cNvPr id="30723" name="Content Placeholder 12"/>
          <p:cNvSpPr>
            <a:spLocks noGrp="1"/>
          </p:cNvSpPr>
          <p:nvPr>
            <p:ph sz="half" idx="1"/>
          </p:nvPr>
        </p:nvSpPr>
        <p:spPr>
          <a:xfrm>
            <a:off x="685800" y="1990725"/>
            <a:ext cx="8204200" cy="4640263"/>
          </a:xfrm>
        </p:spPr>
        <p:txBody>
          <a:bodyPr/>
          <a:lstStyle/>
          <a:p>
            <a:pPr algn="ctr" eaLnBrk="1" hangingPunct="1">
              <a:lnSpc>
                <a:spcPct val="90000"/>
              </a:lnSpc>
              <a:buFont typeface="Wingdings" pitchFamily="2" charset="2"/>
              <a:buNone/>
              <a:tabLst>
                <a:tab pos="7778750" algn="r"/>
              </a:tabLst>
              <a:defRPr/>
            </a:pPr>
            <a:r>
              <a:rPr lang="en-US" sz="2400" b="1" dirty="0"/>
              <a:t>Project </a:t>
            </a:r>
            <a:r>
              <a:rPr lang="en-US" sz="2400" b="1" dirty="0" smtClean="0"/>
              <a:t>Name</a:t>
            </a:r>
          </a:p>
          <a:p>
            <a:pPr algn="ctr" eaLnBrk="1" hangingPunct="1">
              <a:lnSpc>
                <a:spcPct val="90000"/>
              </a:lnSpc>
              <a:buFont typeface="Wingdings" pitchFamily="2" charset="2"/>
              <a:buNone/>
              <a:tabLst>
                <a:tab pos="7778750" algn="r"/>
              </a:tabLst>
              <a:defRPr/>
            </a:pPr>
            <a:endParaRPr lang="en-US" sz="1200" b="1" dirty="0"/>
          </a:p>
          <a:p>
            <a:pPr eaLnBrk="1" hangingPunct="1">
              <a:spcBef>
                <a:spcPts val="0"/>
              </a:spcBef>
              <a:spcAft>
                <a:spcPts val="1200"/>
              </a:spcAft>
              <a:tabLst>
                <a:tab pos="7778750" algn="r"/>
              </a:tabLst>
              <a:defRPr/>
            </a:pPr>
            <a:r>
              <a:rPr lang="en-US" sz="2400" dirty="0" smtClean="0"/>
              <a:t>Maintenance &amp; Restoration</a:t>
            </a:r>
            <a:r>
              <a:rPr lang="en-US" sz="2400" dirty="0"/>
              <a:t>	</a:t>
            </a:r>
            <a:r>
              <a:rPr lang="en-US" sz="2400" dirty="0" smtClean="0"/>
              <a:t>$4,750.0</a:t>
            </a:r>
          </a:p>
          <a:p>
            <a:pPr eaLnBrk="1" hangingPunct="1">
              <a:spcBef>
                <a:spcPts val="0"/>
              </a:spcBef>
              <a:spcAft>
                <a:spcPts val="1200"/>
              </a:spcAft>
              <a:tabLst>
                <a:tab pos="7778750" algn="r"/>
              </a:tabLst>
              <a:defRPr/>
            </a:pPr>
            <a:r>
              <a:rPr lang="en-US" sz="2400" dirty="0" smtClean="0"/>
              <a:t>Minor Capital Improvements	$6,000.0</a:t>
            </a:r>
          </a:p>
          <a:p>
            <a:pPr eaLnBrk="1" hangingPunct="1">
              <a:spcBef>
                <a:spcPts val="0"/>
              </a:spcBef>
              <a:spcAft>
                <a:spcPts val="1200"/>
              </a:spcAft>
              <a:tabLst>
                <a:tab pos="7778750" algn="r"/>
              </a:tabLst>
              <a:defRPr/>
            </a:pPr>
            <a:r>
              <a:rPr lang="en-US" sz="2400" dirty="0" smtClean="0"/>
              <a:t>Roof Repair/Replacement 	$1,000.0</a:t>
            </a:r>
          </a:p>
          <a:p>
            <a:pPr eaLnBrk="1" hangingPunct="1">
              <a:spcBef>
                <a:spcPts val="0"/>
              </a:spcBef>
              <a:spcAft>
                <a:spcPts val="1200"/>
              </a:spcAft>
              <a:tabLst>
                <a:tab pos="7778750" algn="r"/>
              </a:tabLst>
              <a:defRPr/>
            </a:pPr>
            <a:r>
              <a:rPr lang="en-US" sz="2400" dirty="0" smtClean="0"/>
              <a:t>Holloway Campus Electrical System </a:t>
            </a:r>
          </a:p>
          <a:p>
            <a:pPr marL="338138" indent="-338138" eaLnBrk="1" hangingPunct="1">
              <a:spcBef>
                <a:spcPts val="0"/>
              </a:spcBef>
              <a:spcAft>
                <a:spcPts val="1200"/>
              </a:spcAft>
              <a:buFontTx/>
              <a:buNone/>
              <a:tabLst>
                <a:tab pos="7778750" algn="r"/>
              </a:tabLst>
              <a:defRPr/>
            </a:pPr>
            <a:r>
              <a:rPr lang="en-US" sz="2400" dirty="0"/>
              <a:t>	</a:t>
            </a:r>
            <a:r>
              <a:rPr lang="en-US" sz="2400" dirty="0" smtClean="0"/>
              <a:t>Replacement 	$3,460.0</a:t>
            </a:r>
          </a:p>
          <a:p>
            <a:pPr eaLnBrk="1" hangingPunct="1">
              <a:spcBef>
                <a:spcPts val="0"/>
              </a:spcBef>
              <a:spcAft>
                <a:spcPts val="1200"/>
              </a:spcAft>
              <a:tabLst>
                <a:tab pos="7778750" algn="r"/>
              </a:tabLst>
              <a:defRPr/>
            </a:pPr>
            <a:r>
              <a:rPr lang="en-US" sz="2400" dirty="0" smtClean="0"/>
              <a:t>Delaware Medicaid Enterprise System	$3,640.0</a:t>
            </a:r>
          </a:p>
          <a:p>
            <a:pPr eaLnBrk="1" hangingPunct="1">
              <a:lnSpc>
                <a:spcPct val="90000"/>
              </a:lnSpc>
              <a:spcAft>
                <a:spcPts val="1200"/>
              </a:spcAft>
              <a:defRPr/>
            </a:pPr>
            <a:endParaRPr lang="en-US" sz="1800" dirty="0" smtClean="0"/>
          </a:p>
          <a:p>
            <a:pPr eaLnBrk="1" hangingPunct="1">
              <a:defRPr/>
            </a:pPr>
            <a:endParaRPr lang="en-US"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z="3200" i="1" dirty="0" smtClean="0"/>
              <a:t>FY 17 Capital Budget Request (cont’d)</a:t>
            </a:r>
          </a:p>
        </p:txBody>
      </p:sp>
      <p:sp>
        <p:nvSpPr>
          <p:cNvPr id="31747" name="Content Placeholder 2"/>
          <p:cNvSpPr>
            <a:spLocks noGrp="1"/>
          </p:cNvSpPr>
          <p:nvPr>
            <p:ph idx="1"/>
          </p:nvPr>
        </p:nvSpPr>
        <p:spPr>
          <a:xfrm>
            <a:off x="419100" y="2238375"/>
            <a:ext cx="8267700" cy="4124325"/>
          </a:xfrm>
        </p:spPr>
        <p:txBody>
          <a:bodyPr/>
          <a:lstStyle/>
          <a:p>
            <a:pPr marL="0" indent="0" algn="ctr" eaLnBrk="1" hangingPunct="1">
              <a:lnSpc>
                <a:spcPct val="90000"/>
              </a:lnSpc>
              <a:buFontTx/>
              <a:buNone/>
              <a:defRPr/>
            </a:pPr>
            <a:endParaRPr lang="en-US" b="1" dirty="0" smtClean="0"/>
          </a:p>
          <a:p>
            <a:pPr marL="0" indent="0" algn="ctr" eaLnBrk="1" hangingPunct="1">
              <a:lnSpc>
                <a:spcPct val="90000"/>
              </a:lnSpc>
              <a:buFontTx/>
              <a:buNone/>
              <a:defRPr/>
            </a:pPr>
            <a:endParaRPr lang="en-US" sz="1500" b="1" dirty="0" smtClean="0"/>
          </a:p>
          <a:p>
            <a:pPr marL="0" indent="0" eaLnBrk="1" hangingPunct="1">
              <a:spcBef>
                <a:spcPts val="0"/>
              </a:spcBef>
              <a:buFontTx/>
              <a:buNone/>
              <a:tabLst>
                <a:tab pos="7778750" algn="r"/>
              </a:tabLst>
              <a:defRPr/>
            </a:pPr>
            <a:endParaRPr lang="en-US" sz="1200" dirty="0" smtClean="0"/>
          </a:p>
          <a:p>
            <a:pPr eaLnBrk="1" hangingPunct="1">
              <a:spcBef>
                <a:spcPts val="0"/>
              </a:spcBef>
              <a:tabLst>
                <a:tab pos="744538" algn="l"/>
                <a:tab pos="6400800" algn="l"/>
                <a:tab pos="7778750" algn="r"/>
              </a:tabLst>
              <a:defRPr/>
            </a:pPr>
            <a:r>
              <a:rPr lang="en-US" sz="3000" b="1" dirty="0" smtClean="0"/>
              <a:t>Drinking Water State</a:t>
            </a:r>
            <a:r>
              <a:rPr lang="en-US" sz="3000" b="1" dirty="0"/>
              <a:t> </a:t>
            </a:r>
            <a:r>
              <a:rPr lang="en-US" sz="3000" b="1" dirty="0" smtClean="0"/>
              <a:t>Revolving Loan 	Program	$	1,770.0</a:t>
            </a:r>
          </a:p>
          <a:p>
            <a:pPr marL="0" indent="0" eaLnBrk="1" hangingPunct="1">
              <a:spcBef>
                <a:spcPts val="0"/>
              </a:spcBef>
              <a:buFontTx/>
              <a:buNone/>
              <a:tabLst>
                <a:tab pos="744538" algn="l"/>
                <a:tab pos="6400800" algn="l"/>
                <a:tab pos="7778750" algn="r"/>
              </a:tabLst>
              <a:defRPr/>
            </a:pPr>
            <a:endParaRPr lang="en-US" b="1" dirty="0" smtClean="0"/>
          </a:p>
          <a:p>
            <a:pPr eaLnBrk="1" hangingPunct="1">
              <a:spcBef>
                <a:spcPts val="0"/>
              </a:spcBef>
              <a:tabLst>
                <a:tab pos="744538" algn="l"/>
                <a:tab pos="6400800" algn="l"/>
                <a:tab pos="7778750" algn="r"/>
              </a:tabLst>
              <a:defRPr/>
            </a:pPr>
            <a:r>
              <a:rPr lang="en-US" sz="3000" b="1" dirty="0" smtClean="0"/>
              <a:t>Critical Equipment Replacement </a:t>
            </a:r>
          </a:p>
          <a:p>
            <a:pPr marL="0" indent="0" eaLnBrk="1" hangingPunct="1">
              <a:spcBef>
                <a:spcPts val="0"/>
              </a:spcBef>
              <a:buFontTx/>
              <a:buNone/>
              <a:tabLst>
                <a:tab pos="744538" algn="l"/>
                <a:tab pos="6400800" algn="l"/>
                <a:tab pos="7778750" algn="r"/>
              </a:tabLst>
              <a:defRPr/>
            </a:pPr>
            <a:r>
              <a:rPr lang="en-US" sz="3000" b="1" dirty="0"/>
              <a:t>	</a:t>
            </a:r>
            <a:r>
              <a:rPr lang="en-US" sz="3000" b="1" dirty="0" smtClean="0"/>
              <a:t>Program 	$	150.0</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z="3600" i="1" dirty="0" smtClean="0"/>
              <a:t>Important Partnerships</a:t>
            </a:r>
          </a:p>
        </p:txBody>
      </p:sp>
      <p:sp>
        <p:nvSpPr>
          <p:cNvPr id="32771" name="Content Placeholder 2"/>
          <p:cNvSpPr>
            <a:spLocks noGrp="1"/>
          </p:cNvSpPr>
          <p:nvPr>
            <p:ph idx="1"/>
          </p:nvPr>
        </p:nvSpPr>
        <p:spPr>
          <a:xfrm>
            <a:off x="457200" y="1981200"/>
            <a:ext cx="4926013" cy="4262438"/>
          </a:xfrm>
        </p:spPr>
        <p:txBody>
          <a:bodyPr/>
          <a:lstStyle/>
          <a:p>
            <a:pPr>
              <a:defRPr/>
            </a:pPr>
            <a:r>
              <a:rPr lang="en-US" altLang="en-US" sz="2200" b="1" dirty="0" smtClean="0"/>
              <a:t>CROSS CABINET INITIATIVES</a:t>
            </a:r>
          </a:p>
          <a:p>
            <a:pPr>
              <a:buFontTx/>
              <a:buNone/>
              <a:defRPr/>
            </a:pPr>
            <a:endParaRPr lang="en-US" altLang="en-US" sz="500" dirty="0" smtClean="0"/>
          </a:p>
          <a:p>
            <a:pPr lvl="1">
              <a:defRPr/>
            </a:pPr>
            <a:r>
              <a:rPr lang="en-US" altLang="en-US" sz="2000" dirty="0" smtClean="0"/>
              <a:t>Delaware State Housing Authority - SRAP</a:t>
            </a:r>
          </a:p>
          <a:p>
            <a:pPr lvl="1">
              <a:defRPr/>
            </a:pPr>
            <a:r>
              <a:rPr lang="en-US" altLang="en-US" sz="2000" dirty="0" smtClean="0"/>
              <a:t>Early Childhood Education</a:t>
            </a:r>
          </a:p>
          <a:p>
            <a:pPr lvl="1">
              <a:defRPr/>
            </a:pPr>
            <a:r>
              <a:rPr lang="en-US" altLang="en-US" sz="2000" dirty="0" smtClean="0"/>
              <a:t>I-ADAPT - Individual Assessment and Discharge Planning Teams</a:t>
            </a:r>
          </a:p>
          <a:p>
            <a:pPr lvl="1">
              <a:defRPr/>
            </a:pPr>
            <a:r>
              <a:rPr lang="en-US" altLang="en-US" sz="2000" dirty="0" smtClean="0"/>
              <a:t>Health Care Transformation</a:t>
            </a:r>
          </a:p>
          <a:p>
            <a:pPr lvl="1">
              <a:defRPr/>
            </a:pPr>
            <a:r>
              <a:rPr lang="en-US" altLang="en-US" sz="2000" dirty="0" smtClean="0"/>
              <a:t>Behavioral Health - Education and Prevention - Treatment and Recovery   </a:t>
            </a:r>
          </a:p>
          <a:p>
            <a:pPr marL="0" indent="0">
              <a:spcBef>
                <a:spcPts val="0"/>
              </a:spcBef>
              <a:buFontTx/>
              <a:buNone/>
              <a:defRPr/>
            </a:pPr>
            <a:endParaRPr lang="en-US" altLang="en-US" sz="1200" dirty="0" smtClean="0"/>
          </a:p>
          <a:p>
            <a:pPr>
              <a:defRPr/>
            </a:pPr>
            <a:r>
              <a:rPr lang="en-US" altLang="en-US" sz="2200" b="1" dirty="0" smtClean="0"/>
              <a:t>COMMUNITY PARTNERS</a:t>
            </a:r>
          </a:p>
        </p:txBody>
      </p:sp>
      <p:pic>
        <p:nvPicPr>
          <p:cNvPr id="2" name="Picture 1"/>
          <p:cNvPicPr>
            <a:picLocks noChangeAspect="1"/>
          </p:cNvPicPr>
          <p:nvPr/>
        </p:nvPicPr>
        <p:blipFill>
          <a:blip r:embed="rId3"/>
          <a:stretch>
            <a:fillRect/>
          </a:stretch>
        </p:blipFill>
        <p:spPr>
          <a:xfrm>
            <a:off x="5475288" y="2117725"/>
            <a:ext cx="3017837" cy="2008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4"/>
          <a:srcRect/>
          <a:stretch/>
        </p:blipFill>
        <p:spPr>
          <a:xfrm>
            <a:off x="5475288" y="4291013"/>
            <a:ext cx="3017837" cy="1976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913" y="2079625"/>
            <a:ext cx="45656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1"/>
          <p:cNvSpPr txBox="1">
            <a:spLocks noChangeArrowheads="1"/>
          </p:cNvSpPr>
          <p:nvPr/>
        </p:nvSpPr>
        <p:spPr bwMode="auto">
          <a:xfrm>
            <a:off x="685800" y="2079625"/>
            <a:ext cx="26781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00000"/>
              </a:buClr>
              <a:buChar char="•"/>
              <a:defRPr sz="3200">
                <a:solidFill>
                  <a:srgbClr val="800000"/>
                </a:solidFill>
                <a:latin typeface="Arial" pitchFamily="34" charset="0"/>
              </a:defRPr>
            </a:lvl1pPr>
            <a:lvl2pPr marL="742950" indent="-285750">
              <a:spcBef>
                <a:spcPct val="20000"/>
              </a:spcBef>
              <a:buClr>
                <a:srgbClr val="800000"/>
              </a:buClr>
              <a:buChar char="–"/>
              <a:defRPr sz="2800">
                <a:solidFill>
                  <a:srgbClr val="800000"/>
                </a:solidFill>
                <a:latin typeface="Arial" pitchFamily="34" charset="0"/>
              </a:defRPr>
            </a:lvl2pPr>
            <a:lvl3pPr marL="1143000" indent="-228600">
              <a:spcBef>
                <a:spcPct val="20000"/>
              </a:spcBef>
              <a:buClr>
                <a:srgbClr val="800000"/>
              </a:buClr>
              <a:buChar char="•"/>
              <a:defRPr sz="2400">
                <a:solidFill>
                  <a:srgbClr val="800000"/>
                </a:solidFill>
                <a:latin typeface="Arial" pitchFamily="34" charset="0"/>
              </a:defRPr>
            </a:lvl3pPr>
            <a:lvl4pPr marL="1600200" indent="-228600">
              <a:spcBef>
                <a:spcPct val="20000"/>
              </a:spcBef>
              <a:buClr>
                <a:srgbClr val="800000"/>
              </a:buClr>
              <a:buChar char="–"/>
              <a:defRPr sz="2000">
                <a:solidFill>
                  <a:srgbClr val="800000"/>
                </a:solidFill>
                <a:latin typeface="Arial" pitchFamily="34" charset="0"/>
              </a:defRPr>
            </a:lvl4pPr>
            <a:lvl5pPr marL="2057400" indent="-228600">
              <a:spcBef>
                <a:spcPct val="20000"/>
              </a:spcBef>
              <a:buClr>
                <a:srgbClr val="800000"/>
              </a:buClr>
              <a:buChar char="»"/>
              <a:defRPr sz="2000">
                <a:solidFill>
                  <a:srgbClr val="800000"/>
                </a:solidFill>
                <a:latin typeface="Arial" pitchFamily="34" charset="0"/>
              </a:defRPr>
            </a:lvl5pPr>
            <a:lvl6pPr marL="2514600" indent="-228600" eaLnBrk="0" fontAlgn="base" hangingPunct="0">
              <a:spcBef>
                <a:spcPct val="20000"/>
              </a:spcBef>
              <a:spcAft>
                <a:spcPct val="0"/>
              </a:spcAft>
              <a:buClr>
                <a:srgbClr val="800000"/>
              </a:buClr>
              <a:buChar char="»"/>
              <a:defRPr sz="2000">
                <a:solidFill>
                  <a:srgbClr val="800000"/>
                </a:solidFill>
                <a:latin typeface="Arial" pitchFamily="34" charset="0"/>
              </a:defRPr>
            </a:lvl6pPr>
            <a:lvl7pPr marL="2971800" indent="-228600" eaLnBrk="0" fontAlgn="base" hangingPunct="0">
              <a:spcBef>
                <a:spcPct val="20000"/>
              </a:spcBef>
              <a:spcAft>
                <a:spcPct val="0"/>
              </a:spcAft>
              <a:buClr>
                <a:srgbClr val="800000"/>
              </a:buClr>
              <a:buChar char="»"/>
              <a:defRPr sz="2000">
                <a:solidFill>
                  <a:srgbClr val="800000"/>
                </a:solidFill>
                <a:latin typeface="Arial" pitchFamily="34" charset="0"/>
              </a:defRPr>
            </a:lvl7pPr>
            <a:lvl8pPr marL="3429000" indent="-228600" eaLnBrk="0" fontAlgn="base" hangingPunct="0">
              <a:spcBef>
                <a:spcPct val="20000"/>
              </a:spcBef>
              <a:spcAft>
                <a:spcPct val="0"/>
              </a:spcAft>
              <a:buClr>
                <a:srgbClr val="800000"/>
              </a:buClr>
              <a:buChar char="»"/>
              <a:defRPr sz="2000">
                <a:solidFill>
                  <a:srgbClr val="800000"/>
                </a:solidFill>
                <a:latin typeface="Arial" pitchFamily="34" charset="0"/>
              </a:defRPr>
            </a:lvl8pPr>
            <a:lvl9pPr marL="3886200" indent="-228600" eaLnBrk="0" fontAlgn="base" hangingPunct="0">
              <a:spcBef>
                <a:spcPct val="20000"/>
              </a:spcBef>
              <a:spcAft>
                <a:spcPct val="0"/>
              </a:spcAft>
              <a:buClr>
                <a:srgbClr val="800000"/>
              </a:buClr>
              <a:buChar char="»"/>
              <a:defRPr sz="2000">
                <a:solidFill>
                  <a:srgbClr val="800000"/>
                </a:solidFill>
                <a:latin typeface="Arial" pitchFamily="34" charset="0"/>
              </a:defRPr>
            </a:lvl9pPr>
          </a:lstStyle>
          <a:p>
            <a:pPr algn="ctr">
              <a:spcBef>
                <a:spcPct val="0"/>
              </a:spcBef>
              <a:buClrTx/>
              <a:buFontTx/>
              <a:buNone/>
            </a:pPr>
            <a:r>
              <a:rPr lang="en-US" altLang="en-US" sz="2000" dirty="0">
                <a:solidFill>
                  <a:srgbClr val="000000"/>
                </a:solidFill>
                <a:latin typeface="Cambria" pitchFamily="18" charset="0"/>
              </a:rPr>
              <a:t>“</a:t>
            </a:r>
            <a:r>
              <a:rPr lang="en-US" altLang="en-US" sz="2000" i="1" dirty="0">
                <a:solidFill>
                  <a:srgbClr val="000000"/>
                </a:solidFill>
                <a:latin typeface="Cambria" pitchFamily="18" charset="0"/>
              </a:rPr>
              <a:t>Do all the good you can. By all the means you can. In all the ways you can. In all the places you can. At all the times you can. To all the people you can. As long as ever you can</a:t>
            </a:r>
            <a:r>
              <a:rPr lang="en-US" altLang="en-US" sz="2000" dirty="0">
                <a:solidFill>
                  <a:srgbClr val="000000"/>
                </a:solidFill>
                <a:latin typeface="Cambria" pitchFamily="18" charset="0"/>
              </a:rPr>
              <a:t>.” </a:t>
            </a:r>
            <a:br>
              <a:rPr lang="en-US" altLang="en-US" sz="2000" dirty="0">
                <a:solidFill>
                  <a:srgbClr val="000000"/>
                </a:solidFill>
                <a:latin typeface="Cambria" pitchFamily="18" charset="0"/>
              </a:rPr>
            </a:br>
            <a:r>
              <a:rPr lang="en-US" altLang="en-US" sz="2000" dirty="0">
                <a:solidFill>
                  <a:srgbClr val="000000"/>
                </a:solidFill>
                <a:latin typeface="Cambria" pitchFamily="18" charset="0"/>
              </a:rPr>
              <a:t>~ John Wesley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a:stretch/>
        </p:blipFill>
        <p:spPr>
          <a:xfrm>
            <a:off x="4572000" y="1927225"/>
            <a:ext cx="3840163" cy="2559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1"/>
          <p:cNvSpPr txBox="1">
            <a:spLocks/>
          </p:cNvSpPr>
          <p:nvPr/>
        </p:nvSpPr>
        <p:spPr>
          <a:xfrm>
            <a:off x="452438" y="1081088"/>
            <a:ext cx="8239125" cy="565150"/>
          </a:xfrm>
          <a:prstGeom prst="rect">
            <a:avLst/>
          </a:prstGeom>
        </p:spPr>
        <p:txBody>
          <a:bodyPr/>
          <a:lstStyle>
            <a:lvl1pPr algn="ctr" rtl="0" eaLnBrk="0" fontAlgn="base" hangingPunct="0">
              <a:spcBef>
                <a:spcPct val="0"/>
              </a:spcBef>
              <a:spcAft>
                <a:spcPct val="0"/>
              </a:spcAft>
              <a:defRPr sz="4000" b="1">
                <a:solidFill>
                  <a:srgbClr val="800000"/>
                </a:solidFill>
                <a:latin typeface="+mj-lt"/>
                <a:ea typeface="+mj-ea"/>
                <a:cs typeface="+mj-cs"/>
              </a:defRPr>
            </a:lvl1pPr>
            <a:lvl2pPr algn="ctr" rtl="0" eaLnBrk="0" fontAlgn="base" hangingPunct="0">
              <a:spcBef>
                <a:spcPct val="0"/>
              </a:spcBef>
              <a:spcAft>
                <a:spcPct val="0"/>
              </a:spcAft>
              <a:defRPr sz="4000" b="1">
                <a:solidFill>
                  <a:srgbClr val="800000"/>
                </a:solidFill>
                <a:latin typeface="Arial" pitchFamily="34" charset="0"/>
              </a:defRPr>
            </a:lvl2pPr>
            <a:lvl3pPr algn="ctr" rtl="0" eaLnBrk="0" fontAlgn="base" hangingPunct="0">
              <a:spcBef>
                <a:spcPct val="0"/>
              </a:spcBef>
              <a:spcAft>
                <a:spcPct val="0"/>
              </a:spcAft>
              <a:defRPr sz="4000" b="1">
                <a:solidFill>
                  <a:srgbClr val="800000"/>
                </a:solidFill>
                <a:latin typeface="Arial" pitchFamily="34" charset="0"/>
              </a:defRPr>
            </a:lvl3pPr>
            <a:lvl4pPr algn="ctr" rtl="0" eaLnBrk="0" fontAlgn="base" hangingPunct="0">
              <a:spcBef>
                <a:spcPct val="0"/>
              </a:spcBef>
              <a:spcAft>
                <a:spcPct val="0"/>
              </a:spcAft>
              <a:defRPr sz="4000" b="1">
                <a:solidFill>
                  <a:srgbClr val="800000"/>
                </a:solidFill>
                <a:latin typeface="Arial" pitchFamily="34" charset="0"/>
              </a:defRPr>
            </a:lvl4pPr>
            <a:lvl5pPr algn="ctr" rtl="0" eaLnBrk="0" fontAlgn="base" hangingPunct="0">
              <a:spcBef>
                <a:spcPct val="0"/>
              </a:spcBef>
              <a:spcAft>
                <a:spcPct val="0"/>
              </a:spcAft>
              <a:defRPr sz="4000" b="1">
                <a:solidFill>
                  <a:srgbClr val="800000"/>
                </a:solidFill>
                <a:latin typeface="Arial" pitchFamily="34" charset="0"/>
              </a:defRPr>
            </a:lvl5pPr>
            <a:lvl6pPr marL="457200" algn="ctr" rtl="0" eaLnBrk="1" fontAlgn="base" hangingPunct="1">
              <a:spcBef>
                <a:spcPct val="0"/>
              </a:spcBef>
              <a:spcAft>
                <a:spcPct val="0"/>
              </a:spcAft>
              <a:defRPr sz="4000" b="1">
                <a:solidFill>
                  <a:schemeClr val="tx2"/>
                </a:solidFill>
                <a:latin typeface="Book Antiqua" pitchFamily="18" charset="0"/>
              </a:defRPr>
            </a:lvl6pPr>
            <a:lvl7pPr marL="914400" algn="ctr" rtl="0" eaLnBrk="1" fontAlgn="base" hangingPunct="1">
              <a:spcBef>
                <a:spcPct val="0"/>
              </a:spcBef>
              <a:spcAft>
                <a:spcPct val="0"/>
              </a:spcAft>
              <a:defRPr sz="4000" b="1">
                <a:solidFill>
                  <a:schemeClr val="tx2"/>
                </a:solidFill>
                <a:latin typeface="Book Antiqua" pitchFamily="18" charset="0"/>
              </a:defRPr>
            </a:lvl7pPr>
            <a:lvl8pPr marL="1371600" algn="ctr" rtl="0" eaLnBrk="1" fontAlgn="base" hangingPunct="1">
              <a:spcBef>
                <a:spcPct val="0"/>
              </a:spcBef>
              <a:spcAft>
                <a:spcPct val="0"/>
              </a:spcAft>
              <a:defRPr sz="4000" b="1">
                <a:solidFill>
                  <a:schemeClr val="tx2"/>
                </a:solidFill>
                <a:latin typeface="Book Antiqua" pitchFamily="18" charset="0"/>
              </a:defRPr>
            </a:lvl8pPr>
            <a:lvl9pPr marL="1828800" algn="ctr" rtl="0" eaLnBrk="1" fontAlgn="base" hangingPunct="1">
              <a:spcBef>
                <a:spcPct val="0"/>
              </a:spcBef>
              <a:spcAft>
                <a:spcPct val="0"/>
              </a:spcAft>
              <a:defRPr sz="4000" b="1">
                <a:solidFill>
                  <a:schemeClr val="tx2"/>
                </a:solidFill>
                <a:latin typeface="Book Antiqua" pitchFamily="18" charset="0"/>
              </a:defRPr>
            </a:lvl9pPr>
          </a:lstStyle>
          <a:p>
            <a:pPr>
              <a:defRPr/>
            </a:pPr>
            <a:r>
              <a:rPr lang="en-US" altLang="en-US" kern="0" dirty="0" smtClean="0"/>
              <a:t>Focus on Community</a:t>
            </a:r>
          </a:p>
        </p:txBody>
      </p:sp>
      <p:sp>
        <p:nvSpPr>
          <p:cNvPr id="5" name="TextBox 4"/>
          <p:cNvSpPr txBox="1"/>
          <p:nvPr/>
        </p:nvSpPr>
        <p:spPr>
          <a:xfrm>
            <a:off x="4451350" y="4637088"/>
            <a:ext cx="4049713" cy="1570037"/>
          </a:xfrm>
          <a:prstGeom prst="rect">
            <a:avLst/>
          </a:prstGeom>
          <a:noFill/>
        </p:spPr>
        <p:txBody>
          <a:bodyPr>
            <a:spAutoFit/>
          </a:bodyPr>
          <a:lstStyle/>
          <a:p>
            <a:pPr marL="285750" indent="-285750">
              <a:buFont typeface="Arial" panose="020B0604020202020204" pitchFamily="34" charset="0"/>
              <a:buChar char="•"/>
              <a:defRPr/>
            </a:pPr>
            <a:r>
              <a:rPr lang="en-US" altLang="en-US" sz="1600" dirty="0">
                <a:latin typeface="+mn-lt"/>
              </a:rPr>
              <a:t>187 Delawareans receive services at the LIFE Center on the Riverfront. </a:t>
            </a:r>
          </a:p>
          <a:p>
            <a:pPr marL="285750" indent="-285750">
              <a:buFont typeface="Arial" panose="020B0604020202020204" pitchFamily="34" charset="0"/>
              <a:buChar char="•"/>
              <a:defRPr/>
            </a:pPr>
            <a:r>
              <a:rPr lang="en-US" sz="1600" dirty="0">
                <a:latin typeface="+mn-lt"/>
              </a:rPr>
              <a:t>249, including Dolores, have transitioned from facility-based care to community settings through Money Follows the Person.</a:t>
            </a:r>
          </a:p>
        </p:txBody>
      </p:sp>
      <p:pic>
        <p:nvPicPr>
          <p:cNvPr id="6" name="Picture 5"/>
          <p:cNvPicPr>
            <a:picLocks noChangeAspect="1"/>
          </p:cNvPicPr>
          <p:nvPr/>
        </p:nvPicPr>
        <p:blipFill rotWithShape="1">
          <a:blip r:embed="rId4"/>
          <a:srcRect/>
          <a:stretch/>
        </p:blipFill>
        <p:spPr>
          <a:xfrm>
            <a:off x="452438" y="1927225"/>
            <a:ext cx="3657600" cy="3521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2438" y="1004888"/>
            <a:ext cx="8239125" cy="620712"/>
          </a:xfrm>
        </p:spPr>
        <p:txBody>
          <a:bodyPr/>
          <a:lstStyle/>
          <a:p>
            <a:r>
              <a:rPr lang="en-US" altLang="en-US" dirty="0" smtClean="0"/>
              <a:t>Focus on Community</a:t>
            </a:r>
          </a:p>
        </p:txBody>
      </p:sp>
      <p:pic>
        <p:nvPicPr>
          <p:cNvPr id="9219" name="Picture 54"/>
          <p:cNvPicPr>
            <a:picLocks noChangeAspect="1" noChangeArrowheads="1"/>
          </p:cNvPicPr>
          <p:nvPr/>
        </p:nvPicPr>
        <p:blipFill>
          <a:blip r:embed="rId4">
            <a:extLst>
              <a:ext uri="{28A0092B-C50C-407E-A947-70E740481C1C}">
                <a14:useLocalDpi xmlns:a14="http://schemas.microsoft.com/office/drawing/2010/main" val="0"/>
              </a:ext>
            </a:extLst>
          </a:blip>
          <a:srcRect l="1637" t="2972" r="52332"/>
          <a:stretch>
            <a:fillRect/>
          </a:stretch>
        </p:blipFill>
        <p:spPr bwMode="auto">
          <a:xfrm>
            <a:off x="544513" y="4349750"/>
            <a:ext cx="2560637"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4"/>
          <p:cNvPicPr>
            <a:picLocks noChangeAspect="1" noChangeArrowheads="1"/>
          </p:cNvPicPr>
          <p:nvPr/>
        </p:nvPicPr>
        <p:blipFill>
          <a:blip r:embed="rId4">
            <a:extLst>
              <a:ext uri="{28A0092B-C50C-407E-A947-70E740481C1C}">
                <a14:useLocalDpi xmlns:a14="http://schemas.microsoft.com/office/drawing/2010/main" val="0"/>
              </a:ext>
            </a:extLst>
          </a:blip>
          <a:srcRect l="51649"/>
          <a:stretch>
            <a:fillRect/>
          </a:stretch>
        </p:blipFill>
        <p:spPr bwMode="auto">
          <a:xfrm>
            <a:off x="544513" y="2355850"/>
            <a:ext cx="2560637"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4513" y="1709738"/>
            <a:ext cx="2560637" cy="646112"/>
          </a:xfrm>
          <a:prstGeom prst="rect">
            <a:avLst/>
          </a:prstGeom>
          <a:noFill/>
        </p:spPr>
        <p:txBody>
          <a:bodyPr>
            <a:spAutoFit/>
          </a:bodyPr>
          <a:lstStyle/>
          <a:p>
            <a:pPr>
              <a:defRPr/>
            </a:pPr>
            <a:r>
              <a:rPr lang="en-US" b="1" dirty="0">
                <a:solidFill>
                  <a:srgbClr val="000000"/>
                </a:solidFill>
                <a:latin typeface="+mn-lt"/>
              </a:rPr>
              <a:t>Increase in Medicaid-Eligible Delawareans Receiving Home and Community-Based Care</a:t>
            </a:r>
          </a:p>
        </p:txBody>
      </p:sp>
      <p:graphicFrame>
        <p:nvGraphicFramePr>
          <p:cNvPr id="9222" name="Chart 6"/>
          <p:cNvGraphicFramePr>
            <a:graphicFrameLocks/>
          </p:cNvGraphicFramePr>
          <p:nvPr/>
        </p:nvGraphicFramePr>
        <p:xfrm>
          <a:off x="3054350" y="1766888"/>
          <a:ext cx="5595938" cy="4627562"/>
        </p:xfrm>
        <a:graphic>
          <a:graphicData uri="http://schemas.openxmlformats.org/presentationml/2006/ole">
            <mc:AlternateContent xmlns:mc="http://schemas.openxmlformats.org/markup-compatibility/2006">
              <mc:Choice xmlns:v="urn:schemas-microsoft-com:vml" Requires="v">
                <p:oleObj spid="_x0000_s9321" r:id="rId6" imgW="5596613" imgH="4627265" progId="Excel.Chart.8">
                  <p:embed/>
                </p:oleObj>
              </mc:Choice>
              <mc:Fallback>
                <p:oleObj r:id="rId6" imgW="5596613" imgH="4627265" progId="Excel.Chart.8">
                  <p:embed/>
                  <p:pic>
                    <p:nvPicPr>
                      <p:cNvPr id="0" name="Char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4350" y="1766888"/>
                        <a:ext cx="5595938"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14375" y="1071563"/>
            <a:ext cx="7627938" cy="646112"/>
          </a:xfrm>
          <a:prstGeom prst="rect">
            <a:avLst/>
          </a:prstGeom>
          <a:noFill/>
          <a:ln>
            <a:noFill/>
          </a:ln>
          <a:extLst/>
        </p:spPr>
        <p:txBody>
          <a:bodyPr>
            <a:spAutoFit/>
          </a:bodyPr>
          <a:lstStyle>
            <a:lvl1pPr eaLnBrk="0" hangingPunct="0">
              <a:defRPr sz="1200">
                <a:solidFill>
                  <a:schemeClr val="tx1"/>
                </a:solidFill>
                <a:latin typeface="Cambria" pitchFamily="18" charset="0"/>
              </a:defRPr>
            </a:lvl1pPr>
            <a:lvl2pPr marL="742950" indent="-285750" eaLnBrk="0" hangingPunct="0">
              <a:defRPr sz="1200">
                <a:solidFill>
                  <a:schemeClr val="tx1"/>
                </a:solidFill>
                <a:latin typeface="Cambria" pitchFamily="18" charset="0"/>
              </a:defRPr>
            </a:lvl2pPr>
            <a:lvl3pPr marL="1143000" indent="-228600" eaLnBrk="0" hangingPunct="0">
              <a:defRPr sz="1200">
                <a:solidFill>
                  <a:schemeClr val="tx1"/>
                </a:solidFill>
                <a:latin typeface="Cambria" pitchFamily="18" charset="0"/>
              </a:defRPr>
            </a:lvl3pPr>
            <a:lvl4pPr marL="1600200" indent="-228600" eaLnBrk="0" hangingPunct="0">
              <a:defRPr sz="1200">
                <a:solidFill>
                  <a:schemeClr val="tx1"/>
                </a:solidFill>
                <a:latin typeface="Cambria" pitchFamily="18" charset="0"/>
              </a:defRPr>
            </a:lvl4pPr>
            <a:lvl5pPr marL="2057400" indent="-228600" eaLnBrk="0" hangingPunct="0">
              <a:defRPr sz="1200">
                <a:solidFill>
                  <a:schemeClr val="tx1"/>
                </a:solidFill>
                <a:latin typeface="Cambria" pitchFamily="18" charset="0"/>
              </a:defRPr>
            </a:lvl5pPr>
            <a:lvl6pPr marL="2514600" indent="-228600" eaLnBrk="0" fontAlgn="base" hangingPunct="0">
              <a:spcBef>
                <a:spcPct val="0"/>
              </a:spcBef>
              <a:spcAft>
                <a:spcPct val="0"/>
              </a:spcAft>
              <a:defRPr sz="1200">
                <a:solidFill>
                  <a:schemeClr val="tx1"/>
                </a:solidFill>
                <a:latin typeface="Cambria" pitchFamily="18" charset="0"/>
              </a:defRPr>
            </a:lvl6pPr>
            <a:lvl7pPr marL="2971800" indent="-228600" eaLnBrk="0" fontAlgn="base" hangingPunct="0">
              <a:spcBef>
                <a:spcPct val="0"/>
              </a:spcBef>
              <a:spcAft>
                <a:spcPct val="0"/>
              </a:spcAft>
              <a:defRPr sz="1200">
                <a:solidFill>
                  <a:schemeClr val="tx1"/>
                </a:solidFill>
                <a:latin typeface="Cambria" pitchFamily="18" charset="0"/>
              </a:defRPr>
            </a:lvl7pPr>
            <a:lvl8pPr marL="3429000" indent="-228600" eaLnBrk="0" fontAlgn="base" hangingPunct="0">
              <a:spcBef>
                <a:spcPct val="0"/>
              </a:spcBef>
              <a:spcAft>
                <a:spcPct val="0"/>
              </a:spcAft>
              <a:defRPr sz="1200">
                <a:solidFill>
                  <a:schemeClr val="tx1"/>
                </a:solidFill>
                <a:latin typeface="Cambria" pitchFamily="18" charset="0"/>
              </a:defRPr>
            </a:lvl8pPr>
            <a:lvl9pPr marL="3886200" indent="-228600" eaLnBrk="0" fontAlgn="base" hangingPunct="0">
              <a:spcBef>
                <a:spcPct val="0"/>
              </a:spcBef>
              <a:spcAft>
                <a:spcPct val="0"/>
              </a:spcAft>
              <a:defRPr sz="1200">
                <a:solidFill>
                  <a:schemeClr val="tx1"/>
                </a:solidFill>
                <a:latin typeface="Cambria" pitchFamily="18" charset="0"/>
              </a:defRPr>
            </a:lvl9pPr>
          </a:lstStyle>
          <a:p>
            <a:pPr algn="ctr" eaLnBrk="1" hangingPunct="1">
              <a:defRPr/>
            </a:pPr>
            <a:r>
              <a:rPr lang="en-US" altLang="en-US" sz="3600" b="1" i="1" dirty="0" smtClean="0">
                <a:latin typeface="+mj-lt"/>
                <a:cs typeface="+mn-cs"/>
              </a:rPr>
              <a:t>What it Means to the Individuals</a:t>
            </a:r>
          </a:p>
        </p:txBody>
      </p:sp>
      <p:pic>
        <p:nvPicPr>
          <p:cNvPr id="2" name="Content Placeholder 1"/>
          <p:cNvPicPr>
            <a:picLocks noGrp="1" noChangeAspect="1"/>
          </p:cNvPicPr>
          <p:nvPr>
            <p:ph idx="1"/>
          </p:nvPr>
        </p:nvPicPr>
        <p:blipFill rotWithShape="1">
          <a:blip r:embed="rId3"/>
          <a:srcRect/>
          <a:stretch/>
        </p:blipFill>
        <p:spPr>
          <a:xfrm>
            <a:off x="1177925" y="1905000"/>
            <a:ext cx="6700838" cy="4302125"/>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47675" y="1503363"/>
            <a:ext cx="8229600" cy="825500"/>
          </a:xfrm>
        </p:spPr>
        <p:txBody>
          <a:bodyPr/>
          <a:lstStyle/>
          <a:p>
            <a:r>
              <a:rPr lang="en-US" altLang="en-US" dirty="0" smtClean="0"/>
              <a:t>Mental Health Transformation</a:t>
            </a:r>
          </a:p>
        </p:txBody>
      </p:sp>
      <p:graphicFrame>
        <p:nvGraphicFramePr>
          <p:cNvPr id="2" name="Content Placeholder 6"/>
          <p:cNvGraphicFramePr>
            <a:graphicFrameLocks noGrp="1"/>
          </p:cNvGraphicFramePr>
          <p:nvPr>
            <p:ph sz="half" idx="2"/>
            <p:extLst>
              <p:ext uri="{D42A27DB-BD31-4B8C-83A1-F6EECF244321}">
                <p14:modId xmlns:p14="http://schemas.microsoft.com/office/powerpoint/2010/main" val="3155465784"/>
              </p:ext>
            </p:extLst>
          </p:nvPr>
        </p:nvGraphicFramePr>
        <p:xfrm>
          <a:off x="457200" y="2596897"/>
          <a:ext cx="4040188" cy="34655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268" name="Content Placeholder 8"/>
          <p:cNvGraphicFramePr>
            <a:graphicFrameLocks noGrp="1"/>
          </p:cNvGraphicFramePr>
          <p:nvPr>
            <p:ph sz="quarter" idx="4"/>
            <p:extLst>
              <p:ext uri="{D42A27DB-BD31-4B8C-83A1-F6EECF244321}">
                <p14:modId xmlns:p14="http://schemas.microsoft.com/office/powerpoint/2010/main" val="1254111381"/>
              </p:ext>
            </p:extLst>
          </p:nvPr>
        </p:nvGraphicFramePr>
        <p:xfrm>
          <a:off x="4541520" y="2489645"/>
          <a:ext cx="4184650" cy="3584575"/>
        </p:xfrm>
        <a:graphic>
          <a:graphicData uri="http://schemas.openxmlformats.org/presentationml/2006/ole">
            <mc:AlternateContent xmlns:mc="http://schemas.openxmlformats.org/markup-compatibility/2006">
              <mc:Choice xmlns:v="urn:schemas-microsoft-com:vml" Requires="v">
                <p:oleObj spid="_x0000_s11373" name="Worksheet" r:id="rId6" imgW="4165630" imgH="3568680" progId="Excel.Sheet.8">
                  <p:embed/>
                </p:oleObj>
              </mc:Choice>
              <mc:Fallback>
                <p:oleObj name="Worksheet" r:id="rId6" imgW="4165630" imgH="3568680" progId="Excel.Sheet.8">
                  <p:embed/>
                  <p:pic>
                    <p:nvPicPr>
                      <p:cNvPr id="0" name="Content Placeholder 8"/>
                      <p:cNvPicPr>
                        <a:picLocks noGrp="1" noChangeArrowheads="1"/>
                      </p:cNvPicPr>
                      <p:nvPr/>
                    </p:nvPicPr>
                    <p:blipFill>
                      <a:blip r:embed="rId7"/>
                      <a:srcRect/>
                      <a:stretch>
                        <a:fillRect/>
                      </a:stretch>
                    </p:blipFill>
                    <p:spPr bwMode="auto">
                      <a:xfrm>
                        <a:off x="4541520" y="2489645"/>
                        <a:ext cx="4184650" cy="3584575"/>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47675" y="1073150"/>
            <a:ext cx="8239125" cy="887413"/>
          </a:xfrm>
        </p:spPr>
        <p:txBody>
          <a:bodyPr/>
          <a:lstStyle/>
          <a:p>
            <a:r>
              <a:rPr lang="en-US" altLang="en-US" dirty="0" smtClean="0"/>
              <a:t>Mental Health Transformation</a:t>
            </a:r>
          </a:p>
        </p:txBody>
      </p:sp>
      <p:graphicFrame>
        <p:nvGraphicFramePr>
          <p:cNvPr id="7" name="Content Placeholder 6"/>
          <p:cNvGraphicFramePr>
            <a:graphicFrameLocks noGrp="1"/>
          </p:cNvGraphicFramePr>
          <p:nvPr>
            <p:ph idx="1"/>
          </p:nvPr>
        </p:nvGraphicFramePr>
        <p:xfrm>
          <a:off x="457200" y="2170113"/>
          <a:ext cx="8229600" cy="39560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E6f1A_BrEW5_WJE5hvOOQ"/>
</p:tagLst>
</file>

<file path=ppt/theme/theme1.xml><?xml version="1.0" encoding="utf-8"?>
<a:theme xmlns:a="http://schemas.openxmlformats.org/drawingml/2006/main" name="FY11 Budget Template-dhss">
  <a:themeElements>
    <a:clrScheme name="dhss custom">
      <a:dk1>
        <a:srgbClr val="800000"/>
      </a:dk1>
      <a:lt1>
        <a:srgbClr val="FFFFFF"/>
      </a:lt1>
      <a:dk2>
        <a:srgbClr val="800000"/>
      </a:dk2>
      <a:lt2>
        <a:srgbClr val="FFFFFF"/>
      </a:lt2>
      <a:accent1>
        <a:srgbClr val="FFFFFF"/>
      </a:accent1>
      <a:accent2>
        <a:srgbClr val="800000"/>
      </a:accent2>
      <a:accent3>
        <a:srgbClr val="FFFFFF"/>
      </a:accent3>
      <a:accent4>
        <a:srgbClr val="800000"/>
      </a:accent4>
      <a:accent5>
        <a:srgbClr val="FFFFFF"/>
      </a:accent5>
      <a:accent6>
        <a:srgbClr val="800000"/>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22100"/>
        </a:dk1>
        <a:lt1>
          <a:srgbClr val="CCFFFF"/>
        </a:lt1>
        <a:dk2>
          <a:srgbClr val="000000"/>
        </a:dk2>
        <a:lt2>
          <a:srgbClr val="663300"/>
        </a:lt2>
        <a:accent1>
          <a:srgbClr val="BBE0E3"/>
        </a:accent1>
        <a:accent2>
          <a:srgbClr val="333399"/>
        </a:accent2>
        <a:accent3>
          <a:srgbClr val="E2FFFF"/>
        </a:accent3>
        <a:accent4>
          <a:srgbClr val="371B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422100"/>
        </a:dk1>
        <a:lt1>
          <a:srgbClr val="CCECFF"/>
        </a:lt1>
        <a:dk2>
          <a:srgbClr val="000000"/>
        </a:dk2>
        <a:lt2>
          <a:srgbClr val="663300"/>
        </a:lt2>
        <a:accent1>
          <a:srgbClr val="BBE0E3"/>
        </a:accent1>
        <a:accent2>
          <a:srgbClr val="333399"/>
        </a:accent2>
        <a:accent3>
          <a:srgbClr val="E2F4FF"/>
        </a:accent3>
        <a:accent4>
          <a:srgbClr val="371B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2570"/>
        </a:dk1>
        <a:lt1>
          <a:srgbClr val="CCECFF"/>
        </a:lt1>
        <a:dk2>
          <a:srgbClr val="002570"/>
        </a:dk2>
        <a:lt2>
          <a:srgbClr val="000066"/>
        </a:lt2>
        <a:accent1>
          <a:srgbClr val="CCECFF"/>
        </a:accent1>
        <a:accent2>
          <a:srgbClr val="333399"/>
        </a:accent2>
        <a:accent3>
          <a:srgbClr val="E2F4FF"/>
        </a:accent3>
        <a:accent4>
          <a:srgbClr val="001E5F"/>
        </a:accent4>
        <a:accent5>
          <a:srgbClr val="E2F4F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hss custom">
    <a:dk1>
      <a:srgbClr val="800000"/>
    </a:dk1>
    <a:lt1>
      <a:srgbClr val="FFFFFF"/>
    </a:lt1>
    <a:dk2>
      <a:srgbClr val="800000"/>
    </a:dk2>
    <a:lt2>
      <a:srgbClr val="FFFFFF"/>
    </a:lt2>
    <a:accent1>
      <a:srgbClr val="FFFFFF"/>
    </a:accent1>
    <a:accent2>
      <a:srgbClr val="800000"/>
    </a:accent2>
    <a:accent3>
      <a:srgbClr val="FFFFFF"/>
    </a:accent3>
    <a:accent4>
      <a:srgbClr val="800000"/>
    </a:accent4>
    <a:accent5>
      <a:srgbClr val="FFFFFF"/>
    </a:accent5>
    <a:accent6>
      <a:srgbClr val="800000"/>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hss custom">
    <a:dk1>
      <a:srgbClr val="800000"/>
    </a:dk1>
    <a:lt1>
      <a:srgbClr val="FFFFFF"/>
    </a:lt1>
    <a:dk2>
      <a:srgbClr val="800000"/>
    </a:dk2>
    <a:lt2>
      <a:srgbClr val="FFFFFF"/>
    </a:lt2>
    <a:accent1>
      <a:srgbClr val="FFFFFF"/>
    </a:accent1>
    <a:accent2>
      <a:srgbClr val="800000"/>
    </a:accent2>
    <a:accent3>
      <a:srgbClr val="FFFFFF"/>
    </a:accent3>
    <a:accent4>
      <a:srgbClr val="800000"/>
    </a:accent4>
    <a:accent5>
      <a:srgbClr val="FFFFFF"/>
    </a:accent5>
    <a:accent6>
      <a:srgbClr val="800000"/>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14695</TotalTime>
  <Words>11225</Words>
  <Application>Microsoft Office PowerPoint</Application>
  <PresentationFormat>On-screen Show (4:3)</PresentationFormat>
  <Paragraphs>836</Paragraphs>
  <Slides>47</Slides>
  <Notes>47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51" baseType="lpstr">
      <vt:lpstr>FY11 Budget Template-dhss</vt:lpstr>
      <vt:lpstr>Microsoft Excel Chart</vt:lpstr>
      <vt:lpstr>Worksheet</vt:lpstr>
      <vt:lpstr>think-cell Slide</vt:lpstr>
      <vt:lpstr>PowerPoint Presentation</vt:lpstr>
      <vt:lpstr>PowerPoint Presentation</vt:lpstr>
      <vt:lpstr>In Service to the People</vt:lpstr>
      <vt:lpstr>Focus on Community</vt:lpstr>
      <vt:lpstr>PowerPoint Presentation</vt:lpstr>
      <vt:lpstr>Focus on Community</vt:lpstr>
      <vt:lpstr>PowerPoint Presentation</vt:lpstr>
      <vt:lpstr>Mental Health Transformation</vt:lpstr>
      <vt:lpstr>Mental Health Transformation</vt:lpstr>
      <vt:lpstr>Mental Health Transformation</vt:lpstr>
      <vt:lpstr>Mental Health Transformation</vt:lpstr>
      <vt:lpstr>Urgent Response – Addiction </vt:lpstr>
      <vt:lpstr>Urgent Response – Addiction </vt:lpstr>
      <vt:lpstr>Urgent Response – Addiction </vt:lpstr>
      <vt:lpstr>Enhanced Opportunities for People with Disabilities</vt:lpstr>
      <vt:lpstr>Enhanced Opportunities for People with Disabilities</vt:lpstr>
      <vt:lpstr>Opportunity</vt:lpstr>
      <vt:lpstr>PowerPoint Presentation</vt:lpstr>
      <vt:lpstr>Support throughout the Lifespan</vt:lpstr>
      <vt:lpstr>Birth to Three – Early Childhood</vt:lpstr>
      <vt:lpstr>Elementary, Middle, High School, Transition</vt:lpstr>
      <vt:lpstr>Adult and Retirement</vt:lpstr>
      <vt:lpstr>Financial Empowerment and a Strong Safety Net</vt:lpstr>
      <vt:lpstr>Financial Empowerment and a Strong Safety Net</vt:lpstr>
      <vt:lpstr>PowerPoint Presentation</vt:lpstr>
      <vt:lpstr>Delaware’s Health Care Innovation Work</vt:lpstr>
      <vt:lpstr>Delaware’s Health Care Innovation Work</vt:lpstr>
      <vt:lpstr>Moving Forward</vt:lpstr>
      <vt:lpstr>Moving Forward Urgent Issues</vt:lpstr>
      <vt:lpstr>Continued Focus</vt:lpstr>
      <vt:lpstr>Continued Focus</vt:lpstr>
      <vt:lpstr>Medicaid Growth</vt:lpstr>
      <vt:lpstr>PowerPoint Presentation</vt:lpstr>
      <vt:lpstr>Budget Process (in thousands)</vt:lpstr>
      <vt:lpstr>FY 17 GF Budget Request - $1,156,632.6</vt:lpstr>
      <vt:lpstr>FY 17 GF Budget Request - $1,156,632.6</vt:lpstr>
      <vt:lpstr>FY 17 GF Budget Request - $1,156,632.6</vt:lpstr>
      <vt:lpstr>FY 17 GF Budget Request - $1,156,632.6</vt:lpstr>
      <vt:lpstr>FY 17 GF Budget Request - $1,156,632.6</vt:lpstr>
      <vt:lpstr>FY 17 GF Budget Request - $1,156,632.6</vt:lpstr>
      <vt:lpstr>FY 17 GF Budget Request - $1,156,632.6</vt:lpstr>
      <vt:lpstr>FY 17 GF Budget Request - $1,156,632.6</vt:lpstr>
      <vt:lpstr>FY 17 GF Budget Request - $1,156,632.6</vt:lpstr>
      <vt:lpstr>FY 17 Capital Budget Request </vt:lpstr>
      <vt:lpstr>FY 17 Capital Budget Request (cont’d)</vt:lpstr>
      <vt:lpstr>Important Partnerships</vt:lpstr>
      <vt:lpstr>PowerPoint Presentation</vt:lpstr>
    </vt:vector>
  </TitlesOfParts>
  <Company>DSCYF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 Children’s Department</dc:title>
  <dc:creator>Henry Smith, III</dc:creator>
  <cp:lastModifiedBy>lolita.magarov</cp:lastModifiedBy>
  <cp:revision>1396</cp:revision>
  <cp:lastPrinted>2015-11-19T14:16:08Z</cp:lastPrinted>
  <dcterms:created xsi:type="dcterms:W3CDTF">2009-11-22T17:46:09Z</dcterms:created>
  <dcterms:modified xsi:type="dcterms:W3CDTF">2015-12-18T14:29:28Z</dcterms:modified>
</cp:coreProperties>
</file>