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6" r:id="rId4"/>
    <p:sldId id="264" r:id="rId5"/>
    <p:sldId id="265" r:id="rId6"/>
    <p:sldId id="258" r:id="rId7"/>
    <p:sldId id="266" r:id="rId8"/>
    <p:sldId id="259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Novice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Hlth cost analysis</c:v>
                </c:pt>
                <c:pt idx="1">
                  <c:v>Mang lrg data bases</c:v>
                </c:pt>
                <c:pt idx="2">
                  <c:v>Abstract census data</c:v>
                </c:pt>
                <c:pt idx="3">
                  <c:v>Cost models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Beginner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Hlth cost analysis</c:v>
                </c:pt>
                <c:pt idx="1">
                  <c:v>Mang lrg data bases</c:v>
                </c:pt>
                <c:pt idx="2">
                  <c:v>Abstract census data</c:v>
                </c:pt>
                <c:pt idx="3">
                  <c:v>Cost models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Competent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Hlth cost analysis</c:v>
                </c:pt>
                <c:pt idx="1">
                  <c:v>Mang lrg data bases</c:v>
                </c:pt>
                <c:pt idx="2">
                  <c:v>Abstract census data</c:v>
                </c:pt>
                <c:pt idx="3">
                  <c:v>Cost models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Proficient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Hlth cost analysis</c:v>
                </c:pt>
                <c:pt idx="1">
                  <c:v>Mang lrg data bases</c:v>
                </c:pt>
                <c:pt idx="2">
                  <c:v>Abstract census data</c:v>
                </c:pt>
                <c:pt idx="3">
                  <c:v>Cost models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Expert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Hlth cost analysis</c:v>
                </c:pt>
                <c:pt idx="1">
                  <c:v>Mang lrg data bases</c:v>
                </c:pt>
                <c:pt idx="2">
                  <c:v>Abstract census data</c:v>
                </c:pt>
                <c:pt idx="3">
                  <c:v>Cost models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27550976"/>
        <c:axId val="127552512"/>
        <c:axId val="0"/>
      </c:bar3DChart>
      <c:catAx>
        <c:axId val="127550976"/>
        <c:scaling>
          <c:orientation val="minMax"/>
        </c:scaling>
        <c:axPos val="b"/>
        <c:tickLblPos val="nextTo"/>
        <c:crossAx val="127552512"/>
        <c:crosses val="autoZero"/>
        <c:auto val="1"/>
        <c:lblAlgn val="ctr"/>
        <c:lblOffset val="100"/>
      </c:catAx>
      <c:valAx>
        <c:axId val="127552512"/>
        <c:scaling>
          <c:orientation val="minMax"/>
        </c:scaling>
        <c:axPos val="l"/>
        <c:majorGridlines/>
        <c:numFmt formatCode="0%" sourceLinked="1"/>
        <c:tickLblPos val="nextTo"/>
        <c:crossAx val="1275509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Novice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Qlty of care mdls</c:v>
                </c:pt>
                <c:pt idx="1">
                  <c:v>Qlty measurement</c:v>
                </c:pt>
                <c:pt idx="2">
                  <c:v>Acess to care mdls</c:v>
                </c:pt>
                <c:pt idx="3">
                  <c:v>Hlth mrkt analysis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Beginner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Qlty of care mdls</c:v>
                </c:pt>
                <c:pt idx="1">
                  <c:v>Qlty measurement</c:v>
                </c:pt>
                <c:pt idx="2">
                  <c:v>Acess to care mdls</c:v>
                </c:pt>
                <c:pt idx="3">
                  <c:v>Hlth mrkt analysis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Competent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Qlty of care mdls</c:v>
                </c:pt>
                <c:pt idx="1">
                  <c:v>Qlty measurement</c:v>
                </c:pt>
                <c:pt idx="2">
                  <c:v>Acess to care mdls</c:v>
                </c:pt>
                <c:pt idx="3">
                  <c:v>Hlth mrkt analysis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Proficient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Qlty of care mdls</c:v>
                </c:pt>
                <c:pt idx="1">
                  <c:v>Qlty measurement</c:v>
                </c:pt>
                <c:pt idx="2">
                  <c:v>Acess to care mdls</c:v>
                </c:pt>
                <c:pt idx="3">
                  <c:v>Hlth mrkt analysis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Expert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Qlty of care mdls</c:v>
                </c:pt>
                <c:pt idx="1">
                  <c:v>Qlty measurement</c:v>
                </c:pt>
                <c:pt idx="2">
                  <c:v>Acess to care mdls</c:v>
                </c:pt>
                <c:pt idx="3">
                  <c:v>Hlth mrkt analysis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hape val="box"/>
        <c:axId val="127797888"/>
        <c:axId val="127855232"/>
        <c:axId val="0"/>
      </c:bar3DChart>
      <c:catAx>
        <c:axId val="127797888"/>
        <c:scaling>
          <c:orientation val="minMax"/>
        </c:scaling>
        <c:axPos val="b"/>
        <c:tickLblPos val="nextTo"/>
        <c:crossAx val="127855232"/>
        <c:crosses val="autoZero"/>
        <c:auto val="1"/>
        <c:lblAlgn val="ctr"/>
        <c:lblOffset val="100"/>
      </c:catAx>
      <c:valAx>
        <c:axId val="127855232"/>
        <c:scaling>
          <c:orientation val="minMax"/>
        </c:scaling>
        <c:axPos val="l"/>
        <c:majorGridlines/>
        <c:numFmt formatCode="0%" sourceLinked="1"/>
        <c:tickLblPos val="nextTo"/>
        <c:crossAx val="1277978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Novice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Administration</c:v>
                </c:pt>
                <c:pt idx="1">
                  <c:v>Minority care</c:v>
                </c:pt>
                <c:pt idx="2">
                  <c:v>HC Policy</c:v>
                </c:pt>
                <c:pt idx="3">
                  <c:v>Health Insurance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Beginner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Administration</c:v>
                </c:pt>
                <c:pt idx="1">
                  <c:v>Minority care</c:v>
                </c:pt>
                <c:pt idx="2">
                  <c:v>HC Policy</c:v>
                </c:pt>
                <c:pt idx="3">
                  <c:v>Health Insurance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10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Competent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Administration</c:v>
                </c:pt>
                <c:pt idx="1">
                  <c:v>Minority care</c:v>
                </c:pt>
                <c:pt idx="2">
                  <c:v>HC Policy</c:v>
                </c:pt>
                <c:pt idx="3">
                  <c:v>Health Insurance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Proficient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Administration</c:v>
                </c:pt>
                <c:pt idx="1">
                  <c:v>Minority care</c:v>
                </c:pt>
                <c:pt idx="2">
                  <c:v>HC Policy</c:v>
                </c:pt>
                <c:pt idx="3">
                  <c:v>Health Insurance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Expert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Administration</c:v>
                </c:pt>
                <c:pt idx="1">
                  <c:v>Minority care</c:v>
                </c:pt>
                <c:pt idx="2">
                  <c:v>HC Policy</c:v>
                </c:pt>
                <c:pt idx="3">
                  <c:v>Health Insurance</c:v>
                </c:pt>
                <c:pt idx="4">
                  <c:v>Other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128552320"/>
        <c:axId val="128562304"/>
        <c:axId val="0"/>
      </c:bar3DChart>
      <c:catAx>
        <c:axId val="128552320"/>
        <c:scaling>
          <c:orientation val="minMax"/>
        </c:scaling>
        <c:axPos val="b"/>
        <c:tickLblPos val="nextTo"/>
        <c:crossAx val="128562304"/>
        <c:crosses val="autoZero"/>
        <c:auto val="1"/>
        <c:lblAlgn val="ctr"/>
        <c:lblOffset val="100"/>
      </c:catAx>
      <c:valAx>
        <c:axId val="128562304"/>
        <c:scaling>
          <c:orientation val="minMax"/>
        </c:scaling>
        <c:axPos val="l"/>
        <c:majorGridlines/>
        <c:numFmt formatCode="0%" sourceLinked="1"/>
        <c:tickLblPos val="nextTo"/>
        <c:crossAx val="1285523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Always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economics</c:v>
                </c:pt>
                <c:pt idx="1">
                  <c:v>HC cost analysis</c:v>
                </c:pt>
                <c:pt idx="2">
                  <c:v>Access to HC</c:v>
                </c:pt>
                <c:pt idx="3">
                  <c:v>Innovation in HC</c:v>
                </c:pt>
                <c:pt idx="4">
                  <c:v>Phil positions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40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economics</c:v>
                </c:pt>
                <c:pt idx="1">
                  <c:v>HC cost analysis</c:v>
                </c:pt>
                <c:pt idx="2">
                  <c:v>Access to HC</c:v>
                </c:pt>
                <c:pt idx="3">
                  <c:v>Innovation in HC</c:v>
                </c:pt>
                <c:pt idx="4">
                  <c:v>Phil positions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</c:v>
                </c:pt>
                <c:pt idx="1">
                  <c:v>90</c:v>
                </c:pt>
                <c:pt idx="2">
                  <c:v>60</c:v>
                </c:pt>
                <c:pt idx="3">
                  <c:v>60</c:v>
                </c:pt>
                <c:pt idx="4">
                  <c:v>80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economics</c:v>
                </c:pt>
                <c:pt idx="1">
                  <c:v>HC cost analysis</c:v>
                </c:pt>
                <c:pt idx="2">
                  <c:v>Access to HC</c:v>
                </c:pt>
                <c:pt idx="3">
                  <c:v>Innovation in HC</c:v>
                </c:pt>
                <c:pt idx="4">
                  <c:v>Phil positions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shape val="box"/>
        <c:axId val="129327488"/>
        <c:axId val="129329024"/>
        <c:axId val="0"/>
      </c:bar3DChart>
      <c:catAx>
        <c:axId val="129327488"/>
        <c:scaling>
          <c:orientation val="minMax"/>
        </c:scaling>
        <c:axPos val="b"/>
        <c:tickLblPos val="nextTo"/>
        <c:crossAx val="129329024"/>
        <c:crosses val="autoZero"/>
        <c:auto val="1"/>
        <c:lblAlgn val="ctr"/>
        <c:lblOffset val="100"/>
      </c:catAx>
      <c:valAx>
        <c:axId val="129329024"/>
        <c:scaling>
          <c:orientation val="minMax"/>
        </c:scaling>
        <c:axPos val="l"/>
        <c:majorGridlines/>
        <c:numFmt formatCode="0%" sourceLinked="1"/>
        <c:tickLblPos val="nextTo"/>
        <c:crossAx val="1293274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Always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Mdls</c:v>
                </c:pt>
                <c:pt idx="1">
                  <c:v>Hlth disparity</c:v>
                </c:pt>
                <c:pt idx="2">
                  <c:v>Mrktg in hlt care</c:v>
                </c:pt>
                <c:pt idx="3">
                  <c:v>Measuring Qlty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20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Mdls</c:v>
                </c:pt>
                <c:pt idx="1">
                  <c:v>Hlth disparity</c:v>
                </c:pt>
                <c:pt idx="2">
                  <c:v>Mrktg in hlt care</c:v>
                </c:pt>
                <c:pt idx="3">
                  <c:v>Measuring Qlty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</c:v>
                </c:pt>
                <c:pt idx="1">
                  <c:v>60</c:v>
                </c:pt>
                <c:pt idx="2">
                  <c:v>70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HC Mdls</c:v>
                </c:pt>
                <c:pt idx="1">
                  <c:v>Hlth disparity</c:v>
                </c:pt>
                <c:pt idx="2">
                  <c:v>Mrktg in hlt care</c:v>
                </c:pt>
                <c:pt idx="3">
                  <c:v>Measuring Qlty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128471808"/>
        <c:axId val="128473344"/>
        <c:axId val="0"/>
      </c:bar3DChart>
      <c:catAx>
        <c:axId val="128471808"/>
        <c:scaling>
          <c:orientation val="minMax"/>
        </c:scaling>
        <c:axPos val="b"/>
        <c:tickLblPos val="nextTo"/>
        <c:crossAx val="128473344"/>
        <c:crosses val="autoZero"/>
        <c:auto val="1"/>
        <c:lblAlgn val="ctr"/>
        <c:lblOffset val="100"/>
      </c:catAx>
      <c:valAx>
        <c:axId val="128473344"/>
        <c:scaling>
          <c:orientation val="minMax"/>
        </c:scaling>
        <c:axPos val="l"/>
        <c:majorGridlines/>
        <c:numFmt formatCode="0%" sourceLinked="1"/>
        <c:tickLblPos val="nextTo"/>
        <c:crossAx val="1284718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F7661DA-8D2E-4485-9E6E-78B4AFEFDF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29A4A92-2ED6-4C0E-9085-83AD1613D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2024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Delaware Health Resources Board </a:t>
            </a:r>
            <a:br>
              <a:rPr lang="en-US" sz="2800" dirty="0" smtClean="0"/>
            </a:br>
            <a:r>
              <a:rPr lang="en-US" sz="2800" dirty="0" smtClean="0"/>
              <a:t>Survey of Member Assets</a:t>
            </a:r>
            <a:r>
              <a:rPr lang="en-US" sz="2800" smtClean="0"/>
              <a:t>, Fall 2011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6196405" cy="36038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Survey distributed via Survey Monkey to 15  DHRB members on September 23, 2011</a:t>
            </a:r>
          </a:p>
          <a:p>
            <a:r>
              <a:rPr lang="en-US" dirty="0" smtClean="0"/>
              <a:t>E-mail reminder sent on October 13, 2011</a:t>
            </a:r>
          </a:p>
          <a:p>
            <a:r>
              <a:rPr lang="en-US" dirty="0" smtClean="0"/>
              <a:t>Requested responses before October meeting</a:t>
            </a:r>
          </a:p>
          <a:p>
            <a:r>
              <a:rPr lang="en-US" dirty="0" smtClean="0"/>
              <a:t>Survey comprised of 7 questions:</a:t>
            </a:r>
          </a:p>
          <a:p>
            <a:pPr lvl="1"/>
            <a:r>
              <a:rPr lang="en-US" dirty="0" smtClean="0"/>
              <a:t>2 scaled questions</a:t>
            </a:r>
          </a:p>
          <a:p>
            <a:pPr lvl="1"/>
            <a:r>
              <a:rPr lang="en-US" dirty="0" smtClean="0"/>
              <a:t>2 closed-ended questions</a:t>
            </a:r>
          </a:p>
          <a:p>
            <a:pPr lvl="1"/>
            <a:r>
              <a:rPr lang="en-US" dirty="0" smtClean="0"/>
              <a:t>3 open-ended questions</a:t>
            </a:r>
          </a:p>
          <a:p>
            <a:r>
              <a:rPr lang="en-US" dirty="0" smtClean="0"/>
              <a:t>As if October 24, 2011, 10 responses received = 67% response rate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Way of thinking in analyzing problem/determining solution, N=10</a:t>
            </a:r>
            <a:br>
              <a:rPr lang="en-US" sz="2800" dirty="0" smtClean="0"/>
            </a:br>
            <a:r>
              <a:rPr lang="en-US" sz="2000" dirty="0" smtClean="0"/>
              <a:t>(Question #6)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6196405" cy="36038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60% (n=6)</a:t>
            </a:r>
          </a:p>
          <a:p>
            <a:pPr lvl="1"/>
            <a:r>
              <a:rPr lang="en-US" dirty="0" smtClean="0"/>
              <a:t>Attention to big picture/wide angle view</a:t>
            </a:r>
          </a:p>
          <a:p>
            <a:pPr lvl="1"/>
            <a:r>
              <a:rPr lang="en-US" dirty="0" smtClean="0"/>
              <a:t>Telescoping view: move between details to big picture</a:t>
            </a:r>
          </a:p>
          <a:p>
            <a:r>
              <a:rPr lang="en-US" dirty="0" smtClean="0"/>
              <a:t>50% (n=5)</a:t>
            </a:r>
          </a:p>
          <a:p>
            <a:pPr lvl="1"/>
            <a:r>
              <a:rPr lang="en-US" dirty="0" smtClean="0"/>
              <a:t>Abstract or conceptual thinker</a:t>
            </a:r>
          </a:p>
          <a:p>
            <a:r>
              <a:rPr lang="en-US" dirty="0" smtClean="0"/>
              <a:t>30% (n=3)</a:t>
            </a:r>
          </a:p>
          <a:p>
            <a:pPr lvl="1"/>
            <a:r>
              <a:rPr lang="en-US" dirty="0" smtClean="0"/>
              <a:t>Concrete thinker</a:t>
            </a:r>
          </a:p>
          <a:p>
            <a:pPr lvl="1"/>
            <a:r>
              <a:rPr lang="en-US" dirty="0" smtClean="0"/>
              <a:t>Attention to details or focused 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05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Experiences/strengths of DHRB members, n=10 </a:t>
            </a:r>
            <a:r>
              <a:rPr lang="en-US" sz="2000" dirty="0" smtClean="0"/>
              <a:t>(Question #7)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graduate work in public administration</a:t>
            </a:r>
          </a:p>
          <a:p>
            <a:r>
              <a:rPr lang="en-US" dirty="0" smtClean="0"/>
              <a:t>Extensive work as a policy analyst &amp; in the administration of the largest Delaware employer self-insured health plan</a:t>
            </a:r>
          </a:p>
          <a:p>
            <a:r>
              <a:rPr lang="en-US" dirty="0" smtClean="0"/>
              <a:t>National perspective – health care administrative, education &amp; research experience from 7 states in SE, NE, MW &amp; W</a:t>
            </a:r>
          </a:p>
          <a:p>
            <a:r>
              <a:rPr lang="en-US" dirty="0" smtClean="0"/>
              <a:t>Other? (verbatim comments missing?)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038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2024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Profession Expertise of DHRB, n=10</a:t>
            </a:r>
            <a:br>
              <a:rPr lang="en-US" sz="2800" dirty="0" smtClean="0"/>
            </a:br>
            <a:r>
              <a:rPr lang="en-US" sz="2000" dirty="0" smtClean="0"/>
              <a:t>(Question #1)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care policy advisor</a:t>
            </a:r>
          </a:p>
          <a:p>
            <a:r>
              <a:rPr lang="en-US" dirty="0" smtClean="0"/>
              <a:t>Health plan administrator</a:t>
            </a:r>
          </a:p>
          <a:p>
            <a:r>
              <a:rPr lang="en-US" dirty="0" smtClean="0"/>
              <a:t>Clinical researcher</a:t>
            </a:r>
          </a:p>
          <a:p>
            <a:r>
              <a:rPr lang="en-US" dirty="0" smtClean="0"/>
              <a:t>Other (Verbatim comments missing ??)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8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DHRB Perceived Level of Expertise, n=10 </a:t>
            </a:r>
            <a:r>
              <a:rPr lang="en-US" sz="2000" dirty="0" smtClean="0"/>
              <a:t>(Question #2)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968258177"/>
              </p:ext>
            </p:extLst>
          </p:nvPr>
        </p:nvGraphicFramePr>
        <p:xfrm>
          <a:off x="1524000" y="1828800"/>
          <a:ext cx="60960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731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DHRB Perceived Level of Expertise, n=10 </a:t>
            </a:r>
            <a:r>
              <a:rPr lang="en-US" sz="2000" dirty="0" smtClean="0"/>
              <a:t>(Question #2)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2501955262"/>
              </p:ext>
            </p:extLst>
          </p:nvPr>
        </p:nvGraphicFramePr>
        <p:xfrm>
          <a:off x="1524000" y="1828800"/>
          <a:ext cx="60960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593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DHRB Perceived Level of Expertise, n=10 </a:t>
            </a:r>
            <a:r>
              <a:rPr lang="en-US" sz="2000" dirty="0" smtClean="0"/>
              <a:t>(Question #2)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2395322985"/>
              </p:ext>
            </p:extLst>
          </p:nvPr>
        </p:nvGraphicFramePr>
        <p:xfrm>
          <a:off x="1524000" y="1828800"/>
          <a:ext cx="60960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35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Professional Literature Topics &amp; Frequency of Reading About These Topics, n=10 </a:t>
            </a:r>
            <a:br>
              <a:rPr lang="en-US" sz="2800" dirty="0" smtClean="0"/>
            </a:br>
            <a:r>
              <a:rPr lang="en-US" sz="2000" dirty="0" smtClean="0"/>
              <a:t>(Question #3)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6128525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741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Professional Literature Topics &amp; Frequency of Reading About These Topics, n=10 </a:t>
            </a:r>
            <a:br>
              <a:rPr lang="en-US" sz="2800" dirty="0" smtClean="0"/>
            </a:br>
            <a:r>
              <a:rPr lang="en-US" sz="2000" dirty="0" smtClean="0"/>
              <a:t>(Question #3)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4261384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223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More knowledge about following topics, rank ordered by most to least frequently selected, n=10 </a:t>
            </a:r>
            <a:r>
              <a:rPr lang="en-US" sz="2000" dirty="0" smtClean="0"/>
              <a:t>(Question #4)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74814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Health care cost analysis (100%)¹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Health care economics </a:t>
            </a:r>
            <a:r>
              <a:rPr lang="en-US" dirty="0"/>
              <a:t>&amp; Philosophical positions on costs of health care (</a:t>
            </a:r>
            <a:r>
              <a:rPr lang="en-US" dirty="0" smtClean="0"/>
              <a:t>80%)¹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Measuring quality (60%)²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Access to health care (50%)²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Innovation in health </a:t>
            </a:r>
            <a:r>
              <a:rPr lang="en-US" dirty="0" smtClean="0"/>
              <a:t>care &amp; Health care models (40%)¹,²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Health care disparity &amp; health care marketing (20%)</a:t>
            </a:r>
          </a:p>
          <a:p>
            <a:pPr marL="0" indent="0">
              <a:buNone/>
            </a:pPr>
            <a:r>
              <a:rPr lang="en-US" sz="1600" dirty="0" smtClean="0"/>
              <a:t>¹ Corresponds to novice/beginner self-assessed knowledge</a:t>
            </a:r>
          </a:p>
          <a:p>
            <a:pPr marL="0" indent="0">
              <a:buNone/>
            </a:pPr>
            <a:r>
              <a:rPr lang="en-US" sz="1600" dirty="0" smtClean="0"/>
              <a:t>² Board members who are knowledgeable in these areas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1323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2024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Resources to assist DHRB members, n=9</a:t>
            </a:r>
            <a:br>
              <a:rPr lang="en-US" sz="2800" dirty="0" smtClean="0"/>
            </a:br>
            <a:r>
              <a:rPr lang="en-US" sz="2000" dirty="0" smtClean="0"/>
              <a:t>(Question #5)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119257"/>
            <a:ext cx="5297245" cy="3603812"/>
          </a:xfrm>
        </p:spPr>
        <p:txBody>
          <a:bodyPr/>
          <a:lstStyle/>
          <a:p>
            <a:r>
              <a:rPr lang="en-US" dirty="0" smtClean="0"/>
              <a:t>Business partners</a:t>
            </a:r>
          </a:p>
          <a:p>
            <a:endParaRPr lang="en-US" dirty="0" smtClean="0"/>
          </a:p>
          <a:p>
            <a:r>
              <a:rPr lang="en-US" dirty="0" smtClean="0"/>
              <a:t>Industry experts</a:t>
            </a:r>
          </a:p>
          <a:p>
            <a:endParaRPr lang="en-US" dirty="0" smtClean="0"/>
          </a:p>
          <a:p>
            <a:r>
              <a:rPr lang="en-US" dirty="0" smtClean="0"/>
              <a:t>Consultants &amp; actuaries</a:t>
            </a:r>
          </a:p>
          <a:p>
            <a:endParaRPr lang="en-US" dirty="0" smtClean="0"/>
          </a:p>
          <a:p>
            <a:r>
              <a:rPr lang="en-US" dirty="0" smtClean="0"/>
              <a:t>Various literature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58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Pushpin">
    <a:majorFont>
      <a:latin typeface="Constantia"/>
      <a:ea typeface=""/>
      <a:cs typeface=""/>
      <a:font script="Jpan" typeface="HGS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ushpin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  <a:lumMod val="100000"/>
            </a:schemeClr>
          </a:gs>
          <a:gs pos="40000">
            <a:schemeClr val="phClr">
              <a:tint val="60000"/>
              <a:satMod val="130000"/>
              <a:lumMod val="100000"/>
            </a:schemeClr>
          </a:gs>
          <a:gs pos="100000">
            <a:schemeClr val="phClr">
              <a:tint val="96000"/>
              <a:lumMod val="108000"/>
            </a:schemeClr>
          </a:gs>
        </a:gsLst>
        <a:lin ang="5400000" scaled="0"/>
      </a:gradFill>
      <a:gradFill rotWithShape="1">
        <a:gsLst>
          <a:gs pos="0">
            <a:schemeClr val="phClr"/>
          </a:gs>
          <a:gs pos="100000">
            <a:schemeClr val="phClr">
              <a:shade val="76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80000"/>
            <a:lumMod val="9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a:effectStyle>
      <a:effectStyle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a:effectStyle>
    </a:effectStyleLst>
    <a:bgFillStyleLst>
      <a:solidFill>
        <a:schemeClr val="phClr">
          <a:tint val="93000"/>
        </a:schemeClr>
      </a:solidFill>
      <a:blipFill rotWithShape="1">
        <a:blip xmlns:r="http://schemas.openxmlformats.org/officeDocument/2006/relationships" r:embed="rId1">
          <a:duotone>
            <a:schemeClr val="phClr">
              <a:shade val="80000"/>
              <a:satMod val="140000"/>
              <a:lumMod val="50000"/>
            </a:schemeClr>
            <a:schemeClr val="phClr">
              <a:tint val="95000"/>
              <a:satMod val="180000"/>
              <a:lumMod val="160000"/>
            </a:schemeClr>
          </a:duotone>
        </a:blip>
        <a:stretch/>
      </a:blipFill>
      <a:blipFill rotWithShape="1">
        <a:blip xmlns:r="http://schemas.openxmlformats.org/officeDocument/2006/relationships" r:embed="rId2">
          <a:duotone>
            <a:schemeClr val="phClr">
              <a:tint val="98000"/>
              <a:shade val="90000"/>
              <a:satMod val="120000"/>
              <a:lumMod val="54000"/>
            </a:schemeClr>
            <a:schemeClr val="phClr">
              <a:tint val="80000"/>
              <a:satMod val="160000"/>
              <a:lumMod val="14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Pushpin">
    <a:majorFont>
      <a:latin typeface="Constantia"/>
      <a:ea typeface=""/>
      <a:cs typeface=""/>
      <a:font script="Jpan" typeface="HGS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ushpin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  <a:lumMod val="100000"/>
            </a:schemeClr>
          </a:gs>
          <a:gs pos="40000">
            <a:schemeClr val="phClr">
              <a:tint val="60000"/>
              <a:satMod val="130000"/>
              <a:lumMod val="100000"/>
            </a:schemeClr>
          </a:gs>
          <a:gs pos="100000">
            <a:schemeClr val="phClr">
              <a:tint val="96000"/>
              <a:lumMod val="108000"/>
            </a:schemeClr>
          </a:gs>
        </a:gsLst>
        <a:lin ang="5400000" scaled="0"/>
      </a:gradFill>
      <a:gradFill rotWithShape="1">
        <a:gsLst>
          <a:gs pos="0">
            <a:schemeClr val="phClr"/>
          </a:gs>
          <a:gs pos="100000">
            <a:schemeClr val="phClr">
              <a:shade val="76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80000"/>
            <a:lumMod val="9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a:effectStyle>
      <a:effectStyle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a:effectStyle>
    </a:effectStyleLst>
    <a:bgFillStyleLst>
      <a:solidFill>
        <a:schemeClr val="phClr">
          <a:tint val="93000"/>
        </a:schemeClr>
      </a:solidFill>
      <a:blipFill rotWithShape="1">
        <a:blip xmlns:r="http://schemas.openxmlformats.org/officeDocument/2006/relationships" r:embed="rId1">
          <a:duotone>
            <a:schemeClr val="phClr">
              <a:shade val="80000"/>
              <a:satMod val="140000"/>
              <a:lumMod val="50000"/>
            </a:schemeClr>
            <a:schemeClr val="phClr">
              <a:tint val="95000"/>
              <a:satMod val="180000"/>
              <a:lumMod val="160000"/>
            </a:schemeClr>
          </a:duotone>
        </a:blip>
        <a:stretch/>
      </a:blipFill>
      <a:blipFill rotWithShape="1">
        <a:blip xmlns:r="http://schemas.openxmlformats.org/officeDocument/2006/relationships" r:embed="rId2">
          <a:duotone>
            <a:schemeClr val="phClr">
              <a:tint val="98000"/>
              <a:shade val="90000"/>
              <a:satMod val="120000"/>
              <a:lumMod val="54000"/>
            </a:schemeClr>
            <a:schemeClr val="phClr">
              <a:tint val="80000"/>
              <a:satMod val="160000"/>
              <a:lumMod val="14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Pushpin">
    <a:majorFont>
      <a:latin typeface="Constantia"/>
      <a:ea typeface=""/>
      <a:cs typeface=""/>
      <a:font script="Jpan" typeface="HGS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/>
      <a:ea typeface=""/>
      <a:cs typeface=""/>
      <a:font script="Grek" typeface="Arial"/>
      <a:font script="Cyrl" typeface="Arial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ushpin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  <a:lumMod val="100000"/>
            </a:schemeClr>
          </a:gs>
          <a:gs pos="40000">
            <a:schemeClr val="phClr">
              <a:tint val="60000"/>
              <a:satMod val="130000"/>
              <a:lumMod val="100000"/>
            </a:schemeClr>
          </a:gs>
          <a:gs pos="100000">
            <a:schemeClr val="phClr">
              <a:tint val="96000"/>
              <a:lumMod val="108000"/>
            </a:schemeClr>
          </a:gs>
        </a:gsLst>
        <a:lin ang="5400000" scaled="0"/>
      </a:gradFill>
      <a:gradFill rotWithShape="1">
        <a:gsLst>
          <a:gs pos="0">
            <a:schemeClr val="phClr"/>
          </a:gs>
          <a:gs pos="100000">
            <a:schemeClr val="phClr">
              <a:shade val="76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80000"/>
            <a:lumMod val="9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a:effectStyle>
      <a:effectStyle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a:effectStyle>
    </a:effectStyleLst>
    <a:bgFillStyleLst>
      <a:solidFill>
        <a:schemeClr val="phClr">
          <a:tint val="93000"/>
        </a:schemeClr>
      </a:solidFill>
      <a:blipFill rotWithShape="1">
        <a:blip xmlns:r="http://schemas.openxmlformats.org/officeDocument/2006/relationships" r:embed="rId1">
          <a:duotone>
            <a:schemeClr val="phClr">
              <a:shade val="80000"/>
              <a:satMod val="140000"/>
              <a:lumMod val="50000"/>
            </a:schemeClr>
            <a:schemeClr val="phClr">
              <a:tint val="95000"/>
              <a:satMod val="180000"/>
              <a:lumMod val="160000"/>
            </a:schemeClr>
          </a:duotone>
        </a:blip>
        <a:stretch/>
      </a:blipFill>
      <a:blipFill rotWithShape="1">
        <a:blip xmlns:r="http://schemas.openxmlformats.org/officeDocument/2006/relationships" r:embed="rId2">
          <a:duotone>
            <a:schemeClr val="phClr">
              <a:tint val="98000"/>
              <a:shade val="90000"/>
              <a:satMod val="120000"/>
              <a:lumMod val="54000"/>
            </a:schemeClr>
            <a:schemeClr val="phClr">
              <a:tint val="80000"/>
              <a:satMod val="160000"/>
              <a:lumMod val="14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215</TotalTime>
  <Words>368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Delaware Health Resources Board  Survey of Member Assets, Fall 2011</vt:lpstr>
      <vt:lpstr>Profession Expertise of DHRB, n=10 (Question #1)</vt:lpstr>
      <vt:lpstr>DHRB Perceived Level of Expertise, n=10 (Question #2)</vt:lpstr>
      <vt:lpstr>DHRB Perceived Level of Expertise, n=10 (Question #2)</vt:lpstr>
      <vt:lpstr>DHRB Perceived Level of Expertise, n=10 (Question #2)</vt:lpstr>
      <vt:lpstr>Professional Literature Topics &amp; Frequency of Reading About These Topics, n=10  (Question #3)</vt:lpstr>
      <vt:lpstr>Professional Literature Topics &amp; Frequency of Reading About These Topics, n=10  (Question #3)</vt:lpstr>
      <vt:lpstr>More knowledge about following topics, rank ordered by most to least frequently selected, n=10 (Question #4)</vt:lpstr>
      <vt:lpstr>Resources to assist DHRB members, n=9 (Question #5)</vt:lpstr>
      <vt:lpstr>Way of thinking in analyzing problem/determining solution, N=10 (Question #6)</vt:lpstr>
      <vt:lpstr>Experiences/strengths of DHRB members, n=10 (Question #7)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Rempusheski</dc:creator>
  <cp:lastModifiedBy>Marlyn.Marvel</cp:lastModifiedBy>
  <cp:revision>29</cp:revision>
  <dcterms:created xsi:type="dcterms:W3CDTF">2011-10-21T16:00:47Z</dcterms:created>
  <dcterms:modified xsi:type="dcterms:W3CDTF">2013-07-26T15:04:17Z</dcterms:modified>
</cp:coreProperties>
</file>