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8B72-FAD8-4357-975A-9C463760EB7C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67217-7D97-44BF-9C20-E36963F86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884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23DB8F-E502-495E-964F-CCA8D81CFE39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D4B79C-04AD-4FC7-84AC-E487395B28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CPR Review Considerations</a:t>
            </a:r>
            <a:br>
              <a:rPr lang="en-US" dirty="0" smtClean="0"/>
            </a:br>
            <a:r>
              <a:rPr lang="en-US" dirty="0" smtClean="0"/>
              <a:t>DHRB Discussion</a:t>
            </a:r>
            <a:br>
              <a:rPr lang="en-US" dirty="0" smtClean="0"/>
            </a:br>
            <a:r>
              <a:rPr lang="en-US" dirty="0" smtClean="0"/>
              <a:t>July 25,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</a:t>
            </a:r>
            <a:r>
              <a:rPr lang="en-US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Del. C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., Chapter 93 of the Delaware Code relating to Health Planning and Resources Management</a:t>
            </a: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§ 9303. Delaware Health Resources Board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§ 9306 Review Considerations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35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934200" cy="6278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#6: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“(6) The anticipated effect of the proposal on the costs of and charges for health care;”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2800" dirty="0" smtClean="0"/>
              <a:t>Parameters used to determine or compare costs, charges for health care?</a:t>
            </a:r>
          </a:p>
          <a:p>
            <a:r>
              <a:rPr lang="en-US" sz="2800" dirty="0" smtClean="0"/>
              <a:t>Local or national cost variables?</a:t>
            </a:r>
          </a:p>
          <a:p>
            <a:r>
              <a:rPr lang="en-US" sz="2800" dirty="0" smtClean="0"/>
              <a:t>How are costs &amp; charges accounted for, determined, retrieved, and analyzed?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8570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86600" cy="7040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“(7) The anticipated effect of the proposal on the quality of health care;”</a:t>
            </a:r>
          </a:p>
          <a:p>
            <a:pPr marL="0" indent="0" algn="ctr">
              <a:buNone/>
            </a:pPr>
            <a:endParaRPr lang="en-US" sz="1400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2800" dirty="0" smtClean="0"/>
              <a:t>What is “quality”?  What measures and standards are used to determine quality? Good quality? Poor quality? Standardized scales? National, regional, state or setting-determined standards?</a:t>
            </a:r>
          </a:p>
          <a:p>
            <a:r>
              <a:rPr lang="en-US" sz="2800" dirty="0" smtClean="0"/>
              <a:t>Nature of the data used to define quality? Qualitative or quantitative?  Derivation of data?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161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§ 9306. Review Considerations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AKA Criteria upon which CPR is decided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“In conducting reviews under this chapter, the Board shall consider as appropriate at least the following:</a:t>
            </a:r>
          </a:p>
          <a:p>
            <a:pPr marL="0" indent="0">
              <a:buNone/>
            </a:pPr>
            <a:r>
              <a:rPr lang="en-US" sz="2800" dirty="0" smtClean="0"/>
              <a:t>(1) The relationship of the proposal to the Health Resources Management Plan adopted pursuant to § 9303 of this title. Prior to adoption of a Health Resources Management Plan by the Board, the State health plan last in use by the Health Resources Management Council shall comprise such plan;”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6682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562600" cy="11612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#1: </a:t>
            </a:r>
            <a:br>
              <a:rPr lang="en-US" sz="3600" dirty="0" smtClean="0"/>
            </a:br>
            <a:r>
              <a:rPr lang="en-US" sz="3600" dirty="0" smtClean="0"/>
              <a:t>Notes, Variables &amp; 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DE Health Resources </a:t>
            </a:r>
            <a:r>
              <a:rPr lang="en-US" sz="3000" dirty="0" err="1" smtClean="0"/>
              <a:t>Mgmt</a:t>
            </a:r>
            <a:r>
              <a:rPr lang="en-US" sz="3000" dirty="0" smtClean="0"/>
              <a:t> Plan adopted 10/26/95 &amp; last updated 3/6/10</a:t>
            </a:r>
          </a:p>
          <a:p>
            <a:r>
              <a:rPr lang="en-US" sz="3000" dirty="0" smtClean="0"/>
              <a:t>Note resource documents listed; are different or additional resources available in July 2013?</a:t>
            </a:r>
          </a:p>
          <a:p>
            <a:r>
              <a:rPr lang="en-US" sz="3000" dirty="0" smtClean="0"/>
              <a:t>7 General principles of </a:t>
            </a:r>
            <a:r>
              <a:rPr lang="en-US" sz="3000" dirty="0" err="1" smtClean="0"/>
              <a:t>Mgmt</a:t>
            </a:r>
            <a:r>
              <a:rPr lang="en-US" sz="3000" dirty="0" smtClean="0"/>
              <a:t> Plan:</a:t>
            </a:r>
          </a:p>
          <a:p>
            <a:pPr lvl="1"/>
            <a:r>
              <a:rPr lang="en-US" sz="2400" dirty="0" smtClean="0"/>
              <a:t>HRB challenge: balance access, cost &amp; quality of care issues</a:t>
            </a:r>
          </a:p>
          <a:p>
            <a:pPr lvl="1"/>
            <a:r>
              <a:rPr lang="en-US" sz="2400" dirty="0" smtClean="0"/>
              <a:t>Complexity of medical </a:t>
            </a:r>
            <a:r>
              <a:rPr lang="en-US" sz="2400" dirty="0" err="1" smtClean="0"/>
              <a:t>indigency</a:t>
            </a:r>
            <a:endParaRPr lang="en-US" sz="2400" dirty="0" smtClean="0"/>
          </a:p>
          <a:p>
            <a:pPr lvl="1"/>
            <a:r>
              <a:rPr lang="en-US" sz="2400" dirty="0" smtClean="0"/>
              <a:t>Support managed, coordinated approach</a:t>
            </a:r>
          </a:p>
          <a:p>
            <a:pPr lvl="1"/>
            <a:r>
              <a:rPr lang="en-US" sz="2400" dirty="0" smtClean="0"/>
              <a:t>Proximity to referral centers/out-of-state resources</a:t>
            </a:r>
          </a:p>
          <a:p>
            <a:pPr lvl="1"/>
            <a:r>
              <a:rPr lang="en-US" sz="2400" dirty="0" smtClean="0"/>
              <a:t>Financial restraint</a:t>
            </a:r>
          </a:p>
          <a:p>
            <a:pPr lvl="1"/>
            <a:r>
              <a:rPr lang="en-US" sz="2400" dirty="0" smtClean="0"/>
              <a:t>Enhancement of meaningful markets: balance quality &amp; cost</a:t>
            </a:r>
          </a:p>
          <a:p>
            <a:pPr lvl="1"/>
            <a:r>
              <a:rPr lang="en-US" sz="2400" dirty="0" smtClean="0"/>
              <a:t>Preventive activities – progress toward Healthy Delaware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3834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Criterion #1: </a:t>
            </a:r>
            <a:br>
              <a:rPr lang="en-US" sz="4000" dirty="0" smtClean="0"/>
            </a:br>
            <a:r>
              <a:rPr lang="en-US" sz="4000" dirty="0" smtClean="0"/>
              <a:t>Notes, Variables &amp; Context, </a:t>
            </a:r>
            <a:r>
              <a:rPr lang="en-US" sz="2700" dirty="0" smtClean="0"/>
              <a:t>continued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029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Bed need formulas &amp; projections (M/S-acute, OB, NH)</a:t>
            </a:r>
          </a:p>
          <a:p>
            <a:pPr lvl="1"/>
            <a:r>
              <a:rPr lang="en-US" sz="2400" dirty="0" smtClean="0"/>
              <a:t>1990-95 Population change calculated</a:t>
            </a:r>
          </a:p>
          <a:p>
            <a:pPr lvl="1"/>
            <a:r>
              <a:rPr lang="en-US" sz="2400" dirty="0" smtClean="0"/>
              <a:t>2005 Occupancy rates</a:t>
            </a:r>
          </a:p>
          <a:p>
            <a:pPr lvl="1"/>
            <a:r>
              <a:rPr lang="en-US" sz="2400" dirty="0" smtClean="0"/>
              <a:t>2010 projected bed needs</a:t>
            </a:r>
          </a:p>
          <a:p>
            <a:pPr lvl="1"/>
            <a:r>
              <a:rPr lang="en-US" sz="2400" dirty="0" smtClean="0"/>
              <a:t>What or how have details or context changed? Beds added/deleted since 2010? Population? Occupancy? Demographics? </a:t>
            </a:r>
          </a:p>
          <a:p>
            <a:pPr lvl="1"/>
            <a:r>
              <a:rPr lang="en-US" sz="2400" dirty="0" smtClean="0"/>
              <a:t>Guidelines within each subcategory (M/S, OB, NH)</a:t>
            </a:r>
          </a:p>
          <a:p>
            <a:r>
              <a:rPr lang="en-US" sz="2800" dirty="0" smtClean="0"/>
              <a:t>Medical Technology: New &amp; emerging re: use in DE</a:t>
            </a:r>
          </a:p>
          <a:p>
            <a:pPr lvl="1"/>
            <a:r>
              <a:rPr lang="en-US" sz="2400" dirty="0" smtClean="0"/>
              <a:t>Devices </a:t>
            </a:r>
            <a:r>
              <a:rPr lang="en-US" sz="2000" dirty="0" smtClean="0"/>
              <a:t>(major medical equipment)</a:t>
            </a:r>
            <a:r>
              <a:rPr lang="en-US" sz="2400" dirty="0" smtClean="0"/>
              <a:t> &amp; procedures </a:t>
            </a:r>
            <a:r>
              <a:rPr lang="en-US" sz="2000" dirty="0" smtClean="0"/>
              <a:t>(health services)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Balance access, cost, quality of innovative technology</a:t>
            </a:r>
          </a:p>
          <a:p>
            <a:pPr lvl="1"/>
            <a:r>
              <a:rPr lang="en-US" sz="2400" dirty="0" smtClean="0"/>
              <a:t>What or how have details or context changed?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966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Criterion #1: </a:t>
            </a:r>
            <a:br>
              <a:rPr lang="en-US" sz="4000" dirty="0" smtClean="0"/>
            </a:br>
            <a:r>
              <a:rPr lang="en-US" sz="4000" dirty="0" smtClean="0"/>
              <a:t>Notes, Variables &amp; Context,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Charity Care Policy &amp; Implementation Requirements</a:t>
            </a:r>
          </a:p>
          <a:p>
            <a:pPr lvl="1"/>
            <a:r>
              <a:rPr lang="en-US" sz="2400" dirty="0" smtClean="0"/>
              <a:t>Appendix A. 2009 Federal Poverty Guidelines &amp; 2005-07 DE 3-year average median household income</a:t>
            </a:r>
          </a:p>
          <a:p>
            <a:pPr lvl="1"/>
            <a:r>
              <a:rPr lang="en-US" sz="2400" dirty="0" smtClean="0"/>
              <a:t>Appendix B. Charity care write-off for free standing surgery centers</a:t>
            </a:r>
          </a:p>
          <a:p>
            <a:pPr lvl="1"/>
            <a:r>
              <a:rPr lang="en-US" sz="2400" dirty="0" smtClean="0"/>
              <a:t>Appendix C. CHAP/VIPII programs for uninsured</a:t>
            </a:r>
          </a:p>
          <a:p>
            <a:pPr lvl="1"/>
            <a:r>
              <a:rPr lang="en-US" sz="2400" dirty="0" smtClean="0"/>
              <a:t>What has changed in July 2013? What do we know today that we did not know in 2009? What contextual changes have altered the economic/cost, access &amp; quality climate?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3966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7086600" cy="7040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#2: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“(2) The need of the population for the proposed project;”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3000" dirty="0" smtClean="0"/>
              <a:t>Variables that determine need? What do we know? What don’t we know?</a:t>
            </a:r>
          </a:p>
          <a:p>
            <a:pPr lvl="1"/>
            <a:r>
              <a:rPr lang="en-US" sz="2600" dirty="0" smtClean="0"/>
              <a:t>Contributing, antecedents/precipitating factors</a:t>
            </a:r>
          </a:p>
          <a:p>
            <a:pPr lvl="1"/>
            <a:r>
              <a:rPr lang="en-US" sz="2600" dirty="0" smtClean="0"/>
              <a:t>Detracting, antecedents/resulting outcomes</a:t>
            </a:r>
          </a:p>
          <a:p>
            <a:pPr lvl="1"/>
            <a:r>
              <a:rPr lang="en-US" sz="2600" dirty="0" smtClean="0"/>
              <a:t>Confounding</a:t>
            </a:r>
          </a:p>
          <a:p>
            <a:pPr lvl="1"/>
            <a:r>
              <a:rPr lang="en-US" sz="2600" dirty="0" smtClean="0"/>
              <a:t>What in healthcare environment is changing?</a:t>
            </a:r>
          </a:p>
          <a:p>
            <a:r>
              <a:rPr lang="en-US" sz="3000" dirty="0" smtClean="0"/>
              <a:t>Context that helps, hinders defining/describing need? Formula? Definitions of 3 types of beds?</a:t>
            </a:r>
          </a:p>
        </p:txBody>
      </p:sp>
    </p:spTree>
    <p:extLst>
      <p:ext uri="{BB962C8B-B14F-4D97-AF65-F5344CB8AC3E}">
        <p14:creationId xmlns="" xmlns:p14="http://schemas.microsoft.com/office/powerpoint/2010/main" val="131049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15200" cy="7802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#3: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“(3) The availability of less costly and/or more effective alternatives to the proposal, including alternatives involving the use of resources located outside the State;”</a:t>
            </a: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2800" dirty="0" smtClean="0"/>
              <a:t>Less costly than what? What is measure or standard against which cost is evaluated? Indirect? Direct? Cost to whom? Cost impact on whom?  </a:t>
            </a:r>
          </a:p>
          <a:p>
            <a:r>
              <a:rPr lang="en-US" sz="2800" dirty="0" smtClean="0"/>
              <a:t>More effective that what? What is measure or standard against which effectiveness is evaluated?</a:t>
            </a:r>
          </a:p>
          <a:p>
            <a:r>
              <a:rPr lang="en-US" sz="2800" dirty="0" smtClean="0"/>
              <a:t>Would outside state resource as alternative cost more because of indirect cost to family? Client? Loss to State?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3405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934200" cy="6278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“(4) The relationship of the proposal to the existing health care delivery system;”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2800" dirty="0" smtClean="0"/>
              <a:t>What is the state of the current health care delivery system? Nationally? Within Delaware? Static? Dynamic?</a:t>
            </a:r>
          </a:p>
          <a:p>
            <a:r>
              <a:rPr lang="en-US" sz="2800" dirty="0" smtClean="0"/>
              <a:t>What outcomes or changes are proposed, hypothesized or predicted about the health care delivery system? </a:t>
            </a:r>
          </a:p>
        </p:txBody>
      </p:sp>
    </p:spTree>
    <p:extLst>
      <p:ext uri="{BB962C8B-B14F-4D97-AF65-F5344CB8AC3E}">
        <p14:creationId xmlns="" xmlns:p14="http://schemas.microsoft.com/office/powerpoint/2010/main" val="50510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086600" cy="70408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Criterion #5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“(5) The immediate and long-term viability of the proposal in terms of the applicant’s access to financial, management and other necessary resources;”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Notes, Variables &amp; Context</a:t>
            </a:r>
          </a:p>
          <a:p>
            <a:r>
              <a:rPr lang="en-US" sz="2800" dirty="0" smtClean="0"/>
              <a:t>What are the time parameters for immediate? For long-term? What variables &amp; context are important?</a:t>
            </a:r>
          </a:p>
          <a:p>
            <a:r>
              <a:rPr lang="en-US" sz="2800" dirty="0" smtClean="0"/>
              <a:t>How is viability determined?  What variables &amp; context are important?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2778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797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CPR Review Considerations DHRB Discussion July 25, 2013</vt:lpstr>
      <vt:lpstr>§ 9306. Review Considerations AKA Criteria upon which CPR is decided</vt:lpstr>
      <vt:lpstr>Criterion #1:  Notes, Variables &amp; Context</vt:lpstr>
      <vt:lpstr> Criterion #1:  Notes, Variables &amp; Context, continued</vt:lpstr>
      <vt:lpstr>Criterion #1:  Notes, Variables &amp; Context, continued</vt:lpstr>
      <vt:lpstr>Criterion #2:</vt:lpstr>
      <vt:lpstr>Criterion #3:</vt:lpstr>
      <vt:lpstr>Criterion #4</vt:lpstr>
      <vt:lpstr>Criterion #5</vt:lpstr>
      <vt:lpstr>Criterion #6:</vt:lpstr>
      <vt:lpstr>Criterion #7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Review Considerations DHRB Discussion</dc:title>
  <dc:creator>Veronica Rempusheski</dc:creator>
  <cp:lastModifiedBy>Marlyn.Marvel</cp:lastModifiedBy>
  <cp:revision>24</cp:revision>
  <dcterms:created xsi:type="dcterms:W3CDTF">2013-07-19T18:43:59Z</dcterms:created>
  <dcterms:modified xsi:type="dcterms:W3CDTF">2013-07-26T15:05:06Z</dcterms:modified>
</cp:coreProperties>
</file>