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56" r:id="rId2"/>
    <p:sldId id="257" r:id="rId3"/>
    <p:sldId id="258" r:id="rId4"/>
    <p:sldId id="270" r:id="rId5"/>
    <p:sldId id="269" r:id="rId6"/>
    <p:sldId id="263" r:id="rId7"/>
    <p:sldId id="264" r:id="rId8"/>
    <p:sldId id="288" r:id="rId9"/>
    <p:sldId id="266" r:id="rId10"/>
    <p:sldId id="262" r:id="rId11"/>
    <p:sldId id="267" r:id="rId12"/>
    <p:sldId id="268" r:id="rId13"/>
    <p:sldId id="260" r:id="rId14"/>
    <p:sldId id="271" r:id="rId15"/>
    <p:sldId id="275" r:id="rId16"/>
    <p:sldId id="273" r:id="rId17"/>
    <p:sldId id="274" r:id="rId18"/>
    <p:sldId id="276" r:id="rId19"/>
    <p:sldId id="277" r:id="rId20"/>
    <p:sldId id="289" r:id="rId21"/>
    <p:sldId id="282" r:id="rId22"/>
    <p:sldId id="261" r:id="rId23"/>
    <p:sldId id="283" r:id="rId24"/>
    <p:sldId id="284" r:id="rId25"/>
    <p:sldId id="285" r:id="rId26"/>
    <p:sldId id="286" r:id="rId27"/>
    <p:sldId id="28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800000"/>
    <a:srgbClr val="009900"/>
    <a:srgbClr val="E2B700"/>
    <a:srgbClr val="CCFF33"/>
    <a:srgbClr val="FF99FF"/>
    <a:srgbClr val="FFCC00"/>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2" autoAdjust="0"/>
    <p:restoredTop sz="94660"/>
  </p:normalViewPr>
  <p:slideViewPr>
    <p:cSldViewPr>
      <p:cViewPr varScale="1">
        <p:scale>
          <a:sx n="88" d="100"/>
          <a:sy n="88" d="100"/>
        </p:scale>
        <p:origin x="-105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E:\Allison%20Files\AES%20Professional%20Services\Jill%20DHCC\Projects\Bed%20Projections\LTC\2013_2018%20LTC%20Estimates%20(Allison%20draf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lineChart>
        <c:grouping val="standard"/>
        <c:ser>
          <c:idx val="0"/>
          <c:order val="0"/>
          <c:tx>
            <c:strRef>
              <c:f>'Scrap Calcs'!$A$2</c:f>
              <c:strCache>
                <c:ptCount val="1"/>
                <c:pt idx="0">
                  <c:v>Net</c:v>
                </c:pt>
              </c:strCache>
            </c:strRef>
          </c:tx>
          <c:cat>
            <c:strRef>
              <c:f>'Scrap Calcs'!$B$1:$F$1</c:f>
              <c:strCache>
                <c:ptCount val="5"/>
                <c:pt idx="0">
                  <c:v>2009-2015</c:v>
                </c:pt>
                <c:pt idx="1">
                  <c:v>2010-2015</c:v>
                </c:pt>
                <c:pt idx="2">
                  <c:v>2011-2016</c:v>
                </c:pt>
                <c:pt idx="3">
                  <c:v>2012-2017</c:v>
                </c:pt>
                <c:pt idx="4">
                  <c:v>2013-2018</c:v>
                </c:pt>
              </c:strCache>
            </c:strRef>
          </c:cat>
          <c:val>
            <c:numRef>
              <c:f>'Scrap Calcs'!$B$2:$F$2</c:f>
              <c:numCache>
                <c:formatCode>General</c:formatCode>
                <c:ptCount val="5"/>
                <c:pt idx="0">
                  <c:v>-109</c:v>
                </c:pt>
                <c:pt idx="1">
                  <c:v>-620</c:v>
                </c:pt>
                <c:pt idx="2">
                  <c:v>-346</c:v>
                </c:pt>
                <c:pt idx="3">
                  <c:v>132</c:v>
                </c:pt>
                <c:pt idx="4">
                  <c:v>-438</c:v>
                </c:pt>
              </c:numCache>
            </c:numRef>
          </c:val>
        </c:ser>
        <c:ser>
          <c:idx val="1"/>
          <c:order val="1"/>
          <c:tx>
            <c:strRef>
              <c:f>'Scrap Calcs'!$A$3</c:f>
              <c:strCache>
                <c:ptCount val="1"/>
                <c:pt idx="0">
                  <c:v>New Castle</c:v>
                </c:pt>
              </c:strCache>
            </c:strRef>
          </c:tx>
          <c:spPr>
            <a:ln>
              <a:solidFill>
                <a:srgbClr val="00B050"/>
              </a:solidFill>
            </a:ln>
          </c:spPr>
          <c:marker>
            <c:spPr>
              <a:solidFill>
                <a:srgbClr val="00B050"/>
              </a:solidFill>
            </c:spPr>
          </c:marker>
          <c:cat>
            <c:strRef>
              <c:f>'Scrap Calcs'!$B$1:$F$1</c:f>
              <c:strCache>
                <c:ptCount val="5"/>
                <c:pt idx="0">
                  <c:v>2009-2015</c:v>
                </c:pt>
                <c:pt idx="1">
                  <c:v>2010-2015</c:v>
                </c:pt>
                <c:pt idx="2">
                  <c:v>2011-2016</c:v>
                </c:pt>
                <c:pt idx="3">
                  <c:v>2012-2017</c:v>
                </c:pt>
                <c:pt idx="4">
                  <c:v>2013-2018</c:v>
                </c:pt>
              </c:strCache>
            </c:strRef>
          </c:cat>
          <c:val>
            <c:numRef>
              <c:f>'Scrap Calcs'!$B$3:$F$3</c:f>
              <c:numCache>
                <c:formatCode>General</c:formatCode>
                <c:ptCount val="5"/>
                <c:pt idx="0">
                  <c:v>35</c:v>
                </c:pt>
                <c:pt idx="1">
                  <c:v>-314</c:v>
                </c:pt>
                <c:pt idx="2">
                  <c:v>-178</c:v>
                </c:pt>
                <c:pt idx="3">
                  <c:v>169</c:v>
                </c:pt>
                <c:pt idx="4">
                  <c:v>-217</c:v>
                </c:pt>
              </c:numCache>
            </c:numRef>
          </c:val>
        </c:ser>
        <c:ser>
          <c:idx val="2"/>
          <c:order val="2"/>
          <c:tx>
            <c:strRef>
              <c:f>'Scrap Calcs'!$A$4</c:f>
              <c:strCache>
                <c:ptCount val="1"/>
                <c:pt idx="0">
                  <c:v>Kent</c:v>
                </c:pt>
              </c:strCache>
            </c:strRef>
          </c:tx>
          <c:spPr>
            <a:ln>
              <a:solidFill>
                <a:srgbClr val="C00000"/>
              </a:solidFill>
            </a:ln>
          </c:spPr>
          <c:marker>
            <c:spPr>
              <a:solidFill>
                <a:srgbClr val="C00000"/>
              </a:solidFill>
            </c:spPr>
          </c:marker>
          <c:cat>
            <c:strRef>
              <c:f>'Scrap Calcs'!$B$1:$F$1</c:f>
              <c:strCache>
                <c:ptCount val="5"/>
                <c:pt idx="0">
                  <c:v>2009-2015</c:v>
                </c:pt>
                <c:pt idx="1">
                  <c:v>2010-2015</c:v>
                </c:pt>
                <c:pt idx="2">
                  <c:v>2011-2016</c:v>
                </c:pt>
                <c:pt idx="3">
                  <c:v>2012-2017</c:v>
                </c:pt>
                <c:pt idx="4">
                  <c:v>2013-2018</c:v>
                </c:pt>
              </c:strCache>
            </c:strRef>
          </c:cat>
          <c:val>
            <c:numRef>
              <c:f>'Scrap Calcs'!$B$4:$F$4</c:f>
              <c:numCache>
                <c:formatCode>General</c:formatCode>
                <c:ptCount val="5"/>
                <c:pt idx="0">
                  <c:v>38</c:v>
                </c:pt>
                <c:pt idx="1">
                  <c:v>-82</c:v>
                </c:pt>
                <c:pt idx="2">
                  <c:v>28</c:v>
                </c:pt>
                <c:pt idx="3">
                  <c:v>-121</c:v>
                </c:pt>
                <c:pt idx="4">
                  <c:v>55</c:v>
                </c:pt>
              </c:numCache>
            </c:numRef>
          </c:val>
        </c:ser>
        <c:ser>
          <c:idx val="3"/>
          <c:order val="3"/>
          <c:tx>
            <c:strRef>
              <c:f>'Scrap Calcs'!$A$5</c:f>
              <c:strCache>
                <c:ptCount val="1"/>
                <c:pt idx="0">
                  <c:v>Sussex</c:v>
                </c:pt>
              </c:strCache>
            </c:strRef>
          </c:tx>
          <c:spPr>
            <a:ln>
              <a:solidFill>
                <a:srgbClr val="0070C0"/>
              </a:solidFill>
            </a:ln>
          </c:spPr>
          <c:marker>
            <c:spPr>
              <a:solidFill>
                <a:schemeClr val="accent1">
                  <a:lumMod val="50000"/>
                  <a:lumOff val="50000"/>
                </a:schemeClr>
              </a:solidFill>
            </c:spPr>
          </c:marker>
          <c:cat>
            <c:strRef>
              <c:f>'Scrap Calcs'!$B$1:$F$1</c:f>
              <c:strCache>
                <c:ptCount val="5"/>
                <c:pt idx="0">
                  <c:v>2009-2015</c:v>
                </c:pt>
                <c:pt idx="1">
                  <c:v>2010-2015</c:v>
                </c:pt>
                <c:pt idx="2">
                  <c:v>2011-2016</c:v>
                </c:pt>
                <c:pt idx="3">
                  <c:v>2012-2017</c:v>
                </c:pt>
                <c:pt idx="4">
                  <c:v>2013-2018</c:v>
                </c:pt>
              </c:strCache>
            </c:strRef>
          </c:cat>
          <c:val>
            <c:numRef>
              <c:f>'Scrap Calcs'!$B$5:$F$5</c:f>
              <c:numCache>
                <c:formatCode>General</c:formatCode>
                <c:ptCount val="5"/>
                <c:pt idx="0">
                  <c:v>-182</c:v>
                </c:pt>
                <c:pt idx="1">
                  <c:v>-224</c:v>
                </c:pt>
                <c:pt idx="2">
                  <c:v>-196</c:v>
                </c:pt>
                <c:pt idx="3">
                  <c:v>84</c:v>
                </c:pt>
                <c:pt idx="4">
                  <c:v>-276</c:v>
                </c:pt>
              </c:numCache>
            </c:numRef>
          </c:val>
        </c:ser>
        <c:marker val="1"/>
        <c:axId val="86797696"/>
        <c:axId val="86804352"/>
      </c:lineChart>
      <c:catAx>
        <c:axId val="86797696"/>
        <c:scaling>
          <c:orientation val="minMax"/>
        </c:scaling>
        <c:axPos val="b"/>
        <c:majorTickMark val="none"/>
        <c:tickLblPos val="low"/>
        <c:txPr>
          <a:bodyPr rot="-1140000" vert="horz"/>
          <a:lstStyle/>
          <a:p>
            <a:pPr>
              <a:defRPr sz="1400" b="1">
                <a:latin typeface="Calibri" pitchFamily="34" charset="0"/>
              </a:defRPr>
            </a:pPr>
            <a:endParaRPr lang="en-US"/>
          </a:p>
        </c:txPr>
        <c:crossAx val="86804352"/>
        <c:crosses val="autoZero"/>
        <c:auto val="1"/>
        <c:lblAlgn val="ctr"/>
        <c:lblOffset val="100"/>
      </c:catAx>
      <c:valAx>
        <c:axId val="86804352"/>
        <c:scaling>
          <c:orientation val="minMax"/>
        </c:scaling>
        <c:axPos val="l"/>
        <c:majorGridlines/>
        <c:numFmt formatCode="General" sourceLinked="1"/>
        <c:majorTickMark val="none"/>
        <c:tickLblPos val="nextTo"/>
        <c:spPr>
          <a:ln w="9525">
            <a:noFill/>
          </a:ln>
        </c:spPr>
        <c:txPr>
          <a:bodyPr/>
          <a:lstStyle/>
          <a:p>
            <a:pPr>
              <a:defRPr sz="1400" b="1">
                <a:latin typeface="Calibri" pitchFamily="34" charset="0"/>
              </a:defRPr>
            </a:pPr>
            <a:endParaRPr lang="en-US"/>
          </a:p>
        </c:txPr>
        <c:crossAx val="86797696"/>
        <c:crosses val="autoZero"/>
        <c:crossBetween val="between"/>
      </c:valAx>
      <c:spPr>
        <a:noFill/>
        <a:ln>
          <a:solidFill>
            <a:srgbClr val="0070C0"/>
          </a:solidFill>
        </a:ln>
      </c:spPr>
    </c:plotArea>
    <c:legend>
      <c:legendPos val="b"/>
      <c:layout>
        <c:manualLayout>
          <c:xMode val="edge"/>
          <c:yMode val="edge"/>
          <c:x val="0.24150245813182036"/>
          <c:y val="4.4913873193317133E-2"/>
          <c:w val="0.53729965226428233"/>
          <c:h val="6.8103886207772413E-2"/>
        </c:manualLayout>
      </c:layout>
      <c:txPr>
        <a:bodyPr/>
        <a:lstStyle/>
        <a:p>
          <a:pPr>
            <a:defRPr sz="1600"/>
          </a:pPr>
          <a:endParaRPr lang="en-US"/>
        </a:p>
      </c:txPr>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0E2A9F9-B2D7-41AB-B0E4-F4F83333312F}" type="datetimeFigureOut">
              <a:rPr lang="en-US" smtClean="0"/>
              <a:pPr/>
              <a:t>7/26/2013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E45996-DB68-49D1-A2B0-FACE3672C5F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BEAF8E-4940-43C5-94A6-5F761568BBBE}" type="datetimeFigureOut">
              <a:rPr lang="en-US" smtClean="0"/>
              <a:pPr/>
              <a:t>7/26/2013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E8B358-E1CB-4731-B4D8-76E80AD539E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28C71C2-32FF-4C3A-B1E9-CF75A6288513}" type="datetime1">
              <a:rPr lang="en-US" smtClean="0"/>
              <a:pPr/>
              <a:t>7/26/2013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0" y="0"/>
            <a:ext cx="838200" cy="381000"/>
          </a:xfrm>
        </p:spPr>
        <p:txBody>
          <a:bodyPr/>
          <a:lstStyle>
            <a:lvl1pPr>
              <a:defRPr>
                <a:solidFill>
                  <a:schemeClr val="tx2"/>
                </a:solidFill>
              </a:defRPr>
            </a:lvl1pPr>
          </a:lstStyle>
          <a:p>
            <a:fld id="{1B6CBC03-97D9-40D3-A0A7-7DD44BE9F7B1}"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5E2A21-4E2B-42D6-8BC7-308723A347CC}" type="datetime1">
              <a:rPr lang="en-US" smtClean="0"/>
              <a:pPr/>
              <a:t>7/26/2013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6CBC03-97D9-40D3-A0A7-7DD44BE9F7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03FB84A1-057C-46BB-BB4C-75050B3D3A1A}" type="datetime1">
              <a:rPr lang="en-US" smtClean="0"/>
              <a:pPr/>
              <a:t>7/26/2013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B6CBC03-97D9-40D3-A0A7-7DD44BE9F7B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51C878C-3FF3-48FC-B6CD-FA3428196E86}" type="datetime1">
              <a:rPr lang="en-US" smtClean="0"/>
              <a:pPr/>
              <a:t>7/26/2013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B6CBC03-97D9-40D3-A0A7-7DD44BE9F7B1}"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C09BCDC-60B4-42EC-88FD-B38AC4128128}" type="datetime1">
              <a:rPr lang="en-US" smtClean="0"/>
              <a:pPr/>
              <a:t>7/26/2013</a:t>
            </a:fld>
            <a:endParaRPr lang="en-US"/>
          </a:p>
        </p:txBody>
      </p:sp>
      <p:sp>
        <p:nvSpPr>
          <p:cNvPr id="13" name="Slide Number Placeholder 12"/>
          <p:cNvSpPr>
            <a:spLocks noGrp="1"/>
          </p:cNvSpPr>
          <p:nvPr>
            <p:ph type="sldNum" sz="quarter" idx="11"/>
          </p:nvPr>
        </p:nvSpPr>
        <p:spPr>
          <a:xfrm>
            <a:off x="0" y="0"/>
            <a:ext cx="762000" cy="304800"/>
          </a:xfrm>
        </p:spPr>
        <p:txBody>
          <a:bodyPr>
            <a:noAutofit/>
          </a:bodyPr>
          <a:lstStyle>
            <a:lvl1pPr>
              <a:defRPr sz="1400">
                <a:solidFill>
                  <a:schemeClr val="tx1"/>
                </a:solidFill>
              </a:defRPr>
            </a:lvl1pPr>
          </a:lstStyle>
          <a:p>
            <a:fld id="{1B6CBC03-97D9-40D3-A0A7-7DD44BE9F7B1}"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6556D3F-B6BB-4885-914B-47707C4CDE95}" type="datetime1">
              <a:rPr lang="en-US" smtClean="0"/>
              <a:pPr/>
              <a:t>7/26/2013</a:t>
            </a:fld>
            <a:endParaRPr lang="en-US"/>
          </a:p>
        </p:txBody>
      </p:sp>
      <p:sp>
        <p:nvSpPr>
          <p:cNvPr id="10" name="Slide Number Placeholder 9"/>
          <p:cNvSpPr>
            <a:spLocks noGrp="1"/>
          </p:cNvSpPr>
          <p:nvPr>
            <p:ph type="sldNum" sz="quarter" idx="16"/>
          </p:nvPr>
        </p:nvSpPr>
        <p:spPr/>
        <p:txBody>
          <a:bodyPr rtlCol="0"/>
          <a:lstStyle/>
          <a:p>
            <a:fld id="{1B6CBC03-97D9-40D3-A0A7-7DD44BE9F7B1}"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0AD2558-5BE1-4D5A-BAB1-EF00B6725346}" type="datetime1">
              <a:rPr lang="en-US" smtClean="0"/>
              <a:pPr/>
              <a:t>7/26/2013</a:t>
            </a:fld>
            <a:endParaRPr lang="en-US"/>
          </a:p>
        </p:txBody>
      </p:sp>
      <p:sp>
        <p:nvSpPr>
          <p:cNvPr id="12" name="Slide Number Placeholder 11"/>
          <p:cNvSpPr>
            <a:spLocks noGrp="1"/>
          </p:cNvSpPr>
          <p:nvPr>
            <p:ph type="sldNum" sz="quarter" idx="16"/>
          </p:nvPr>
        </p:nvSpPr>
        <p:spPr/>
        <p:txBody>
          <a:bodyPr rtlCol="0"/>
          <a:lstStyle/>
          <a:p>
            <a:fld id="{1B6CBC03-97D9-40D3-A0A7-7DD44BE9F7B1}"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C455ECE-BBC3-4AA1-AAAA-72E7CBCA0515}" type="datetime1">
              <a:rPr lang="en-US" smtClean="0"/>
              <a:pPr/>
              <a:t>7/26/2013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1B6CBC03-97D9-40D3-A0A7-7DD44BE9F7B1}"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52BD6E-58BD-4714-8E7D-CAD0C09EBC75}" type="datetime1">
              <a:rPr lang="en-US" smtClean="0"/>
              <a:pPr/>
              <a:t>7/26/2013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B6CBC03-97D9-40D3-A0A7-7DD44BE9F7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21FB4DE-CD66-4993-9BFE-85B6F5274C11}" type="datetime1">
              <a:rPr lang="en-US" smtClean="0"/>
              <a:pPr/>
              <a:t>7/26/2013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B6CBC03-97D9-40D3-A0A7-7DD44BE9F7B1}"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6137B80-92E5-4A68-95FD-5B00CBEAF488}" type="datetime1">
              <a:rPr lang="en-US" smtClean="0"/>
              <a:pPr/>
              <a:t>7/26/2013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B6CBC03-97D9-40D3-A0A7-7DD44BE9F7B1}"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5BD91E9-9484-4D4E-8C24-ABB29F2F5DA0}" type="datetime1">
              <a:rPr lang="en-US" smtClean="0"/>
              <a:pPr/>
              <a:t>7/26/2013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0"/>
            <a:ext cx="533400" cy="244476"/>
          </a:xfrm>
          <a:prstGeom prst="rect">
            <a:avLst/>
          </a:prstGeom>
        </p:spPr>
        <p:txBody>
          <a:bodyPr vert="horz" anchor="ctr" anchorCtr="0">
            <a:normAutofit/>
          </a:bodyPr>
          <a:lstStyle>
            <a:lvl1pPr algn="ctr" eaLnBrk="1" latinLnBrk="0" hangingPunct="1">
              <a:defRPr kumimoji="0" sz="1400" b="1">
                <a:solidFill>
                  <a:schemeClr val="tx1"/>
                </a:solidFill>
              </a:defRPr>
            </a:lvl1pPr>
          </a:lstStyle>
          <a:p>
            <a:fld id="{1B6CBC03-97D9-40D3-A0A7-7DD44BE9F7B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124200"/>
            <a:ext cx="6477000" cy="1828800"/>
          </a:xfrm>
        </p:spPr>
        <p:txBody>
          <a:bodyPr>
            <a:normAutofit fontScale="90000"/>
          </a:bodyPr>
          <a:lstStyle/>
          <a:p>
            <a:pPr>
              <a:lnSpc>
                <a:spcPct val="150000"/>
              </a:lnSpc>
            </a:pPr>
            <a:r>
              <a:rPr lang="en-US" sz="3600" dirty="0" smtClean="0">
                <a:solidFill>
                  <a:srgbClr val="FFFF00"/>
                </a:solidFill>
                <a:latin typeface="Calibri" pitchFamily="34" charset="0"/>
              </a:rPr>
              <a:t>2013-2018 </a:t>
            </a:r>
            <a:br>
              <a:rPr lang="en-US" sz="3600" dirty="0" smtClean="0">
                <a:solidFill>
                  <a:srgbClr val="FFFF00"/>
                </a:solidFill>
                <a:latin typeface="Calibri" pitchFamily="34" charset="0"/>
              </a:rPr>
            </a:br>
            <a:r>
              <a:rPr lang="en-US" sz="3600" dirty="0" smtClean="0">
                <a:solidFill>
                  <a:srgbClr val="FFFF00"/>
                </a:solidFill>
                <a:latin typeface="Calibri" pitchFamily="34" charset="0"/>
              </a:rPr>
              <a:t>Nursing home Bed Projections</a:t>
            </a:r>
            <a:endParaRPr lang="en-US" sz="3600" dirty="0">
              <a:solidFill>
                <a:srgbClr val="FFFF00"/>
              </a:solidFill>
              <a:latin typeface="Calibri" pitchFamily="34" charset="0"/>
            </a:endParaRPr>
          </a:p>
        </p:txBody>
      </p:sp>
      <p:sp>
        <p:nvSpPr>
          <p:cNvPr id="3" name="Subtitle 2"/>
          <p:cNvSpPr>
            <a:spLocks noGrp="1"/>
          </p:cNvSpPr>
          <p:nvPr>
            <p:ph type="subTitle" idx="1"/>
          </p:nvPr>
        </p:nvSpPr>
        <p:spPr/>
        <p:txBody>
          <a:bodyPr/>
          <a:lstStyle/>
          <a:p>
            <a:r>
              <a:rPr lang="en-US" b="1" dirty="0" smtClean="0">
                <a:solidFill>
                  <a:srgbClr val="FFFF00"/>
                </a:solidFill>
                <a:latin typeface="Calibri" pitchFamily="34" charset="0"/>
              </a:rPr>
              <a:t>July 25</a:t>
            </a:r>
            <a:r>
              <a:rPr lang="en-US" b="1" baseline="30000" dirty="0" smtClean="0">
                <a:solidFill>
                  <a:srgbClr val="FFFF00"/>
                </a:solidFill>
                <a:latin typeface="Calibri" pitchFamily="34" charset="0"/>
              </a:rPr>
              <a:t>th</a:t>
            </a:r>
            <a:r>
              <a:rPr lang="en-US" b="1" dirty="0" smtClean="0">
                <a:solidFill>
                  <a:srgbClr val="FFFF00"/>
                </a:solidFill>
                <a:latin typeface="Calibri" pitchFamily="34" charset="0"/>
              </a:rPr>
              <a:t>, 2013</a:t>
            </a:r>
            <a:endParaRPr lang="en-US" b="1" dirty="0">
              <a:solidFill>
                <a:srgbClr val="FFFF00"/>
              </a:solidFill>
              <a:latin typeface="Calibri" pitchFamily="34" charset="0"/>
            </a:endParaRPr>
          </a:p>
        </p:txBody>
      </p:sp>
      <p:sp>
        <p:nvSpPr>
          <p:cNvPr id="4" name="Slide Number Placeholder 3"/>
          <p:cNvSpPr>
            <a:spLocks noGrp="1"/>
          </p:cNvSpPr>
          <p:nvPr>
            <p:ph type="sldNum" sz="quarter" idx="12"/>
          </p:nvPr>
        </p:nvSpPr>
        <p:spPr/>
        <p:txBody>
          <a:bodyPr/>
          <a:lstStyle/>
          <a:p>
            <a:fld id="{1B6CBC03-97D9-40D3-A0A7-7DD44BE9F7B1}"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1"/>
          <p:cNvSpPr txBox="1">
            <a:spLocks/>
          </p:cNvSpPr>
          <p:nvPr/>
        </p:nvSpPr>
        <p:spPr>
          <a:xfrm>
            <a:off x="612648" y="228600"/>
            <a:ext cx="8153400" cy="914400"/>
          </a:xfrm>
          <a:prstGeom prst="rect">
            <a:avLst/>
          </a:prstGeom>
          <a:solidFill>
            <a:schemeClr val="accent1"/>
          </a:solidFill>
        </p:spPr>
        <p:txBody>
          <a:bodyPr vert="horz"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FF00"/>
                </a:solidFill>
                <a:effectLst/>
                <a:uLnTx/>
                <a:uFillTx/>
                <a:latin typeface="Calibri" pitchFamily="34" charset="0"/>
                <a:ea typeface="+mj-ea"/>
                <a:cs typeface="+mj-cs"/>
              </a:rPr>
              <a:t>Variability in Projections: Why So Much Fluctuation?</a:t>
            </a:r>
            <a:endParaRPr kumimoji="0" lang="en-US" sz="3200" b="1" i="0" u="none" strike="noStrike" kern="1200" cap="none" spc="0" normalizeH="0" baseline="0" noProof="0" dirty="0">
              <a:ln>
                <a:noFill/>
              </a:ln>
              <a:solidFill>
                <a:schemeClr val="accent3">
                  <a:lumMod val="40000"/>
                  <a:lumOff val="60000"/>
                </a:schemeClr>
              </a:solidFill>
              <a:effectLst/>
              <a:uLnTx/>
              <a:uFillTx/>
              <a:latin typeface="Calibri" pitchFamily="34" charset="0"/>
              <a:ea typeface="+mj-ea"/>
              <a:cs typeface="+mj-cs"/>
            </a:endParaRPr>
          </a:p>
        </p:txBody>
      </p:sp>
      <p:graphicFrame>
        <p:nvGraphicFramePr>
          <p:cNvPr id="7" name="Content Placeholder 5"/>
          <p:cNvGraphicFramePr>
            <a:graphicFrameLocks/>
          </p:cNvGraphicFramePr>
          <p:nvPr/>
        </p:nvGraphicFramePr>
        <p:xfrm>
          <a:off x="609600" y="2057400"/>
          <a:ext cx="8001000" cy="4153231"/>
        </p:xfrm>
        <a:graphic>
          <a:graphicData uri="http://schemas.openxmlformats.org/drawingml/2006/table">
            <a:tbl>
              <a:tblPr firstRow="1" bandRow="1">
                <a:tableStyleId>{BC89EF96-8CEA-46FF-86C4-4CE0E7609802}</a:tableStyleId>
              </a:tblPr>
              <a:tblGrid>
                <a:gridCol w="2000250"/>
                <a:gridCol w="2000250"/>
                <a:gridCol w="2000250"/>
                <a:gridCol w="2000250"/>
              </a:tblGrid>
              <a:tr h="861391">
                <a:tc>
                  <a:txBody>
                    <a:bodyPr/>
                    <a:lstStyle/>
                    <a:p>
                      <a:pPr algn="ctr"/>
                      <a:r>
                        <a:rPr lang="en-US" sz="1600" dirty="0" smtClean="0">
                          <a:latin typeface="Calibri" pitchFamily="34" charset="0"/>
                        </a:rPr>
                        <a:t>Year</a:t>
                      </a:r>
                      <a:endParaRPr lang="en-US" sz="1600" b="0" dirty="0">
                        <a:solidFill>
                          <a:srgbClr val="FFFF00"/>
                        </a:solidFill>
                        <a:latin typeface="Calibri" pitchFamily="34" charset="0"/>
                      </a:endParaRPr>
                    </a:p>
                  </a:txBody>
                  <a:tcPr anchor="ctr"/>
                </a:tc>
                <a:tc>
                  <a:txBody>
                    <a:bodyPr/>
                    <a:lstStyle/>
                    <a:p>
                      <a:pPr algn="ctr"/>
                      <a:r>
                        <a:rPr lang="en-US" sz="1600" dirty="0" smtClean="0">
                          <a:latin typeface="Calibri" pitchFamily="34" charset="0"/>
                        </a:rPr>
                        <a:t>Public</a:t>
                      </a:r>
                      <a:r>
                        <a:rPr lang="en-US" sz="1600" baseline="0" dirty="0" smtClean="0">
                          <a:latin typeface="Calibri" pitchFamily="34" charset="0"/>
                        </a:rPr>
                        <a:t> NH Billable Patient Days</a:t>
                      </a:r>
                    </a:p>
                    <a:p>
                      <a:pPr algn="ctr"/>
                      <a:r>
                        <a:rPr lang="en-US" sz="1600" baseline="0" dirty="0" smtClean="0">
                          <a:latin typeface="Calibri" pitchFamily="34" charset="0"/>
                        </a:rPr>
                        <a:t>(Total)</a:t>
                      </a:r>
                      <a:endParaRPr lang="en-US" sz="1600" b="0" dirty="0">
                        <a:solidFill>
                          <a:srgbClr val="FFFF00"/>
                        </a:solidFill>
                        <a:latin typeface="Calibri" pitchFamily="34" charset="0"/>
                      </a:endParaRPr>
                    </a:p>
                  </a:txBody>
                  <a:tcPr anchor="ctr"/>
                </a:tc>
                <a:tc>
                  <a:txBody>
                    <a:bodyPr/>
                    <a:lstStyle/>
                    <a:p>
                      <a:pPr algn="ctr"/>
                      <a:r>
                        <a:rPr lang="en-US" sz="1600" dirty="0" smtClean="0">
                          <a:latin typeface="Calibri" pitchFamily="34" charset="0"/>
                        </a:rPr>
                        <a:t>% Admissions to Public</a:t>
                      </a:r>
                      <a:r>
                        <a:rPr lang="en-US" sz="1600" baseline="0" dirty="0" smtClean="0">
                          <a:latin typeface="Calibri" pitchFamily="34" charset="0"/>
                        </a:rPr>
                        <a:t> NH </a:t>
                      </a:r>
                    </a:p>
                    <a:p>
                      <a:pPr algn="ctr"/>
                      <a:r>
                        <a:rPr lang="en-US" sz="1600" baseline="0" dirty="0" smtClean="0">
                          <a:latin typeface="Calibri" pitchFamily="34" charset="0"/>
                        </a:rPr>
                        <a:t>(by County)</a:t>
                      </a:r>
                      <a:endParaRPr lang="en-US" sz="1600" b="0" dirty="0">
                        <a:solidFill>
                          <a:srgbClr val="FFFF00"/>
                        </a:solidFill>
                        <a:latin typeface="Calibri" pitchFamily="34" charset="0"/>
                      </a:endParaRPr>
                    </a:p>
                  </a:txBody>
                  <a:tcPr anchor="ctr"/>
                </a:tc>
                <a:tc>
                  <a:txBody>
                    <a:bodyPr/>
                    <a:lstStyle/>
                    <a:p>
                      <a:pPr algn="ctr"/>
                      <a:r>
                        <a:rPr lang="en-US" sz="1600" dirty="0" smtClean="0">
                          <a:latin typeface="Calibri" pitchFamily="34" charset="0"/>
                        </a:rPr>
                        <a:t>Public</a:t>
                      </a:r>
                      <a:r>
                        <a:rPr lang="en-US" sz="1600" baseline="0" dirty="0" smtClean="0">
                          <a:latin typeface="Calibri" pitchFamily="34" charset="0"/>
                        </a:rPr>
                        <a:t> NH Billable Pt Days </a:t>
                      </a:r>
                    </a:p>
                    <a:p>
                      <a:pPr algn="ctr"/>
                      <a:r>
                        <a:rPr lang="en-US" sz="1600" dirty="0" smtClean="0">
                          <a:latin typeface="Calibri" pitchFamily="34" charset="0"/>
                        </a:rPr>
                        <a:t>(by County)</a:t>
                      </a:r>
                      <a:endParaRPr lang="en-US" sz="1600" b="0" dirty="0">
                        <a:solidFill>
                          <a:srgbClr val="FFFF00"/>
                        </a:solidFill>
                        <a:latin typeface="Calibri" pitchFamily="34" charset="0"/>
                      </a:endParaRPr>
                    </a:p>
                  </a:txBody>
                  <a:tcPr anchor="ctr"/>
                </a:tc>
              </a:tr>
              <a:tr h="775252">
                <a:tc>
                  <a:txBody>
                    <a:bodyPr/>
                    <a:lstStyle/>
                    <a:p>
                      <a:pPr algn="ctr"/>
                      <a:r>
                        <a:rPr lang="en-US" sz="1600" dirty="0" smtClean="0">
                          <a:latin typeface="Calibri" pitchFamily="34" charset="0"/>
                        </a:rPr>
                        <a:t>2009</a:t>
                      </a:r>
                      <a:endParaRPr lang="en-US" sz="1600" b="1" dirty="0">
                        <a:latin typeface="Calibri" pitchFamily="34" charset="0"/>
                      </a:endParaRPr>
                    </a:p>
                  </a:txBody>
                  <a:tcPr anchor="ctr"/>
                </a:tc>
                <a:tc>
                  <a:txBody>
                    <a:bodyPr/>
                    <a:lstStyle/>
                    <a:p>
                      <a:pPr marL="220980" marR="0" algn="ctr">
                        <a:lnSpc>
                          <a:spcPct val="115000"/>
                        </a:lnSpc>
                        <a:spcBef>
                          <a:spcPts val="105"/>
                        </a:spcBef>
                        <a:spcAft>
                          <a:spcPts val="0"/>
                        </a:spcAft>
                      </a:pPr>
                      <a:r>
                        <a:rPr lang="en-US" sz="1600" dirty="0">
                          <a:latin typeface="Calibri"/>
                          <a:ea typeface="Times New Roman"/>
                          <a:cs typeface="Times New Roman"/>
                        </a:rPr>
                        <a:t>137,584</a:t>
                      </a:r>
                    </a:p>
                  </a:txBody>
                  <a:tcPr marL="0" marR="0" marT="0" marB="0" anchor="ctr"/>
                </a:tc>
                <a:tc>
                  <a:txBody>
                    <a:bodyPr/>
                    <a:lstStyle/>
                    <a:p>
                      <a:r>
                        <a:rPr lang="en-US" sz="1600" dirty="0" smtClean="0">
                          <a:latin typeface="Calibri" pitchFamily="34" charset="0"/>
                        </a:rPr>
                        <a:t>NC:         66.7%</a:t>
                      </a:r>
                    </a:p>
                    <a:p>
                      <a:r>
                        <a:rPr lang="en-US" sz="1600" dirty="0" smtClean="0">
                          <a:latin typeface="Calibri" pitchFamily="34" charset="0"/>
                        </a:rPr>
                        <a:t>Kent:</a:t>
                      </a:r>
                      <a:r>
                        <a:rPr lang="en-US" sz="1600" baseline="0" dirty="0" smtClean="0">
                          <a:latin typeface="Calibri" pitchFamily="34" charset="0"/>
                        </a:rPr>
                        <a:t>      21.1%</a:t>
                      </a:r>
                    </a:p>
                    <a:p>
                      <a:r>
                        <a:rPr lang="en-US" sz="1600" baseline="0" dirty="0" smtClean="0">
                          <a:latin typeface="Calibri" pitchFamily="34" charset="0"/>
                        </a:rPr>
                        <a:t>Sussex:  12.2%</a:t>
                      </a:r>
                      <a:endParaRPr lang="en-US" sz="1600" dirty="0">
                        <a:latin typeface="Calibri" pitchFamily="34" charset="0"/>
                      </a:endParaRPr>
                    </a:p>
                  </a:txBody>
                  <a:tcPr anchor="ctr"/>
                </a:tc>
                <a:tc>
                  <a:txBody>
                    <a:bodyPr/>
                    <a:lstStyle/>
                    <a:p>
                      <a:r>
                        <a:rPr lang="en-US" sz="1600" dirty="0" smtClean="0">
                          <a:latin typeface="Calibri" pitchFamily="34" charset="0"/>
                        </a:rPr>
                        <a:t>NC:         91,769</a:t>
                      </a:r>
                    </a:p>
                    <a:p>
                      <a:r>
                        <a:rPr lang="en-US" sz="1600" dirty="0" smtClean="0">
                          <a:latin typeface="Calibri" pitchFamily="34" charset="0"/>
                        </a:rPr>
                        <a:t>Kent:</a:t>
                      </a:r>
                      <a:r>
                        <a:rPr lang="en-US" sz="1600" baseline="0" dirty="0" smtClean="0">
                          <a:latin typeface="Calibri" pitchFamily="34" charset="0"/>
                        </a:rPr>
                        <a:t>      29,030</a:t>
                      </a:r>
                    </a:p>
                    <a:p>
                      <a:r>
                        <a:rPr lang="en-US" sz="1600" baseline="0" dirty="0" smtClean="0">
                          <a:latin typeface="Calibri" pitchFamily="34" charset="0"/>
                        </a:rPr>
                        <a:t>Sussex:  16,785</a:t>
                      </a:r>
                      <a:endParaRPr lang="en-US" sz="1600" dirty="0">
                        <a:latin typeface="Calibri" pitchFamily="34" charset="0"/>
                      </a:endParaRPr>
                    </a:p>
                  </a:txBody>
                  <a:tcPr anchor="ctr"/>
                </a:tc>
              </a:tr>
              <a:tr h="775252">
                <a:tc>
                  <a:txBody>
                    <a:bodyPr/>
                    <a:lstStyle/>
                    <a:p>
                      <a:pPr algn="ctr"/>
                      <a:r>
                        <a:rPr lang="en-US" sz="1600" dirty="0" smtClean="0">
                          <a:latin typeface="Calibri" pitchFamily="34" charset="0"/>
                        </a:rPr>
                        <a:t>2010</a:t>
                      </a:r>
                      <a:endParaRPr lang="en-US" sz="1600" b="1" dirty="0">
                        <a:latin typeface="Calibri" pitchFamily="34" charset="0"/>
                      </a:endParaRPr>
                    </a:p>
                  </a:txBody>
                  <a:tcPr anchor="ctr"/>
                </a:tc>
                <a:tc>
                  <a:txBody>
                    <a:bodyPr/>
                    <a:lstStyle/>
                    <a:p>
                      <a:pPr marL="220980" marR="0" algn="ctr">
                        <a:lnSpc>
                          <a:spcPct val="115000"/>
                        </a:lnSpc>
                        <a:spcBef>
                          <a:spcPts val="105"/>
                        </a:spcBef>
                        <a:spcAft>
                          <a:spcPts val="0"/>
                        </a:spcAft>
                      </a:pPr>
                      <a:r>
                        <a:rPr lang="en-US" sz="1600" dirty="0">
                          <a:latin typeface="Calibri"/>
                          <a:ea typeface="Times New Roman"/>
                          <a:cs typeface="Times New Roman"/>
                        </a:rPr>
                        <a:t>137,824</a:t>
                      </a:r>
                    </a:p>
                  </a:txBody>
                  <a:tcPr marL="0" marR="0" marT="0" marB="0" anchor="ctr"/>
                </a:tc>
                <a:tc>
                  <a:txBody>
                    <a:bodyPr/>
                    <a:lstStyle/>
                    <a:p>
                      <a:r>
                        <a:rPr lang="en-US" sz="1600" dirty="0" smtClean="0">
                          <a:latin typeface="Calibri" pitchFamily="34" charset="0"/>
                        </a:rPr>
                        <a:t>NC:         63.0%</a:t>
                      </a:r>
                    </a:p>
                    <a:p>
                      <a:r>
                        <a:rPr lang="en-US" sz="1600" dirty="0" smtClean="0">
                          <a:latin typeface="Calibri" pitchFamily="34" charset="0"/>
                        </a:rPr>
                        <a:t>Kent:      21.0%</a:t>
                      </a:r>
                    </a:p>
                    <a:p>
                      <a:r>
                        <a:rPr lang="en-US" sz="1600" dirty="0" smtClean="0">
                          <a:latin typeface="Calibri" pitchFamily="34" charset="0"/>
                        </a:rPr>
                        <a:t>Sussex:  16.0%</a:t>
                      </a:r>
                      <a:endParaRPr lang="en-US" sz="1600" dirty="0">
                        <a:latin typeface="Calibri" pitchFamily="34" charset="0"/>
                      </a:endParaRPr>
                    </a:p>
                  </a:txBody>
                  <a:tcPr anchor="ctr"/>
                </a:tc>
                <a:tc>
                  <a:txBody>
                    <a:bodyPr/>
                    <a:lstStyle/>
                    <a:p>
                      <a:r>
                        <a:rPr lang="en-US" sz="1600" dirty="0" smtClean="0">
                          <a:latin typeface="Calibri" pitchFamily="34" charset="0"/>
                        </a:rPr>
                        <a:t>NC:         86,829</a:t>
                      </a:r>
                    </a:p>
                    <a:p>
                      <a:r>
                        <a:rPr lang="en-US" sz="1600" dirty="0" smtClean="0">
                          <a:latin typeface="Calibri" pitchFamily="34" charset="0"/>
                        </a:rPr>
                        <a:t>Kent:      28,943</a:t>
                      </a:r>
                    </a:p>
                    <a:p>
                      <a:r>
                        <a:rPr lang="en-US" sz="1600" dirty="0" smtClean="0">
                          <a:latin typeface="Calibri" pitchFamily="34" charset="0"/>
                        </a:rPr>
                        <a:t>Sussex:  22,052</a:t>
                      </a:r>
                      <a:endParaRPr lang="en-US" sz="1600" dirty="0">
                        <a:latin typeface="Calibri" pitchFamily="34" charset="0"/>
                      </a:endParaRPr>
                    </a:p>
                  </a:txBody>
                  <a:tcPr anchor="ctr"/>
                </a:tc>
              </a:tr>
              <a:tr h="775252">
                <a:tc>
                  <a:txBody>
                    <a:bodyPr/>
                    <a:lstStyle/>
                    <a:p>
                      <a:pPr algn="ctr"/>
                      <a:r>
                        <a:rPr lang="en-US" sz="1600" dirty="0" smtClean="0">
                          <a:latin typeface="Calibri" pitchFamily="34" charset="0"/>
                        </a:rPr>
                        <a:t>2011</a:t>
                      </a:r>
                      <a:endParaRPr lang="en-US" sz="1600" b="1" dirty="0">
                        <a:latin typeface="Calibri" pitchFamily="34" charset="0"/>
                      </a:endParaRPr>
                    </a:p>
                  </a:txBody>
                  <a:tcPr anchor="ctr"/>
                </a:tc>
                <a:tc>
                  <a:txBody>
                    <a:bodyPr/>
                    <a:lstStyle/>
                    <a:p>
                      <a:pPr marL="220980" marR="0" algn="ctr">
                        <a:lnSpc>
                          <a:spcPct val="115000"/>
                        </a:lnSpc>
                        <a:spcBef>
                          <a:spcPts val="105"/>
                        </a:spcBef>
                        <a:spcAft>
                          <a:spcPts val="0"/>
                        </a:spcAft>
                      </a:pPr>
                      <a:r>
                        <a:rPr lang="en-US" sz="1600" dirty="0">
                          <a:latin typeface="Calibri"/>
                          <a:ea typeface="Times New Roman"/>
                          <a:cs typeface="Times New Roman"/>
                        </a:rPr>
                        <a:t>131,675</a:t>
                      </a:r>
                    </a:p>
                  </a:txBody>
                  <a:tcPr marL="0" marR="0" marT="0" marB="0" anchor="ctr"/>
                </a:tc>
                <a:tc>
                  <a:txBody>
                    <a:bodyPr/>
                    <a:lstStyle/>
                    <a:p>
                      <a:r>
                        <a:rPr lang="en-US" sz="1600" dirty="0" smtClean="0">
                          <a:latin typeface="Calibri" pitchFamily="34" charset="0"/>
                        </a:rPr>
                        <a:t>NC:        60.0%</a:t>
                      </a:r>
                    </a:p>
                    <a:p>
                      <a:r>
                        <a:rPr lang="en-US" sz="1600" b="1" dirty="0" smtClean="0">
                          <a:solidFill>
                            <a:srgbClr val="800000"/>
                          </a:solidFill>
                          <a:latin typeface="Calibri" pitchFamily="34" charset="0"/>
                        </a:rPr>
                        <a:t>Kent:</a:t>
                      </a:r>
                      <a:r>
                        <a:rPr lang="en-US" sz="1600" b="1" baseline="0" dirty="0" smtClean="0">
                          <a:solidFill>
                            <a:srgbClr val="800000"/>
                          </a:solidFill>
                          <a:latin typeface="Calibri" pitchFamily="34" charset="0"/>
                        </a:rPr>
                        <a:t>     35.4%</a:t>
                      </a:r>
                    </a:p>
                    <a:p>
                      <a:r>
                        <a:rPr lang="en-US" sz="1600" baseline="0" dirty="0" smtClean="0">
                          <a:latin typeface="Calibri" pitchFamily="34" charset="0"/>
                        </a:rPr>
                        <a:t>Sussex:  3.1%</a:t>
                      </a:r>
                      <a:endParaRPr lang="en-US" sz="1600" dirty="0">
                        <a:latin typeface="Calibri" pitchFamily="34" charset="0"/>
                      </a:endParaRPr>
                    </a:p>
                  </a:txBody>
                  <a:tcPr anchor="ctr"/>
                </a:tc>
                <a:tc>
                  <a:txBody>
                    <a:bodyPr/>
                    <a:lstStyle/>
                    <a:p>
                      <a:r>
                        <a:rPr lang="en-US" sz="1600" dirty="0" smtClean="0">
                          <a:latin typeface="Calibri" pitchFamily="34" charset="0"/>
                        </a:rPr>
                        <a:t>NC:        79,005</a:t>
                      </a:r>
                    </a:p>
                    <a:p>
                      <a:r>
                        <a:rPr lang="en-US" sz="1600" b="1" dirty="0" smtClean="0">
                          <a:solidFill>
                            <a:srgbClr val="800000"/>
                          </a:solidFill>
                          <a:latin typeface="Calibri" pitchFamily="34" charset="0"/>
                        </a:rPr>
                        <a:t>Kent:</a:t>
                      </a:r>
                      <a:r>
                        <a:rPr lang="en-US" sz="1600" b="1" baseline="0" dirty="0" smtClean="0">
                          <a:solidFill>
                            <a:srgbClr val="800000"/>
                          </a:solidFill>
                          <a:latin typeface="Calibri" pitchFamily="34" charset="0"/>
                        </a:rPr>
                        <a:t>     46,613</a:t>
                      </a:r>
                    </a:p>
                    <a:p>
                      <a:r>
                        <a:rPr lang="en-US" sz="1600" baseline="0" dirty="0" smtClean="0">
                          <a:latin typeface="Calibri" pitchFamily="34" charset="0"/>
                        </a:rPr>
                        <a:t>Sussex:  4,082</a:t>
                      </a:r>
                      <a:endParaRPr lang="en-US" sz="1600" dirty="0">
                        <a:latin typeface="Calibri" pitchFamily="34" charset="0"/>
                      </a:endParaRPr>
                    </a:p>
                  </a:txBody>
                  <a:tcPr anchor="ctr"/>
                </a:tc>
              </a:tr>
              <a:tr h="775252">
                <a:tc>
                  <a:txBody>
                    <a:bodyPr/>
                    <a:lstStyle/>
                    <a:p>
                      <a:pPr algn="ctr"/>
                      <a:r>
                        <a:rPr lang="en-US" sz="1600" dirty="0" smtClean="0">
                          <a:latin typeface="Calibri" pitchFamily="34" charset="0"/>
                        </a:rPr>
                        <a:t>2012</a:t>
                      </a:r>
                      <a:endParaRPr lang="en-US" sz="1600" b="1" dirty="0">
                        <a:solidFill>
                          <a:srgbClr val="C00000"/>
                        </a:solidFill>
                        <a:latin typeface="Calibri" pitchFamily="34" charset="0"/>
                      </a:endParaRPr>
                    </a:p>
                  </a:txBody>
                  <a:tcPr anchor="ctr"/>
                </a:tc>
                <a:tc>
                  <a:txBody>
                    <a:bodyPr/>
                    <a:lstStyle/>
                    <a:p>
                      <a:pPr marL="220980" marR="0" algn="ctr">
                        <a:lnSpc>
                          <a:spcPct val="115000"/>
                        </a:lnSpc>
                        <a:spcBef>
                          <a:spcPts val="105"/>
                        </a:spcBef>
                        <a:spcAft>
                          <a:spcPts val="0"/>
                        </a:spcAft>
                      </a:pPr>
                      <a:r>
                        <a:rPr lang="en-US" sz="1600" dirty="0">
                          <a:latin typeface="Calibri"/>
                          <a:ea typeface="Times New Roman"/>
                          <a:cs typeface="Times New Roman"/>
                        </a:rPr>
                        <a:t>114,177</a:t>
                      </a:r>
                    </a:p>
                  </a:txBody>
                  <a:tcPr marL="0" marR="0" marT="0" marB="0" anchor="ctr"/>
                </a:tc>
                <a:tc>
                  <a:txBody>
                    <a:bodyPr/>
                    <a:lstStyle/>
                    <a:p>
                      <a:r>
                        <a:rPr lang="en-US" sz="1600" dirty="0" smtClean="0">
                          <a:latin typeface="Calibri" pitchFamily="34" charset="0"/>
                        </a:rPr>
                        <a:t>NC:        64.5%</a:t>
                      </a:r>
                    </a:p>
                    <a:p>
                      <a:r>
                        <a:rPr lang="en-US" sz="1600" b="1" dirty="0" smtClean="0">
                          <a:solidFill>
                            <a:srgbClr val="800000"/>
                          </a:solidFill>
                          <a:latin typeface="Calibri" pitchFamily="34" charset="0"/>
                        </a:rPr>
                        <a:t>Kent:     22.6%</a:t>
                      </a:r>
                    </a:p>
                    <a:p>
                      <a:r>
                        <a:rPr lang="en-US" sz="1600" dirty="0" smtClean="0">
                          <a:latin typeface="Calibri" pitchFamily="34" charset="0"/>
                        </a:rPr>
                        <a:t>Sussex:  13.0%</a:t>
                      </a:r>
                      <a:endParaRPr lang="en-US" sz="1600" dirty="0">
                        <a:solidFill>
                          <a:srgbClr val="C00000"/>
                        </a:solidFill>
                        <a:latin typeface="Calibri" pitchFamily="34" charset="0"/>
                      </a:endParaRPr>
                    </a:p>
                  </a:txBody>
                  <a:tcPr anchor="ctr"/>
                </a:tc>
                <a:tc>
                  <a:txBody>
                    <a:bodyPr/>
                    <a:lstStyle/>
                    <a:p>
                      <a:r>
                        <a:rPr lang="en-US" sz="1600" dirty="0" smtClean="0">
                          <a:latin typeface="Calibri" pitchFamily="34" charset="0"/>
                        </a:rPr>
                        <a:t>NC:        73,644</a:t>
                      </a:r>
                    </a:p>
                    <a:p>
                      <a:r>
                        <a:rPr lang="en-US" sz="1600" b="1" dirty="0" smtClean="0">
                          <a:solidFill>
                            <a:srgbClr val="800000"/>
                          </a:solidFill>
                          <a:latin typeface="Calibri" pitchFamily="34" charset="0"/>
                        </a:rPr>
                        <a:t>Kent:     25,804</a:t>
                      </a:r>
                    </a:p>
                    <a:p>
                      <a:r>
                        <a:rPr lang="en-US" sz="1600" dirty="0" smtClean="0">
                          <a:latin typeface="Calibri" pitchFamily="34" charset="0"/>
                        </a:rPr>
                        <a:t>Sussex:  14,843</a:t>
                      </a:r>
                      <a:endParaRPr lang="en-US" sz="1600" dirty="0">
                        <a:solidFill>
                          <a:srgbClr val="C00000"/>
                        </a:solidFill>
                        <a:latin typeface="Calibri" pitchFamily="34" charset="0"/>
                      </a:endParaRPr>
                    </a:p>
                  </a:txBody>
                  <a:tcPr anchor="ctr"/>
                </a:tc>
              </a:tr>
            </a:tbl>
          </a:graphicData>
        </a:graphic>
      </p:graphicFrame>
      <p:sp>
        <p:nvSpPr>
          <p:cNvPr id="8" name="Rectangle 8"/>
          <p:cNvSpPr>
            <a:spLocks noGrp="1" noChangeArrowheads="1"/>
          </p:cNvSpPr>
          <p:nvPr>
            <p:ph type="title"/>
          </p:nvPr>
        </p:nvSpPr>
        <p:spPr>
          <a:xfrm>
            <a:off x="457200" y="1447800"/>
            <a:ext cx="8229600" cy="715962"/>
          </a:xfrm>
        </p:spPr>
        <p:txBody>
          <a:bodyPr>
            <a:normAutofit/>
          </a:bodyPr>
          <a:lstStyle/>
          <a:p>
            <a:pPr algn="ctr" eaLnBrk="1" hangingPunct="1"/>
            <a:r>
              <a:rPr lang="en-US" sz="2000" b="1" u="sng" cap="small" dirty="0" smtClean="0">
                <a:solidFill>
                  <a:schemeClr val="accent1">
                    <a:lumMod val="75000"/>
                    <a:lumOff val="25000"/>
                  </a:schemeClr>
                </a:solidFill>
              </a:rPr>
              <a:t>Allocation of Public NH Billable Pt Days</a:t>
            </a:r>
            <a:endParaRPr lang="en-US" sz="2000" b="1" dirty="0" smtClean="0">
              <a:latin typeface="Calibri"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fld id="{1B6CBC03-97D9-40D3-A0A7-7DD44BE9F7B1}"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8153400" cy="914400"/>
          </a:xfrm>
          <a:solidFill>
            <a:schemeClr val="accent1"/>
          </a:solidFill>
        </p:spPr>
        <p:txBody>
          <a:bodyPr>
            <a:normAutofit fontScale="90000"/>
          </a:bodyPr>
          <a:lstStyle/>
          <a:p>
            <a:pPr algn="ctr"/>
            <a:r>
              <a:rPr lang="en-US" sz="3200" dirty="0" smtClean="0">
                <a:solidFill>
                  <a:srgbClr val="FFFF00"/>
                </a:solidFill>
                <a:latin typeface="Calibri" pitchFamily="34" charset="0"/>
              </a:rPr>
              <a:t>Variability in Projections: Why So Much Fluctuation?</a:t>
            </a:r>
            <a:endParaRPr lang="en-US" sz="3200" b="1" dirty="0">
              <a:solidFill>
                <a:schemeClr val="accent3">
                  <a:lumMod val="40000"/>
                  <a:lumOff val="60000"/>
                </a:schemeClr>
              </a:solidFill>
              <a:latin typeface="Calibri" pitchFamily="34" charset="0"/>
            </a:endParaRPr>
          </a:p>
        </p:txBody>
      </p:sp>
      <p:sp>
        <p:nvSpPr>
          <p:cNvPr id="6" name="TextBox 5"/>
          <p:cNvSpPr txBox="1"/>
          <p:nvPr/>
        </p:nvSpPr>
        <p:spPr>
          <a:xfrm>
            <a:off x="838200" y="3505200"/>
            <a:ext cx="1219200" cy="400110"/>
          </a:xfrm>
          <a:prstGeom prst="rect">
            <a:avLst/>
          </a:prstGeom>
          <a:ln/>
          <a:effectLst>
            <a:glow rad="101600">
              <a:schemeClr val="accent1">
                <a:lumMod val="90000"/>
                <a:lumOff val="10000"/>
                <a:alpha val="60000"/>
              </a:schemeClr>
            </a:glo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000" b="1" dirty="0" smtClean="0">
                <a:latin typeface="Calibri" pitchFamily="34" charset="0"/>
              </a:rPr>
              <a:t>Data In</a:t>
            </a:r>
            <a:endParaRPr lang="en-US" sz="2000" b="1" dirty="0">
              <a:latin typeface="Calibri" pitchFamily="34" charset="0"/>
            </a:endParaRPr>
          </a:p>
        </p:txBody>
      </p:sp>
      <p:sp>
        <p:nvSpPr>
          <p:cNvPr id="7" name="TextBox 6"/>
          <p:cNvSpPr txBox="1"/>
          <p:nvPr/>
        </p:nvSpPr>
        <p:spPr>
          <a:xfrm>
            <a:off x="3352800" y="3352800"/>
            <a:ext cx="1905000" cy="954107"/>
          </a:xfrm>
          <a:prstGeom prst="rect">
            <a:avLst/>
          </a:prstGeom>
          <a:ln/>
          <a:effectLst>
            <a:glow rad="101600">
              <a:schemeClr val="accent1">
                <a:lumMod val="90000"/>
                <a:lumOff val="10000"/>
                <a:alpha val="60000"/>
              </a:schemeClr>
            </a:glo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000" b="1" dirty="0" smtClean="0">
                <a:latin typeface="Calibri" pitchFamily="34" charset="0"/>
              </a:rPr>
              <a:t>Analysis Methods </a:t>
            </a:r>
          </a:p>
          <a:p>
            <a:pPr algn="ctr"/>
            <a:r>
              <a:rPr lang="en-US" sz="1600" b="1" dirty="0" smtClean="0">
                <a:latin typeface="Calibri" pitchFamily="34" charset="0"/>
              </a:rPr>
              <a:t>(HRMP)</a:t>
            </a:r>
            <a:endParaRPr lang="en-US" sz="1600" b="1" dirty="0">
              <a:latin typeface="Calibri" pitchFamily="34" charset="0"/>
            </a:endParaRPr>
          </a:p>
        </p:txBody>
      </p:sp>
      <p:sp>
        <p:nvSpPr>
          <p:cNvPr id="8" name="TextBox 7"/>
          <p:cNvSpPr txBox="1"/>
          <p:nvPr/>
        </p:nvSpPr>
        <p:spPr>
          <a:xfrm>
            <a:off x="6553200" y="3429000"/>
            <a:ext cx="2438400" cy="646331"/>
          </a:xfrm>
          <a:prstGeom prst="rect">
            <a:avLst/>
          </a:prstGeom>
          <a:ln/>
          <a:effectLst>
            <a:glow rad="101600">
              <a:schemeClr val="accent1">
                <a:lumMod val="90000"/>
                <a:lumOff val="10000"/>
                <a:alpha val="60000"/>
              </a:schemeClr>
            </a:glo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000" b="1" dirty="0" smtClean="0">
                <a:latin typeface="Calibri" pitchFamily="34" charset="0"/>
              </a:rPr>
              <a:t>Data Out </a:t>
            </a:r>
          </a:p>
          <a:p>
            <a:pPr algn="ctr"/>
            <a:r>
              <a:rPr lang="en-US" sz="1600" b="1" dirty="0" smtClean="0">
                <a:latin typeface="Calibri" pitchFamily="34" charset="0"/>
              </a:rPr>
              <a:t>(NH Bed Projections)</a:t>
            </a:r>
            <a:endParaRPr lang="en-US" sz="1600" b="1" dirty="0">
              <a:latin typeface="Calibri" pitchFamily="34" charset="0"/>
            </a:endParaRPr>
          </a:p>
        </p:txBody>
      </p:sp>
      <p:sp>
        <p:nvSpPr>
          <p:cNvPr id="10" name="Right Arrow 9"/>
          <p:cNvSpPr/>
          <p:nvPr/>
        </p:nvSpPr>
        <p:spPr>
          <a:xfrm>
            <a:off x="2286000" y="3581400"/>
            <a:ext cx="762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5562600" y="3581400"/>
            <a:ext cx="762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04800" y="4825425"/>
            <a:ext cx="1295400" cy="5847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1600" b="1" dirty="0" smtClean="0">
                <a:latin typeface="Calibri" pitchFamily="34" charset="0"/>
              </a:rPr>
              <a:t>Population Estimates</a:t>
            </a:r>
            <a:endParaRPr lang="en-US" sz="1600" b="1" dirty="0">
              <a:latin typeface="Calibri" pitchFamily="34" charset="0"/>
            </a:endParaRPr>
          </a:p>
        </p:txBody>
      </p:sp>
      <p:sp>
        <p:nvSpPr>
          <p:cNvPr id="13" name="TextBox 12"/>
          <p:cNvSpPr txBox="1"/>
          <p:nvPr/>
        </p:nvSpPr>
        <p:spPr>
          <a:xfrm>
            <a:off x="1600200" y="1828800"/>
            <a:ext cx="1066800" cy="83099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1600" b="1" dirty="0" smtClean="0">
                <a:latin typeface="Calibri" pitchFamily="34" charset="0"/>
              </a:rPr>
              <a:t>Current Patient Day Data</a:t>
            </a:r>
            <a:endParaRPr lang="en-US" sz="1600" b="1" dirty="0">
              <a:latin typeface="Calibri" pitchFamily="34" charset="0"/>
            </a:endParaRPr>
          </a:p>
        </p:txBody>
      </p:sp>
      <p:sp>
        <p:nvSpPr>
          <p:cNvPr id="14" name="TextBox 13"/>
          <p:cNvSpPr txBox="1"/>
          <p:nvPr/>
        </p:nvSpPr>
        <p:spPr>
          <a:xfrm>
            <a:off x="152400" y="1828800"/>
            <a:ext cx="1066800" cy="83099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1600" b="1" dirty="0" smtClean="0">
                <a:latin typeface="Calibri" pitchFamily="34" charset="0"/>
              </a:rPr>
              <a:t>Current NH Bed Counts</a:t>
            </a:r>
            <a:endParaRPr lang="en-US" sz="1600" b="1" dirty="0">
              <a:latin typeface="Calibri" pitchFamily="34" charset="0"/>
            </a:endParaRPr>
          </a:p>
        </p:txBody>
      </p:sp>
      <p:cxnSp>
        <p:nvCxnSpPr>
          <p:cNvPr id="16" name="Straight Arrow Connector 15"/>
          <p:cNvCxnSpPr>
            <a:stCxn id="13" idx="2"/>
          </p:cNvCxnSpPr>
          <p:nvPr/>
        </p:nvCxnSpPr>
        <p:spPr>
          <a:xfrm flipH="1">
            <a:off x="1905000" y="2659797"/>
            <a:ext cx="228600" cy="6930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4" idx="2"/>
          </p:cNvCxnSpPr>
          <p:nvPr/>
        </p:nvCxnSpPr>
        <p:spPr>
          <a:xfrm>
            <a:off x="685800" y="2659797"/>
            <a:ext cx="228600" cy="6930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838200" y="4114800"/>
            <a:ext cx="762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905000" y="4800600"/>
            <a:ext cx="1828800" cy="5847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1600" b="1" dirty="0" smtClean="0">
                <a:latin typeface="Calibri" pitchFamily="34" charset="0"/>
              </a:rPr>
              <a:t>Allocation of Public NH Billable Pt Days</a:t>
            </a:r>
            <a:endParaRPr lang="en-US" sz="1600" b="1" dirty="0">
              <a:latin typeface="Calibri" pitchFamily="34" charset="0"/>
            </a:endParaRPr>
          </a:p>
        </p:txBody>
      </p:sp>
      <p:cxnSp>
        <p:nvCxnSpPr>
          <p:cNvPr id="26" name="Straight Arrow Connector 25"/>
          <p:cNvCxnSpPr/>
          <p:nvPr/>
        </p:nvCxnSpPr>
        <p:spPr>
          <a:xfrm flipH="1" flipV="1">
            <a:off x="1981200" y="4191000"/>
            <a:ext cx="152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Slide Number Placeholder 20"/>
          <p:cNvSpPr>
            <a:spLocks noGrp="1"/>
          </p:cNvSpPr>
          <p:nvPr>
            <p:ph type="sldNum" sz="quarter" idx="12"/>
          </p:nvPr>
        </p:nvSpPr>
        <p:spPr/>
        <p:txBody>
          <a:bodyPr>
            <a:normAutofit fontScale="85000" lnSpcReduction="20000"/>
          </a:bodyPr>
          <a:lstStyle/>
          <a:p>
            <a:fld id="{1B6CBC03-97D9-40D3-A0A7-7DD44BE9F7B1}"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8153400" cy="914400"/>
          </a:xfrm>
          <a:solidFill>
            <a:schemeClr val="accent1"/>
          </a:solidFill>
        </p:spPr>
        <p:txBody>
          <a:bodyPr>
            <a:normAutofit fontScale="90000"/>
          </a:bodyPr>
          <a:lstStyle/>
          <a:p>
            <a:pPr algn="ctr"/>
            <a:r>
              <a:rPr lang="en-US" sz="3200" dirty="0" smtClean="0">
                <a:solidFill>
                  <a:srgbClr val="FFFF00"/>
                </a:solidFill>
                <a:latin typeface="Calibri" pitchFamily="34" charset="0"/>
              </a:rPr>
              <a:t>Variability in Projections: Why So Much Fluctuation?</a:t>
            </a:r>
            <a:endParaRPr lang="en-US" sz="3200" b="1" dirty="0">
              <a:solidFill>
                <a:schemeClr val="accent3">
                  <a:lumMod val="40000"/>
                  <a:lumOff val="60000"/>
                </a:schemeClr>
              </a:solidFill>
              <a:latin typeface="Calibri" pitchFamily="34" charset="0"/>
            </a:endParaRPr>
          </a:p>
        </p:txBody>
      </p:sp>
      <p:sp>
        <p:nvSpPr>
          <p:cNvPr id="6" name="TextBox 5"/>
          <p:cNvSpPr txBox="1"/>
          <p:nvPr/>
        </p:nvSpPr>
        <p:spPr>
          <a:xfrm>
            <a:off x="838200" y="3505200"/>
            <a:ext cx="1219200" cy="400110"/>
          </a:xfrm>
          <a:prstGeom prst="rect">
            <a:avLst/>
          </a:prstGeom>
          <a:ln/>
          <a:effectLst>
            <a:glow rad="101600">
              <a:schemeClr val="accent1">
                <a:lumMod val="90000"/>
                <a:lumOff val="10000"/>
                <a:alpha val="60000"/>
              </a:schemeClr>
            </a:glo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000" b="1" dirty="0" smtClean="0">
                <a:latin typeface="Calibri" pitchFamily="34" charset="0"/>
              </a:rPr>
              <a:t>Data In</a:t>
            </a:r>
            <a:endParaRPr lang="en-US" sz="2000" b="1" dirty="0">
              <a:latin typeface="Calibri" pitchFamily="34" charset="0"/>
            </a:endParaRPr>
          </a:p>
        </p:txBody>
      </p:sp>
      <p:sp>
        <p:nvSpPr>
          <p:cNvPr id="7" name="TextBox 6"/>
          <p:cNvSpPr txBox="1"/>
          <p:nvPr/>
        </p:nvSpPr>
        <p:spPr>
          <a:xfrm>
            <a:off x="3352800" y="3352800"/>
            <a:ext cx="1905000" cy="954107"/>
          </a:xfrm>
          <a:prstGeom prst="rect">
            <a:avLst/>
          </a:prstGeom>
          <a:ln/>
          <a:effectLst>
            <a:glow rad="101600">
              <a:schemeClr val="accent1">
                <a:lumMod val="90000"/>
                <a:lumOff val="10000"/>
                <a:alpha val="60000"/>
              </a:schemeClr>
            </a:glo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000" b="1" dirty="0" smtClean="0">
                <a:latin typeface="Calibri" pitchFamily="34" charset="0"/>
              </a:rPr>
              <a:t>Analysis Methods</a:t>
            </a:r>
          </a:p>
          <a:p>
            <a:pPr algn="ctr"/>
            <a:r>
              <a:rPr lang="en-US" sz="1600" b="1" dirty="0" smtClean="0">
                <a:latin typeface="Calibri" pitchFamily="34" charset="0"/>
              </a:rPr>
              <a:t>(HRMP)</a:t>
            </a:r>
            <a:endParaRPr lang="en-US" sz="1600" b="1" dirty="0">
              <a:latin typeface="Calibri" pitchFamily="34" charset="0"/>
            </a:endParaRPr>
          </a:p>
        </p:txBody>
      </p:sp>
      <p:sp>
        <p:nvSpPr>
          <p:cNvPr id="8" name="TextBox 7"/>
          <p:cNvSpPr txBox="1"/>
          <p:nvPr/>
        </p:nvSpPr>
        <p:spPr>
          <a:xfrm>
            <a:off x="6553200" y="3429000"/>
            <a:ext cx="2438400" cy="646331"/>
          </a:xfrm>
          <a:prstGeom prst="rect">
            <a:avLst/>
          </a:prstGeom>
          <a:ln/>
          <a:effectLst>
            <a:glow rad="101600">
              <a:schemeClr val="accent1">
                <a:lumMod val="90000"/>
                <a:lumOff val="10000"/>
                <a:alpha val="60000"/>
              </a:schemeClr>
            </a:glo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000" b="1" dirty="0" smtClean="0">
                <a:latin typeface="Calibri" pitchFamily="34" charset="0"/>
              </a:rPr>
              <a:t>Data Out </a:t>
            </a:r>
          </a:p>
          <a:p>
            <a:pPr algn="ctr"/>
            <a:r>
              <a:rPr lang="en-US" sz="1600" b="1" dirty="0" smtClean="0">
                <a:latin typeface="Calibri" pitchFamily="34" charset="0"/>
              </a:rPr>
              <a:t>(NH Bed Projections)</a:t>
            </a:r>
            <a:endParaRPr lang="en-US" sz="1600" b="1" dirty="0">
              <a:latin typeface="Calibri" pitchFamily="34" charset="0"/>
            </a:endParaRPr>
          </a:p>
        </p:txBody>
      </p:sp>
      <p:sp>
        <p:nvSpPr>
          <p:cNvPr id="10" name="Right Arrow 9"/>
          <p:cNvSpPr/>
          <p:nvPr/>
        </p:nvSpPr>
        <p:spPr>
          <a:xfrm>
            <a:off x="2286000" y="3581400"/>
            <a:ext cx="762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5562600" y="3581400"/>
            <a:ext cx="762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581400" y="4800600"/>
            <a:ext cx="167640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1600" b="1" dirty="0" smtClean="0">
                <a:latin typeface="Calibri" pitchFamily="34" charset="0"/>
              </a:rPr>
              <a:t>DE Veterans Home</a:t>
            </a:r>
          </a:p>
          <a:p>
            <a:pPr algn="ctr"/>
            <a:r>
              <a:rPr lang="en-US" sz="1600" b="1" dirty="0" smtClean="0">
                <a:latin typeface="Calibri" pitchFamily="34" charset="0"/>
              </a:rPr>
              <a:t> (Kent Co. Only)</a:t>
            </a:r>
            <a:endParaRPr lang="en-US" sz="1600" b="1" dirty="0">
              <a:latin typeface="Calibri" pitchFamily="34" charset="0"/>
            </a:endParaRPr>
          </a:p>
        </p:txBody>
      </p:sp>
      <p:sp>
        <p:nvSpPr>
          <p:cNvPr id="13" name="TextBox 12"/>
          <p:cNvSpPr txBox="1"/>
          <p:nvPr/>
        </p:nvSpPr>
        <p:spPr>
          <a:xfrm>
            <a:off x="2971800" y="1988403"/>
            <a:ext cx="243840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1600" b="1" dirty="0" smtClean="0">
                <a:latin typeface="Calibri" pitchFamily="34" charset="0"/>
              </a:rPr>
              <a:t>Calculation of Population Change Factor </a:t>
            </a:r>
          </a:p>
          <a:p>
            <a:pPr algn="ctr"/>
            <a:r>
              <a:rPr lang="en-US" sz="1600" b="1" dirty="0" smtClean="0">
                <a:latin typeface="Calibri" pitchFamily="34" charset="0"/>
              </a:rPr>
              <a:t>(PCF)</a:t>
            </a:r>
            <a:endParaRPr lang="en-US" sz="1600" b="1" dirty="0">
              <a:latin typeface="Calibri" pitchFamily="34" charset="0"/>
            </a:endParaRPr>
          </a:p>
        </p:txBody>
      </p:sp>
      <p:cxnSp>
        <p:nvCxnSpPr>
          <p:cNvPr id="20" name="Straight Arrow Connector 19"/>
          <p:cNvCxnSpPr/>
          <p:nvPr/>
        </p:nvCxnSpPr>
        <p:spPr>
          <a:xfrm>
            <a:off x="4191000" y="28194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4495800" y="44196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Slide Number Placeholder 13"/>
          <p:cNvSpPr>
            <a:spLocks noGrp="1"/>
          </p:cNvSpPr>
          <p:nvPr>
            <p:ph type="sldNum" sz="quarter" idx="12"/>
          </p:nvPr>
        </p:nvSpPr>
        <p:spPr/>
        <p:txBody>
          <a:bodyPr>
            <a:normAutofit fontScale="85000" lnSpcReduction="20000"/>
          </a:bodyPr>
          <a:lstStyle/>
          <a:p>
            <a:fld id="{1B6CBC03-97D9-40D3-A0A7-7DD44BE9F7B1}"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752600"/>
            <a:ext cx="8385048" cy="4495800"/>
          </a:xfrm>
        </p:spPr>
        <p:txBody>
          <a:bodyPr>
            <a:normAutofit/>
          </a:bodyPr>
          <a:lstStyle/>
          <a:p>
            <a:r>
              <a:rPr lang="en-US" sz="1800" dirty="0" smtClean="0">
                <a:latin typeface="Calibri" pitchFamily="34" charset="0"/>
              </a:rPr>
              <a:t>PCF = weighted average of projected population changes, from the first to the last year of the projected period</a:t>
            </a:r>
          </a:p>
          <a:p>
            <a:pPr lvl="1">
              <a:spcBef>
                <a:spcPts val="1800"/>
              </a:spcBef>
            </a:pPr>
            <a:r>
              <a:rPr lang="en-US" sz="1500" dirty="0" smtClean="0">
                <a:latin typeface="Calibri" pitchFamily="34" charset="0"/>
              </a:rPr>
              <a:t>2013-2018 projection period:</a:t>
            </a:r>
          </a:p>
          <a:p>
            <a:pPr lvl="2">
              <a:spcBef>
                <a:spcPts val="1800"/>
              </a:spcBef>
            </a:pPr>
            <a:r>
              <a:rPr lang="en-US" sz="1400" dirty="0" smtClean="0">
                <a:latin typeface="Calibri" pitchFamily="34" charset="0"/>
              </a:rPr>
              <a:t>2013 = first year		2018 = last year</a:t>
            </a:r>
          </a:p>
          <a:p>
            <a:endParaRPr lang="en-US" sz="1800" dirty="0" smtClean="0">
              <a:latin typeface="Calibri" pitchFamily="34" charset="0"/>
            </a:endParaRPr>
          </a:p>
          <a:p>
            <a:endParaRPr lang="en-US" sz="1800" dirty="0" smtClean="0">
              <a:latin typeface="Calibri" pitchFamily="34" charset="0"/>
            </a:endParaRPr>
          </a:p>
          <a:p>
            <a:r>
              <a:rPr lang="en-US" sz="1800" dirty="0" smtClean="0">
                <a:latin typeface="Calibri" pitchFamily="34" charset="0"/>
              </a:rPr>
              <a:t>PCFs are usually greater than 1.0</a:t>
            </a:r>
          </a:p>
          <a:p>
            <a:pPr lvl="1">
              <a:spcBef>
                <a:spcPts val="1800"/>
              </a:spcBef>
            </a:pPr>
            <a:r>
              <a:rPr lang="en-US" sz="1500" dirty="0" smtClean="0">
                <a:latin typeface="Calibri" pitchFamily="34" charset="0"/>
              </a:rPr>
              <a:t>When PCF &gt; 1.0, the population is expected to </a:t>
            </a:r>
            <a:r>
              <a:rPr lang="en-US" sz="1500" i="1" dirty="0" smtClean="0">
                <a:latin typeface="Calibri" pitchFamily="34" charset="0"/>
              </a:rPr>
              <a:t>increase</a:t>
            </a:r>
            <a:r>
              <a:rPr lang="en-US" sz="1500" dirty="0" smtClean="0">
                <a:latin typeface="Calibri" pitchFamily="34" charset="0"/>
              </a:rPr>
              <a:t> from the first to the last year</a:t>
            </a:r>
          </a:p>
          <a:p>
            <a:pPr lvl="1">
              <a:spcBef>
                <a:spcPts val="1800"/>
              </a:spcBef>
            </a:pPr>
            <a:r>
              <a:rPr lang="en-US" sz="1500" dirty="0" smtClean="0">
                <a:latin typeface="Calibri" pitchFamily="34" charset="0"/>
              </a:rPr>
              <a:t>Example: a PCF of 1.17 calculated for the 2013-2018 projection period means that from 2013 to 2018, the weighted population increase is expected to be 17%</a:t>
            </a:r>
            <a:endParaRPr lang="en-US" sz="1500" dirty="0">
              <a:latin typeface="Calibri" pitchFamily="34" charset="0"/>
            </a:endParaRPr>
          </a:p>
        </p:txBody>
      </p:sp>
      <p:sp>
        <p:nvSpPr>
          <p:cNvPr id="4" name="Title 1"/>
          <p:cNvSpPr>
            <a:spLocks noGrp="1"/>
          </p:cNvSpPr>
          <p:nvPr>
            <p:ph type="title"/>
          </p:nvPr>
        </p:nvSpPr>
        <p:spPr>
          <a:xfrm>
            <a:off x="612648" y="228600"/>
            <a:ext cx="8153400" cy="914400"/>
          </a:xfrm>
          <a:solidFill>
            <a:schemeClr val="accent1"/>
          </a:solidFill>
        </p:spPr>
        <p:txBody>
          <a:bodyPr>
            <a:normAutofit fontScale="90000"/>
          </a:bodyPr>
          <a:lstStyle/>
          <a:p>
            <a:pPr algn="ctr"/>
            <a:r>
              <a:rPr lang="en-US" sz="3200" dirty="0" smtClean="0">
                <a:solidFill>
                  <a:srgbClr val="FFFF00"/>
                </a:solidFill>
                <a:latin typeface="Calibri" pitchFamily="34" charset="0"/>
              </a:rPr>
              <a:t>Analysis Methods </a:t>
            </a:r>
            <a:r>
              <a:rPr lang="en-US" sz="2200" dirty="0" smtClean="0">
                <a:solidFill>
                  <a:srgbClr val="FFFF00"/>
                </a:solidFill>
                <a:latin typeface="Calibri" pitchFamily="34" charset="0"/>
              </a:rPr>
              <a:t>(HRMP)</a:t>
            </a:r>
            <a:r>
              <a:rPr lang="en-US" sz="3200" dirty="0" smtClean="0">
                <a:solidFill>
                  <a:srgbClr val="FFFF00"/>
                </a:solidFill>
                <a:latin typeface="Calibri" pitchFamily="34" charset="0"/>
              </a:rPr>
              <a:t>: </a:t>
            </a:r>
            <a:br>
              <a:rPr lang="en-US" sz="3200" dirty="0" smtClean="0">
                <a:solidFill>
                  <a:srgbClr val="FFFF00"/>
                </a:solidFill>
                <a:latin typeface="Calibri" pitchFamily="34" charset="0"/>
              </a:rPr>
            </a:br>
            <a:r>
              <a:rPr lang="en-US" sz="3200" b="1" dirty="0" smtClean="0">
                <a:solidFill>
                  <a:srgbClr val="FF99FF"/>
                </a:solidFill>
                <a:latin typeface="Calibri" pitchFamily="34" charset="0"/>
              </a:rPr>
              <a:t> Population Change Factor (PCF)</a:t>
            </a:r>
            <a:endParaRPr lang="en-US" sz="3200" b="1" dirty="0">
              <a:solidFill>
                <a:srgbClr val="FF99FF"/>
              </a:solidFill>
              <a:latin typeface="Calibri"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fld id="{1B6CBC03-97D9-40D3-A0A7-7DD44BE9F7B1}"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blinds(horizontal)">
                                      <p:cBhvr>
                                        <p:cTn id="15" dur="500"/>
                                        <p:tgtEl>
                                          <p:spTgt spid="3">
                                            <p:txEl>
                                              <p:pRg st="6" end="6"/>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blinds(horizontal)">
                                      <p:cBhvr>
                                        <p:cTn id="1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752600"/>
            <a:ext cx="8385048" cy="4495800"/>
          </a:xfrm>
        </p:spPr>
        <p:txBody>
          <a:bodyPr>
            <a:normAutofit/>
          </a:bodyPr>
          <a:lstStyle/>
          <a:p>
            <a:r>
              <a:rPr lang="en-US" sz="2400" b="1" dirty="0" smtClean="0">
                <a:solidFill>
                  <a:srgbClr val="800000"/>
                </a:solidFill>
                <a:latin typeface="Calibri" pitchFamily="34" charset="0"/>
              </a:rPr>
              <a:t>**Special PCF Rule**</a:t>
            </a:r>
          </a:p>
          <a:p>
            <a:endParaRPr lang="en-US" sz="1800" dirty="0" smtClean="0">
              <a:latin typeface="Calibri" pitchFamily="34" charset="0"/>
            </a:endParaRPr>
          </a:p>
          <a:p>
            <a:endParaRPr lang="en-US" sz="1800" dirty="0" smtClean="0">
              <a:latin typeface="Calibri" pitchFamily="34" charset="0"/>
            </a:endParaRPr>
          </a:p>
          <a:p>
            <a:pPr algn="ctr">
              <a:buNone/>
            </a:pPr>
            <a:r>
              <a:rPr lang="en-US" sz="1800" dirty="0" smtClean="0">
                <a:latin typeface="Calibri" pitchFamily="34" charset="0"/>
              </a:rPr>
              <a:t>If the base year </a:t>
            </a:r>
            <a:r>
              <a:rPr lang="en-US" sz="1600" dirty="0" smtClean="0">
                <a:latin typeface="Calibri" pitchFamily="34" charset="0"/>
              </a:rPr>
              <a:t>(2012) </a:t>
            </a:r>
            <a:r>
              <a:rPr lang="en-US" sz="1800" dirty="0" smtClean="0">
                <a:latin typeface="Calibri" pitchFamily="34" charset="0"/>
              </a:rPr>
              <a:t>Average Daily Census is LESS THAN </a:t>
            </a:r>
          </a:p>
          <a:p>
            <a:pPr algn="ctr">
              <a:buNone/>
            </a:pPr>
            <a:r>
              <a:rPr lang="en-US" sz="1800" dirty="0" smtClean="0">
                <a:latin typeface="Calibri" pitchFamily="34" charset="0"/>
              </a:rPr>
              <a:t>the Average Daily Census in the previous year </a:t>
            </a:r>
            <a:r>
              <a:rPr lang="en-US" sz="1600" dirty="0" smtClean="0">
                <a:latin typeface="Calibri" pitchFamily="34" charset="0"/>
              </a:rPr>
              <a:t>(2011)</a:t>
            </a:r>
          </a:p>
          <a:p>
            <a:pPr algn="ctr">
              <a:buNone/>
            </a:pPr>
            <a:endParaRPr lang="en-US" sz="1600" dirty="0" smtClean="0">
              <a:latin typeface="Calibri" pitchFamily="34" charset="0"/>
            </a:endParaRPr>
          </a:p>
          <a:p>
            <a:pPr algn="ctr">
              <a:buNone/>
            </a:pPr>
            <a:r>
              <a:rPr lang="en-US" sz="1800" b="1" dirty="0" smtClean="0">
                <a:latin typeface="Calibri" pitchFamily="34" charset="0"/>
              </a:rPr>
              <a:t>AND</a:t>
            </a:r>
          </a:p>
          <a:p>
            <a:pPr algn="ctr">
              <a:buNone/>
            </a:pPr>
            <a:endParaRPr lang="en-US" sz="1800" dirty="0" smtClean="0">
              <a:latin typeface="Calibri" pitchFamily="34" charset="0"/>
            </a:endParaRPr>
          </a:p>
          <a:p>
            <a:pPr algn="ctr">
              <a:buNone/>
            </a:pPr>
            <a:r>
              <a:rPr lang="en-US" sz="1800" dirty="0" smtClean="0">
                <a:latin typeface="Calibri" pitchFamily="34" charset="0"/>
              </a:rPr>
              <a:t>If the percentage of occupancy in private NHs in the base year </a:t>
            </a:r>
            <a:r>
              <a:rPr lang="en-US" sz="1600" dirty="0" smtClean="0">
                <a:latin typeface="Calibri" pitchFamily="34" charset="0"/>
              </a:rPr>
              <a:t>(2012)</a:t>
            </a:r>
            <a:r>
              <a:rPr lang="en-US" sz="1800" dirty="0" smtClean="0">
                <a:latin typeface="Calibri" pitchFamily="34" charset="0"/>
              </a:rPr>
              <a:t> is LESS THAN 95%, </a:t>
            </a:r>
          </a:p>
          <a:p>
            <a:pPr algn="ctr"/>
            <a:endParaRPr lang="en-US" sz="1800" dirty="0" smtClean="0">
              <a:latin typeface="Calibri" pitchFamily="34" charset="0"/>
            </a:endParaRPr>
          </a:p>
          <a:p>
            <a:pPr algn="ctr">
              <a:buNone/>
            </a:pPr>
            <a:r>
              <a:rPr lang="en-US" sz="1800" b="1" u="sng" dirty="0" smtClean="0">
                <a:solidFill>
                  <a:srgbClr val="800000"/>
                </a:solidFill>
                <a:latin typeface="Calibri" pitchFamily="34" charset="0"/>
              </a:rPr>
              <a:t>A PCF of 1.0 will be used. </a:t>
            </a:r>
          </a:p>
        </p:txBody>
      </p:sp>
      <p:sp>
        <p:nvSpPr>
          <p:cNvPr id="4" name="Title 1"/>
          <p:cNvSpPr>
            <a:spLocks noGrp="1"/>
          </p:cNvSpPr>
          <p:nvPr>
            <p:ph type="title"/>
          </p:nvPr>
        </p:nvSpPr>
        <p:spPr>
          <a:xfrm>
            <a:off x="612648" y="228600"/>
            <a:ext cx="8153400" cy="914400"/>
          </a:xfrm>
          <a:solidFill>
            <a:schemeClr val="accent1"/>
          </a:solidFill>
        </p:spPr>
        <p:txBody>
          <a:bodyPr>
            <a:normAutofit fontScale="90000"/>
          </a:bodyPr>
          <a:lstStyle/>
          <a:p>
            <a:pPr algn="ctr"/>
            <a:r>
              <a:rPr lang="en-US" sz="3200" dirty="0" smtClean="0">
                <a:solidFill>
                  <a:srgbClr val="FFFF00"/>
                </a:solidFill>
                <a:latin typeface="Calibri" pitchFamily="34" charset="0"/>
              </a:rPr>
              <a:t>Analysis Methods </a:t>
            </a:r>
            <a:r>
              <a:rPr lang="en-US" sz="2200" dirty="0" smtClean="0">
                <a:solidFill>
                  <a:srgbClr val="FFFF00"/>
                </a:solidFill>
                <a:latin typeface="Calibri" pitchFamily="34" charset="0"/>
              </a:rPr>
              <a:t>(HRMP)</a:t>
            </a:r>
            <a:r>
              <a:rPr lang="en-US" sz="3200" dirty="0" smtClean="0">
                <a:solidFill>
                  <a:srgbClr val="FFFF00"/>
                </a:solidFill>
                <a:latin typeface="Calibri" pitchFamily="34" charset="0"/>
              </a:rPr>
              <a:t>: </a:t>
            </a:r>
            <a:br>
              <a:rPr lang="en-US" sz="3200" dirty="0" smtClean="0">
                <a:solidFill>
                  <a:srgbClr val="FFFF00"/>
                </a:solidFill>
                <a:latin typeface="Calibri" pitchFamily="34" charset="0"/>
              </a:rPr>
            </a:br>
            <a:r>
              <a:rPr lang="en-US" sz="3200" b="1" dirty="0" smtClean="0">
                <a:solidFill>
                  <a:srgbClr val="FF99FF"/>
                </a:solidFill>
                <a:latin typeface="Calibri" pitchFamily="34" charset="0"/>
              </a:rPr>
              <a:t> Population Change Factor (PCF)</a:t>
            </a:r>
            <a:endParaRPr lang="en-US" sz="3200" b="1" dirty="0">
              <a:solidFill>
                <a:srgbClr val="FF99FF"/>
              </a:solidFill>
              <a:latin typeface="Calibri" pitchFamily="34" charset="0"/>
            </a:endParaRPr>
          </a:p>
        </p:txBody>
      </p:sp>
      <p:sp>
        <p:nvSpPr>
          <p:cNvPr id="6" name="Slide Number Placeholder 5"/>
          <p:cNvSpPr>
            <a:spLocks noGrp="1"/>
          </p:cNvSpPr>
          <p:nvPr>
            <p:ph type="sldNum" sz="quarter" idx="12"/>
          </p:nvPr>
        </p:nvSpPr>
        <p:spPr/>
        <p:txBody>
          <a:bodyPr>
            <a:normAutofit fontScale="85000" lnSpcReduction="20000"/>
          </a:bodyPr>
          <a:lstStyle/>
          <a:p>
            <a:fld id="{1B6CBC03-97D9-40D3-A0A7-7DD44BE9F7B1}"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752600"/>
            <a:ext cx="8385048" cy="1219200"/>
          </a:xfrm>
        </p:spPr>
        <p:txBody>
          <a:bodyPr>
            <a:normAutofit fontScale="92500" lnSpcReduction="10000"/>
          </a:bodyPr>
          <a:lstStyle/>
          <a:p>
            <a:r>
              <a:rPr lang="en-US" sz="2600" b="1" dirty="0" smtClean="0">
                <a:solidFill>
                  <a:srgbClr val="800000"/>
                </a:solidFill>
                <a:latin typeface="Calibri" pitchFamily="34" charset="0"/>
              </a:rPr>
              <a:t>**Special PCF Rule** </a:t>
            </a:r>
            <a:r>
              <a:rPr lang="en-US" sz="2600" b="1" dirty="0" smtClean="0">
                <a:solidFill>
                  <a:schemeClr val="accent1">
                    <a:lumMod val="75000"/>
                    <a:lumOff val="25000"/>
                  </a:schemeClr>
                </a:solidFill>
                <a:latin typeface="Calibri" pitchFamily="34" charset="0"/>
              </a:rPr>
              <a:t>-- Why?</a:t>
            </a:r>
          </a:p>
          <a:p>
            <a:endParaRPr lang="en-US" sz="2400" b="1" dirty="0" smtClean="0">
              <a:solidFill>
                <a:schemeClr val="accent1">
                  <a:lumMod val="75000"/>
                  <a:lumOff val="25000"/>
                </a:schemeClr>
              </a:solidFill>
              <a:latin typeface="Calibri" pitchFamily="34" charset="0"/>
            </a:endParaRPr>
          </a:p>
          <a:p>
            <a:pPr algn="ctr">
              <a:buNone/>
            </a:pPr>
            <a:r>
              <a:rPr lang="en-US" sz="2400" b="1" dirty="0" smtClean="0">
                <a:latin typeface="Calibri" pitchFamily="34" charset="0"/>
              </a:rPr>
              <a:t> Rationale:</a:t>
            </a:r>
          </a:p>
          <a:p>
            <a:endParaRPr lang="en-US" sz="1800" dirty="0" smtClean="0">
              <a:latin typeface="Calibri" pitchFamily="34" charset="0"/>
            </a:endParaRPr>
          </a:p>
        </p:txBody>
      </p:sp>
      <p:sp>
        <p:nvSpPr>
          <p:cNvPr id="4" name="Title 1"/>
          <p:cNvSpPr>
            <a:spLocks noGrp="1"/>
          </p:cNvSpPr>
          <p:nvPr>
            <p:ph type="title"/>
          </p:nvPr>
        </p:nvSpPr>
        <p:spPr>
          <a:xfrm>
            <a:off x="612648" y="228600"/>
            <a:ext cx="8153400" cy="914400"/>
          </a:xfrm>
          <a:solidFill>
            <a:schemeClr val="accent1"/>
          </a:solidFill>
        </p:spPr>
        <p:txBody>
          <a:bodyPr>
            <a:normAutofit fontScale="90000"/>
          </a:bodyPr>
          <a:lstStyle/>
          <a:p>
            <a:pPr algn="ctr"/>
            <a:r>
              <a:rPr lang="en-US" sz="3200" dirty="0" smtClean="0">
                <a:solidFill>
                  <a:srgbClr val="FFFF00"/>
                </a:solidFill>
                <a:latin typeface="Calibri" pitchFamily="34" charset="0"/>
              </a:rPr>
              <a:t>Analysis Methods </a:t>
            </a:r>
            <a:r>
              <a:rPr lang="en-US" sz="2200" dirty="0" smtClean="0">
                <a:solidFill>
                  <a:srgbClr val="FFFF00"/>
                </a:solidFill>
                <a:latin typeface="Calibri" pitchFamily="34" charset="0"/>
              </a:rPr>
              <a:t>(HRMP)</a:t>
            </a:r>
            <a:r>
              <a:rPr lang="en-US" sz="3200" dirty="0" smtClean="0">
                <a:solidFill>
                  <a:srgbClr val="FFFF00"/>
                </a:solidFill>
                <a:latin typeface="Calibri" pitchFamily="34" charset="0"/>
              </a:rPr>
              <a:t>: </a:t>
            </a:r>
            <a:br>
              <a:rPr lang="en-US" sz="3200" dirty="0" smtClean="0">
                <a:solidFill>
                  <a:srgbClr val="FFFF00"/>
                </a:solidFill>
                <a:latin typeface="Calibri" pitchFamily="34" charset="0"/>
              </a:rPr>
            </a:br>
            <a:r>
              <a:rPr lang="en-US" sz="3200" b="1" dirty="0" smtClean="0">
                <a:solidFill>
                  <a:srgbClr val="FF99FF"/>
                </a:solidFill>
                <a:latin typeface="Calibri" pitchFamily="34" charset="0"/>
              </a:rPr>
              <a:t> Population Change Factor (PCF)</a:t>
            </a:r>
            <a:endParaRPr lang="en-US" sz="3200" b="1" dirty="0">
              <a:solidFill>
                <a:srgbClr val="FF99FF"/>
              </a:solidFill>
              <a:latin typeface="Calibri" pitchFamily="34" charset="0"/>
            </a:endParaRPr>
          </a:p>
        </p:txBody>
      </p:sp>
      <p:sp>
        <p:nvSpPr>
          <p:cNvPr id="5" name="TextBox 4"/>
          <p:cNvSpPr txBox="1"/>
          <p:nvPr/>
        </p:nvSpPr>
        <p:spPr>
          <a:xfrm>
            <a:off x="457200" y="3124200"/>
            <a:ext cx="8458200" cy="2308324"/>
          </a:xfrm>
          <a:prstGeom prst="rect">
            <a:avLst/>
          </a:prstGeom>
          <a:noFill/>
        </p:spPr>
        <p:txBody>
          <a:bodyPr wrap="square" rtlCol="0">
            <a:spAutoFit/>
          </a:bodyPr>
          <a:lstStyle/>
          <a:p>
            <a:pPr algn="ctr">
              <a:buNone/>
            </a:pPr>
            <a:r>
              <a:rPr lang="en-US" dirty="0" smtClean="0">
                <a:latin typeface="Calibri" pitchFamily="34" charset="0"/>
              </a:rPr>
              <a:t>If the base year ADC fell from the previous year, and the base year occupancy rate is less than 95%, it is assumed that the current level of NH resources in a particular county are not “maxed out”. </a:t>
            </a:r>
          </a:p>
          <a:p>
            <a:pPr algn="ctr">
              <a:buNone/>
            </a:pPr>
            <a:endParaRPr lang="en-US" dirty="0" smtClean="0">
              <a:latin typeface="Calibri" pitchFamily="34" charset="0"/>
            </a:endParaRPr>
          </a:p>
          <a:p>
            <a:pPr algn="ctr">
              <a:buNone/>
            </a:pPr>
            <a:r>
              <a:rPr lang="en-US" dirty="0" smtClean="0">
                <a:latin typeface="Calibri" pitchFamily="34" charset="0"/>
              </a:rPr>
              <a:t>And, if the current level of NH resources are not “maxed out”, using a PCF of 1.0 eliminates population growth as a factor in future bed projections.</a:t>
            </a:r>
          </a:p>
          <a:p>
            <a:pPr algn="ctr">
              <a:buNone/>
            </a:pPr>
            <a:endParaRPr lang="en-US" dirty="0" smtClean="0">
              <a:latin typeface="Calibri" pitchFamily="34" charset="0"/>
            </a:endParaRPr>
          </a:p>
          <a:p>
            <a:endParaRPr lang="en-US" dirty="0"/>
          </a:p>
        </p:txBody>
      </p:sp>
      <p:sp>
        <p:nvSpPr>
          <p:cNvPr id="7" name="TextBox 6"/>
          <p:cNvSpPr txBox="1"/>
          <p:nvPr/>
        </p:nvSpPr>
        <p:spPr>
          <a:xfrm>
            <a:off x="762000" y="5477470"/>
            <a:ext cx="7924800" cy="646331"/>
          </a:xfrm>
          <a:prstGeom prst="rect">
            <a:avLst/>
          </a:prstGeom>
          <a:noFill/>
        </p:spPr>
        <p:txBody>
          <a:bodyPr wrap="square" rtlCol="0">
            <a:spAutoFit/>
          </a:bodyPr>
          <a:lstStyle/>
          <a:p>
            <a:pPr algn="ctr">
              <a:buNone/>
            </a:pPr>
            <a:r>
              <a:rPr lang="en-US" dirty="0" smtClean="0">
                <a:latin typeface="Calibri" pitchFamily="34" charset="0"/>
              </a:rPr>
              <a:t>Using a PCF of 1.0 “freezes” the base year Average Daily Census </a:t>
            </a:r>
            <a:r>
              <a:rPr lang="en-US" sz="1600" dirty="0" smtClean="0">
                <a:latin typeface="Calibri" pitchFamily="34" charset="0"/>
              </a:rPr>
              <a:t>(2012)</a:t>
            </a:r>
            <a:r>
              <a:rPr lang="en-US" dirty="0" smtClean="0">
                <a:latin typeface="Calibri" pitchFamily="34" charset="0"/>
              </a:rPr>
              <a:t> and holds it constant for the projected year </a:t>
            </a:r>
            <a:r>
              <a:rPr lang="en-US" sz="1600" dirty="0" smtClean="0">
                <a:latin typeface="Calibri" pitchFamily="34" charset="0"/>
              </a:rPr>
              <a:t>(2018)</a:t>
            </a:r>
            <a:r>
              <a:rPr lang="en-US" dirty="0" smtClean="0">
                <a:latin typeface="Calibri" pitchFamily="34" charset="0"/>
              </a:rPr>
              <a:t>. </a:t>
            </a:r>
          </a:p>
        </p:txBody>
      </p:sp>
      <p:sp>
        <p:nvSpPr>
          <p:cNvPr id="6" name="Slide Number Placeholder 5"/>
          <p:cNvSpPr>
            <a:spLocks noGrp="1"/>
          </p:cNvSpPr>
          <p:nvPr>
            <p:ph type="sldNum" sz="quarter" idx="12"/>
          </p:nvPr>
        </p:nvSpPr>
        <p:spPr/>
        <p:txBody>
          <a:bodyPr>
            <a:normAutofit fontScale="85000" lnSpcReduction="20000"/>
          </a:bodyPr>
          <a:lstStyle/>
          <a:p>
            <a:fld id="{1B6CBC03-97D9-40D3-A0A7-7DD44BE9F7B1}"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8153400" cy="914400"/>
          </a:xfrm>
          <a:solidFill>
            <a:schemeClr val="accent1"/>
          </a:solidFill>
        </p:spPr>
        <p:txBody>
          <a:bodyPr>
            <a:normAutofit fontScale="90000"/>
          </a:bodyPr>
          <a:lstStyle/>
          <a:p>
            <a:pPr algn="ctr"/>
            <a:r>
              <a:rPr lang="en-US" sz="3200" dirty="0" smtClean="0">
                <a:solidFill>
                  <a:srgbClr val="FFFF00"/>
                </a:solidFill>
                <a:latin typeface="Calibri" pitchFamily="34" charset="0"/>
              </a:rPr>
              <a:t>Analysis Methods </a:t>
            </a:r>
            <a:r>
              <a:rPr lang="en-US" sz="2200" dirty="0" smtClean="0">
                <a:solidFill>
                  <a:srgbClr val="FFFF00"/>
                </a:solidFill>
                <a:latin typeface="Calibri" pitchFamily="34" charset="0"/>
              </a:rPr>
              <a:t>(HRMP)</a:t>
            </a:r>
            <a:r>
              <a:rPr lang="en-US" sz="3200" dirty="0" smtClean="0">
                <a:solidFill>
                  <a:srgbClr val="FFFF00"/>
                </a:solidFill>
                <a:latin typeface="Calibri" pitchFamily="34" charset="0"/>
              </a:rPr>
              <a:t>: </a:t>
            </a:r>
            <a:br>
              <a:rPr lang="en-US" sz="3200" dirty="0" smtClean="0">
                <a:solidFill>
                  <a:srgbClr val="FFFF00"/>
                </a:solidFill>
                <a:latin typeface="Calibri" pitchFamily="34" charset="0"/>
              </a:rPr>
            </a:br>
            <a:r>
              <a:rPr lang="en-US" sz="3200" b="1" dirty="0" smtClean="0">
                <a:solidFill>
                  <a:srgbClr val="FF99FF"/>
                </a:solidFill>
                <a:latin typeface="Calibri" pitchFamily="34" charset="0"/>
              </a:rPr>
              <a:t> Population Change Factor (PCF)</a:t>
            </a:r>
            <a:endParaRPr lang="en-US" sz="3200" b="1" dirty="0">
              <a:solidFill>
                <a:srgbClr val="FF99FF"/>
              </a:solidFill>
              <a:latin typeface="Calibri" pitchFamily="34" charset="0"/>
            </a:endParaRPr>
          </a:p>
        </p:txBody>
      </p:sp>
      <p:sp>
        <p:nvSpPr>
          <p:cNvPr id="8" name="Rectangle 8"/>
          <p:cNvSpPr txBox="1">
            <a:spLocks noChangeArrowheads="1"/>
          </p:cNvSpPr>
          <p:nvPr/>
        </p:nvSpPr>
        <p:spPr>
          <a:xfrm>
            <a:off x="533400" y="1295400"/>
            <a:ext cx="8229600" cy="715962"/>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sng" strike="noStrike" kern="1200" cap="small" spc="0" normalizeH="0" baseline="0" noProof="0" dirty="0" smtClean="0">
                <a:ln>
                  <a:noFill/>
                </a:ln>
                <a:solidFill>
                  <a:schemeClr val="accent1">
                    <a:lumMod val="75000"/>
                    <a:lumOff val="25000"/>
                  </a:schemeClr>
                </a:solidFill>
                <a:effectLst/>
                <a:uLnTx/>
                <a:uFillTx/>
                <a:latin typeface="+mj-lt"/>
                <a:ea typeface="+mj-ea"/>
                <a:cs typeface="+mj-cs"/>
              </a:rPr>
              <a:t>Example: Kent County</a:t>
            </a:r>
            <a:endParaRPr kumimoji="0" lang="en-US" sz="2000" b="1" i="0" u="none" strike="noStrike" kern="1200" cap="none" spc="0" normalizeH="0" baseline="0" noProof="0" dirty="0" smtClean="0">
              <a:ln>
                <a:noFill/>
              </a:ln>
              <a:solidFill>
                <a:schemeClr val="tx2"/>
              </a:solidFill>
              <a:effectLst/>
              <a:uLnTx/>
              <a:uFillTx/>
              <a:latin typeface="Calibri" pitchFamily="34" charset="0"/>
              <a:ea typeface="+mj-ea"/>
              <a:cs typeface="+mj-cs"/>
            </a:endParaRPr>
          </a:p>
        </p:txBody>
      </p:sp>
      <p:graphicFrame>
        <p:nvGraphicFramePr>
          <p:cNvPr id="9" name="Table 8"/>
          <p:cNvGraphicFramePr>
            <a:graphicFrameLocks noGrp="1"/>
          </p:cNvGraphicFramePr>
          <p:nvPr/>
        </p:nvGraphicFramePr>
        <p:xfrm>
          <a:off x="304800" y="2590800"/>
          <a:ext cx="3505200" cy="1447800"/>
        </p:xfrm>
        <a:graphic>
          <a:graphicData uri="http://schemas.openxmlformats.org/drawingml/2006/table">
            <a:tbl>
              <a:tblPr/>
              <a:tblGrid>
                <a:gridCol w="1305859"/>
                <a:gridCol w="1008031"/>
                <a:gridCol w="1191310"/>
              </a:tblGrid>
              <a:tr h="289560">
                <a:tc>
                  <a:txBody>
                    <a:bodyPr/>
                    <a:lstStyle/>
                    <a:p>
                      <a:pPr algn="l" fontAlgn="b"/>
                      <a:r>
                        <a:rPr lang="en-US" sz="1600" b="0" i="0" u="none" strike="noStrike" dirty="0">
                          <a:latin typeface="Calibri"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latin typeface="Calibri" pitchFamily="34" charset="0"/>
                        </a:rPr>
                        <a:t>Prior Year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600" b="1" i="0" u="none" strike="noStrike">
                          <a:latin typeface="Calibri" pitchFamily="34" charset="0"/>
                        </a:rPr>
                        <a:t>Base Year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289560">
                <a:tc>
                  <a:txBody>
                    <a:bodyPr/>
                    <a:lstStyle/>
                    <a:p>
                      <a:pPr algn="l" fontAlgn="b"/>
                      <a:r>
                        <a:rPr lang="en-US" sz="1600" b="0" i="0" u="none" strike="noStrike">
                          <a:latin typeface="Calibri"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latin typeface="Calibri" pitchFamily="34" charset="0"/>
                        </a:rPr>
                        <a:t>(2011)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600" b="1" i="0" u="none" strike="noStrike" dirty="0">
                          <a:latin typeface="Calibri" pitchFamily="34" charset="0"/>
                        </a:rPr>
                        <a:t>(2012)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289560">
                <a:tc>
                  <a:txBody>
                    <a:bodyPr/>
                    <a:lstStyle/>
                    <a:p>
                      <a:pPr algn="l" fontAlgn="t"/>
                      <a:r>
                        <a:rPr lang="en-US" sz="1600" b="1" i="0" u="none" strike="noStrike">
                          <a:latin typeface="Calibri" pitchFamily="34" charset="0"/>
                        </a:rPr>
                        <a:t>Private (Kent)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dirty="0" smtClean="0">
                          <a:latin typeface="Calibri" pitchFamily="34" charset="0"/>
                        </a:rPr>
                        <a:t>219,302</a:t>
                      </a:r>
                      <a:endParaRPr lang="en-US" sz="1600" b="0" i="0" u="none" strike="noStrike" dirty="0">
                        <a:latin typeface="Calibri"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t"/>
                      <a:r>
                        <a:rPr lang="en-US" sz="1600" b="0" i="0" u="none" strike="noStrike" dirty="0" smtClean="0">
                          <a:solidFill>
                            <a:srgbClr val="000000"/>
                          </a:solidFill>
                          <a:latin typeface="Calibri" pitchFamily="34" charset="0"/>
                        </a:rPr>
                        <a:t>219,558</a:t>
                      </a:r>
                      <a:endParaRPr lang="en-US" sz="1600" b="0" i="0" u="none" strike="noStrike" dirty="0">
                        <a:solidFill>
                          <a:srgbClr val="000000"/>
                        </a:solidFill>
                        <a:latin typeface="Calibri"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289560">
                <a:tc>
                  <a:txBody>
                    <a:bodyPr/>
                    <a:lstStyle/>
                    <a:p>
                      <a:pPr algn="l" fontAlgn="t"/>
                      <a:r>
                        <a:rPr lang="en-US" sz="1600" b="1" i="0" u="none" strike="noStrike">
                          <a:latin typeface="Calibri" pitchFamily="34" charset="0"/>
                        </a:rPr>
                        <a:t>Public (Kent)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dirty="0" smtClean="0">
                          <a:latin typeface="Calibri" pitchFamily="34" charset="0"/>
                        </a:rPr>
                        <a:t>46,613</a:t>
                      </a:r>
                      <a:endParaRPr lang="en-US" sz="1600" b="0" i="0" u="none" strike="noStrike" dirty="0">
                        <a:latin typeface="Calibri"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t"/>
                      <a:r>
                        <a:rPr lang="en-US" sz="1600" b="0" i="0" u="none" strike="noStrike" dirty="0" smtClean="0">
                          <a:solidFill>
                            <a:srgbClr val="000000"/>
                          </a:solidFill>
                          <a:latin typeface="Calibri" pitchFamily="34" charset="0"/>
                        </a:rPr>
                        <a:t>25,804</a:t>
                      </a:r>
                      <a:endParaRPr lang="en-US" sz="1600" b="0" i="0" u="none" strike="noStrike" dirty="0">
                        <a:solidFill>
                          <a:srgbClr val="000000"/>
                        </a:solidFill>
                        <a:latin typeface="Calibri"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89560">
                <a:tc>
                  <a:txBody>
                    <a:bodyPr/>
                    <a:lstStyle/>
                    <a:p>
                      <a:pPr algn="l" fontAlgn="t"/>
                      <a:r>
                        <a:rPr lang="en-US" sz="1600" b="1" i="0" u="none" strike="noStrike">
                          <a:latin typeface="Calibri" pitchFamily="34" charset="0"/>
                        </a:rPr>
                        <a:t>Total (Kent)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dirty="0" smtClean="0">
                          <a:latin typeface="Calibri" pitchFamily="34" charset="0"/>
                        </a:rPr>
                        <a:t>265,915</a:t>
                      </a:r>
                      <a:endParaRPr lang="en-US" sz="1600" b="0" i="0" u="none" strike="noStrike" dirty="0">
                        <a:latin typeface="Calibri"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t"/>
                      <a:r>
                        <a:rPr lang="en-US" sz="1600" b="0" i="0" u="none" strike="noStrike" dirty="0" smtClean="0">
                          <a:latin typeface="Calibri" pitchFamily="34" charset="0"/>
                        </a:rPr>
                        <a:t>245,362</a:t>
                      </a:r>
                      <a:endParaRPr lang="en-US" sz="1600" b="0" i="0" u="none" strike="noStrike" dirty="0">
                        <a:latin typeface="Calibri"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bl>
          </a:graphicData>
        </a:graphic>
      </p:graphicFrame>
      <p:graphicFrame>
        <p:nvGraphicFramePr>
          <p:cNvPr id="10" name="Table 9"/>
          <p:cNvGraphicFramePr>
            <a:graphicFrameLocks noGrp="1"/>
          </p:cNvGraphicFramePr>
          <p:nvPr/>
        </p:nvGraphicFramePr>
        <p:xfrm>
          <a:off x="5334000" y="2590800"/>
          <a:ext cx="3581400" cy="1447800"/>
        </p:xfrm>
        <a:graphic>
          <a:graphicData uri="http://schemas.openxmlformats.org/drawingml/2006/table">
            <a:tbl>
              <a:tblPr/>
              <a:tblGrid>
                <a:gridCol w="1334247"/>
                <a:gridCol w="1029945"/>
                <a:gridCol w="1217208"/>
              </a:tblGrid>
              <a:tr h="289560">
                <a:tc>
                  <a:txBody>
                    <a:bodyPr/>
                    <a:lstStyle/>
                    <a:p>
                      <a:pPr algn="l" fontAlgn="b"/>
                      <a:r>
                        <a:rPr lang="en-US" sz="1600" b="0" i="0" u="none" strike="noStrike" dirty="0">
                          <a:latin typeface="Calibri"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latin typeface="Calibri" pitchFamily="34" charset="0"/>
                        </a:rPr>
                        <a:t>Prior Year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600" b="1" i="0" u="none" strike="noStrike">
                          <a:latin typeface="Calibri" pitchFamily="34" charset="0"/>
                        </a:rPr>
                        <a:t>Base Year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289560">
                <a:tc>
                  <a:txBody>
                    <a:bodyPr/>
                    <a:lstStyle/>
                    <a:p>
                      <a:pPr algn="l" fontAlgn="b"/>
                      <a:r>
                        <a:rPr lang="en-US" sz="1600" b="0" i="0" u="none" strike="noStrike">
                          <a:latin typeface="Calibri"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latin typeface="Calibri" pitchFamily="34" charset="0"/>
                        </a:rPr>
                        <a:t>(2011)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600" b="1" i="0" u="none" strike="noStrike" dirty="0">
                          <a:latin typeface="Calibri" pitchFamily="34" charset="0"/>
                        </a:rPr>
                        <a:t>(2012)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289560">
                <a:tc>
                  <a:txBody>
                    <a:bodyPr/>
                    <a:lstStyle/>
                    <a:p>
                      <a:pPr algn="l" fontAlgn="t"/>
                      <a:r>
                        <a:rPr lang="en-US" sz="1600" b="1" i="0" u="none" strike="noStrike">
                          <a:latin typeface="Calibri" pitchFamily="34" charset="0"/>
                        </a:rPr>
                        <a:t>Private (Kent)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latin typeface="Calibri" pitchFamily="34" charset="0"/>
                        </a:rPr>
                        <a:t>600.8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t"/>
                      <a:r>
                        <a:rPr lang="en-US" sz="1600" b="0" i="0" u="none" strike="noStrike" dirty="0">
                          <a:solidFill>
                            <a:srgbClr val="000000"/>
                          </a:solidFill>
                          <a:latin typeface="Calibri" pitchFamily="34" charset="0"/>
                        </a:rPr>
                        <a:t>601.5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289560">
                <a:tc>
                  <a:txBody>
                    <a:bodyPr/>
                    <a:lstStyle/>
                    <a:p>
                      <a:pPr algn="l" fontAlgn="t"/>
                      <a:r>
                        <a:rPr lang="en-US" sz="1600" b="1" i="0" u="none" strike="noStrike">
                          <a:latin typeface="Calibri" pitchFamily="34" charset="0"/>
                        </a:rPr>
                        <a:t>Public (Kent)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latin typeface="Calibri" pitchFamily="34" charset="0"/>
                        </a:rPr>
                        <a:t>127.7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t"/>
                      <a:r>
                        <a:rPr lang="en-US" sz="1600" b="0" i="0" u="none" strike="noStrike" dirty="0">
                          <a:solidFill>
                            <a:srgbClr val="000000"/>
                          </a:solidFill>
                          <a:latin typeface="Calibri" pitchFamily="34" charset="0"/>
                        </a:rPr>
                        <a:t>70.7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289560">
                <a:tc>
                  <a:txBody>
                    <a:bodyPr/>
                    <a:lstStyle/>
                    <a:p>
                      <a:pPr algn="l" fontAlgn="t"/>
                      <a:r>
                        <a:rPr lang="en-US" sz="1600" b="1" i="0" u="none" strike="noStrike" dirty="0">
                          <a:latin typeface="Calibri" pitchFamily="34" charset="0"/>
                        </a:rPr>
                        <a:t>Total (Kent)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a:latin typeface="Calibri" pitchFamily="34" charset="0"/>
                        </a:rPr>
                        <a:t>728.5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t"/>
                      <a:r>
                        <a:rPr lang="en-US" sz="1600" b="0" i="0" u="none" strike="noStrike" dirty="0">
                          <a:solidFill>
                            <a:srgbClr val="000000"/>
                          </a:solidFill>
                          <a:latin typeface="Calibri" pitchFamily="34" charset="0"/>
                        </a:rPr>
                        <a:t>672.2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bl>
          </a:graphicData>
        </a:graphic>
      </p:graphicFrame>
      <p:sp>
        <p:nvSpPr>
          <p:cNvPr id="12" name="TextBox 11"/>
          <p:cNvSpPr txBox="1"/>
          <p:nvPr/>
        </p:nvSpPr>
        <p:spPr>
          <a:xfrm>
            <a:off x="4038600" y="3048000"/>
            <a:ext cx="1143000" cy="338554"/>
          </a:xfrm>
          <a:prstGeom prst="rect">
            <a:avLst/>
          </a:prstGeom>
          <a:noFill/>
        </p:spPr>
        <p:txBody>
          <a:bodyPr wrap="square" rtlCol="0">
            <a:spAutoFit/>
          </a:bodyPr>
          <a:lstStyle/>
          <a:p>
            <a:pPr algn="ctr"/>
            <a:r>
              <a:rPr lang="en-US" sz="1600" b="1" dirty="0" smtClean="0">
                <a:latin typeface="Calibri" pitchFamily="34" charset="0"/>
              </a:rPr>
              <a:t>÷ 365…</a:t>
            </a:r>
            <a:endParaRPr lang="en-US" sz="1600" b="1" dirty="0">
              <a:latin typeface="Calibri" pitchFamily="34" charset="0"/>
            </a:endParaRPr>
          </a:p>
        </p:txBody>
      </p:sp>
      <p:cxnSp>
        <p:nvCxnSpPr>
          <p:cNvPr id="14" name="Straight Arrow Connector 13"/>
          <p:cNvCxnSpPr/>
          <p:nvPr/>
        </p:nvCxnSpPr>
        <p:spPr>
          <a:xfrm>
            <a:off x="4343400" y="3429000"/>
            <a:ext cx="609600"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33400" y="2176046"/>
            <a:ext cx="3124200" cy="338554"/>
          </a:xfrm>
          <a:prstGeom prst="rect">
            <a:avLst/>
          </a:prstGeom>
          <a:noFill/>
        </p:spPr>
        <p:txBody>
          <a:bodyPr wrap="square" rtlCol="0">
            <a:spAutoFit/>
          </a:bodyPr>
          <a:lstStyle/>
          <a:p>
            <a:pPr algn="ctr"/>
            <a:r>
              <a:rPr lang="en-US" sz="1600" b="1" dirty="0" smtClean="0">
                <a:latin typeface="Calibri" pitchFamily="34" charset="0"/>
              </a:rPr>
              <a:t>Billable Patient Days</a:t>
            </a:r>
            <a:endParaRPr lang="en-US" sz="1600" b="1" dirty="0">
              <a:latin typeface="Calibri" pitchFamily="34" charset="0"/>
            </a:endParaRPr>
          </a:p>
        </p:txBody>
      </p:sp>
      <p:sp>
        <p:nvSpPr>
          <p:cNvPr id="16" name="TextBox 15"/>
          <p:cNvSpPr txBox="1"/>
          <p:nvPr/>
        </p:nvSpPr>
        <p:spPr>
          <a:xfrm>
            <a:off x="5562600" y="2176046"/>
            <a:ext cx="3124200" cy="338554"/>
          </a:xfrm>
          <a:prstGeom prst="rect">
            <a:avLst/>
          </a:prstGeom>
          <a:noFill/>
        </p:spPr>
        <p:txBody>
          <a:bodyPr wrap="square" rtlCol="0">
            <a:spAutoFit/>
          </a:bodyPr>
          <a:lstStyle/>
          <a:p>
            <a:pPr algn="ctr"/>
            <a:r>
              <a:rPr lang="en-US" sz="1600" b="1" dirty="0" smtClean="0">
                <a:latin typeface="Calibri" pitchFamily="34" charset="0"/>
              </a:rPr>
              <a:t>Average Daily Census (ADC)</a:t>
            </a:r>
            <a:endParaRPr lang="en-US" sz="1600" b="1" dirty="0">
              <a:latin typeface="Calibri" pitchFamily="34" charset="0"/>
            </a:endParaRPr>
          </a:p>
        </p:txBody>
      </p:sp>
      <p:graphicFrame>
        <p:nvGraphicFramePr>
          <p:cNvPr id="17" name="Table 16"/>
          <p:cNvGraphicFramePr>
            <a:graphicFrameLocks noGrp="1"/>
          </p:cNvGraphicFramePr>
          <p:nvPr/>
        </p:nvGraphicFramePr>
        <p:xfrm>
          <a:off x="3200400" y="5334000"/>
          <a:ext cx="3200401" cy="506730"/>
        </p:xfrm>
        <a:graphic>
          <a:graphicData uri="http://schemas.openxmlformats.org/drawingml/2006/table">
            <a:tbl>
              <a:tblPr/>
              <a:tblGrid>
                <a:gridCol w="1157288"/>
                <a:gridCol w="2043113"/>
              </a:tblGrid>
              <a:tr h="152400">
                <a:tc gridSpan="2">
                  <a:txBody>
                    <a:bodyPr/>
                    <a:lstStyle/>
                    <a:p>
                      <a:pPr algn="ctr" fontAlgn="b"/>
                      <a:r>
                        <a:rPr lang="en-US" sz="1600" b="1" i="0" u="none" strike="noStrike" dirty="0">
                          <a:latin typeface="Calibri" pitchFamily="34" charset="0"/>
                        </a:rPr>
                        <a:t>(2012 ADC) / (2011 ADC)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161925">
                <a:tc>
                  <a:txBody>
                    <a:bodyPr/>
                    <a:lstStyle/>
                    <a:p>
                      <a:pPr algn="l" fontAlgn="t"/>
                      <a:r>
                        <a:rPr lang="en-US" sz="1600" b="0" i="0" u="none" strike="noStrike">
                          <a:latin typeface="Calibri" pitchFamily="34" charset="0"/>
                        </a:rPr>
                        <a:t>Total (Kent)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latin typeface="Calibri" pitchFamily="34" charset="0"/>
                        </a:rPr>
                        <a:t>92.3%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bl>
          </a:graphicData>
        </a:graphic>
      </p:graphicFrame>
      <p:sp>
        <p:nvSpPr>
          <p:cNvPr id="11" name="Slide Number Placeholder 10"/>
          <p:cNvSpPr>
            <a:spLocks noGrp="1"/>
          </p:cNvSpPr>
          <p:nvPr>
            <p:ph type="sldNum" sz="quarter" idx="12"/>
          </p:nvPr>
        </p:nvSpPr>
        <p:spPr/>
        <p:txBody>
          <a:bodyPr>
            <a:normAutofit fontScale="85000" lnSpcReduction="20000"/>
          </a:bodyPr>
          <a:lstStyle/>
          <a:p>
            <a:fld id="{1B6CBC03-97D9-40D3-A0A7-7DD44BE9F7B1}"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1000"/>
                                        <p:tgtEl>
                                          <p:spTgt spid="12"/>
                                        </p:tgtEl>
                                      </p:cBhvr>
                                    </p:animEffect>
                                  </p:childTnLst>
                                </p:cTn>
                              </p:par>
                              <p:par>
                                <p:cTn id="8" presetID="3" presetClass="entr" presetSubtype="1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linds(horizontal)">
                                      <p:cBhvr>
                                        <p:cTn id="10" dur="10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blinds(horizontal)">
                                      <p:cBhvr>
                                        <p:cTn id="15" dur="1000"/>
                                        <p:tgtEl>
                                          <p:spTgt spid="16"/>
                                        </p:tgtEl>
                                      </p:cBhvr>
                                    </p:animEffect>
                                  </p:childTnLst>
                                </p:cTn>
                              </p:par>
                              <p:par>
                                <p:cTn id="16" presetID="3" presetClass="entr" presetSubtype="10"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linds(horizontal)">
                                      <p:cBhvr>
                                        <p:cTn id="18" dur="1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blinds(horizontal)">
                                      <p:cBhvr>
                                        <p:cTn id="2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8153400" cy="914400"/>
          </a:xfrm>
          <a:solidFill>
            <a:schemeClr val="accent1"/>
          </a:solidFill>
        </p:spPr>
        <p:txBody>
          <a:bodyPr>
            <a:normAutofit fontScale="90000"/>
          </a:bodyPr>
          <a:lstStyle/>
          <a:p>
            <a:pPr algn="ctr"/>
            <a:r>
              <a:rPr lang="en-US" sz="3200" dirty="0" smtClean="0">
                <a:solidFill>
                  <a:srgbClr val="FFFF00"/>
                </a:solidFill>
                <a:latin typeface="Calibri" pitchFamily="34" charset="0"/>
              </a:rPr>
              <a:t>Analysis Methods </a:t>
            </a:r>
            <a:r>
              <a:rPr lang="en-US" sz="2200" dirty="0" smtClean="0">
                <a:solidFill>
                  <a:srgbClr val="FFFF00"/>
                </a:solidFill>
                <a:latin typeface="Calibri" pitchFamily="34" charset="0"/>
              </a:rPr>
              <a:t>(HRMP)</a:t>
            </a:r>
            <a:r>
              <a:rPr lang="en-US" sz="3200" dirty="0" smtClean="0">
                <a:solidFill>
                  <a:srgbClr val="FFFF00"/>
                </a:solidFill>
                <a:latin typeface="Calibri" pitchFamily="34" charset="0"/>
              </a:rPr>
              <a:t>: </a:t>
            </a:r>
            <a:br>
              <a:rPr lang="en-US" sz="3200" dirty="0" smtClean="0">
                <a:solidFill>
                  <a:srgbClr val="FFFF00"/>
                </a:solidFill>
                <a:latin typeface="Calibri" pitchFamily="34" charset="0"/>
              </a:rPr>
            </a:br>
            <a:r>
              <a:rPr lang="en-US" sz="3200" b="1" dirty="0" smtClean="0">
                <a:solidFill>
                  <a:srgbClr val="FF99FF"/>
                </a:solidFill>
                <a:latin typeface="Calibri" pitchFamily="34" charset="0"/>
              </a:rPr>
              <a:t> Population Change Factor (PCF)</a:t>
            </a:r>
            <a:endParaRPr lang="en-US" sz="3200" b="1" dirty="0">
              <a:solidFill>
                <a:srgbClr val="FF99FF"/>
              </a:solidFill>
              <a:latin typeface="Calibri" pitchFamily="34" charset="0"/>
            </a:endParaRPr>
          </a:p>
        </p:txBody>
      </p:sp>
      <p:sp>
        <p:nvSpPr>
          <p:cNvPr id="8" name="Rectangle 8"/>
          <p:cNvSpPr txBox="1">
            <a:spLocks noChangeArrowheads="1"/>
          </p:cNvSpPr>
          <p:nvPr/>
        </p:nvSpPr>
        <p:spPr>
          <a:xfrm>
            <a:off x="533400" y="1295400"/>
            <a:ext cx="8229600" cy="715962"/>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sng" strike="noStrike" kern="1200" cap="small" spc="0" normalizeH="0" baseline="0" noProof="0" dirty="0" smtClean="0">
                <a:ln>
                  <a:noFill/>
                </a:ln>
                <a:solidFill>
                  <a:schemeClr val="accent1">
                    <a:lumMod val="75000"/>
                    <a:lumOff val="25000"/>
                  </a:schemeClr>
                </a:solidFill>
                <a:effectLst/>
                <a:uLnTx/>
                <a:uFillTx/>
                <a:latin typeface="+mj-lt"/>
                <a:ea typeface="+mj-ea"/>
                <a:cs typeface="+mj-cs"/>
              </a:rPr>
              <a:t>Example: Kent County</a:t>
            </a:r>
            <a:endParaRPr kumimoji="0" lang="en-US" sz="2000" b="1" i="0" u="none" strike="noStrike" kern="1200" cap="none" spc="0" normalizeH="0" baseline="0" noProof="0" dirty="0" smtClean="0">
              <a:ln>
                <a:noFill/>
              </a:ln>
              <a:solidFill>
                <a:schemeClr val="tx2"/>
              </a:solidFill>
              <a:effectLst/>
              <a:uLnTx/>
              <a:uFillTx/>
              <a:latin typeface="Calibri" pitchFamily="34" charset="0"/>
              <a:ea typeface="+mj-ea"/>
              <a:cs typeface="+mj-cs"/>
            </a:endParaRPr>
          </a:p>
        </p:txBody>
      </p:sp>
      <p:sp>
        <p:nvSpPr>
          <p:cNvPr id="18" name="TextBox 17"/>
          <p:cNvSpPr txBox="1"/>
          <p:nvPr/>
        </p:nvSpPr>
        <p:spPr>
          <a:xfrm>
            <a:off x="990600" y="2819400"/>
            <a:ext cx="7239000" cy="2862322"/>
          </a:xfrm>
          <a:prstGeom prst="rect">
            <a:avLst/>
          </a:prstGeom>
          <a:noFill/>
        </p:spPr>
        <p:txBody>
          <a:bodyPr wrap="square" rtlCol="0">
            <a:spAutoFit/>
          </a:bodyPr>
          <a:lstStyle/>
          <a:p>
            <a:pPr algn="ctr">
              <a:lnSpc>
                <a:spcPct val="200000"/>
              </a:lnSpc>
            </a:pPr>
            <a:r>
              <a:rPr lang="en-US" dirty="0" smtClean="0">
                <a:solidFill>
                  <a:srgbClr val="800000"/>
                </a:solidFill>
                <a:latin typeface="Calibri" pitchFamily="34" charset="0"/>
              </a:rPr>
              <a:t>For Kent County, base year ADC (2012; 672.2) is LESS THAN the prior year ADC (2011; 728.5 ) AND the percentage occupancy for private NHs in Kent Co. in the base year (2012) is LESS THAN 95%.</a:t>
            </a:r>
          </a:p>
          <a:p>
            <a:pPr algn="ctr">
              <a:lnSpc>
                <a:spcPct val="200000"/>
              </a:lnSpc>
            </a:pPr>
            <a:endParaRPr lang="en-US" b="1" dirty="0" smtClean="0">
              <a:solidFill>
                <a:srgbClr val="800000"/>
              </a:solidFill>
              <a:latin typeface="Calibri" pitchFamily="34" charset="0"/>
            </a:endParaRPr>
          </a:p>
          <a:p>
            <a:pPr algn="ctr">
              <a:lnSpc>
                <a:spcPct val="200000"/>
              </a:lnSpc>
            </a:pPr>
            <a:r>
              <a:rPr lang="en-US" b="1" u="sng" dirty="0" smtClean="0">
                <a:solidFill>
                  <a:srgbClr val="800000"/>
                </a:solidFill>
                <a:latin typeface="Calibri" pitchFamily="34" charset="0"/>
              </a:rPr>
              <a:t>So, a PCF of 1.0 will be used to calculate NH bed needs for 2013-2018.</a:t>
            </a:r>
            <a:endParaRPr lang="en-US" b="1" u="sng" dirty="0">
              <a:solidFill>
                <a:srgbClr val="800000"/>
              </a:solidFill>
            </a:endParaRPr>
          </a:p>
        </p:txBody>
      </p:sp>
      <p:sp>
        <p:nvSpPr>
          <p:cNvPr id="5" name="Slide Number Placeholder 4"/>
          <p:cNvSpPr>
            <a:spLocks noGrp="1"/>
          </p:cNvSpPr>
          <p:nvPr>
            <p:ph type="sldNum" sz="quarter" idx="12"/>
          </p:nvPr>
        </p:nvSpPr>
        <p:spPr/>
        <p:txBody>
          <a:bodyPr>
            <a:normAutofit fontScale="85000" lnSpcReduction="20000"/>
          </a:bodyPr>
          <a:lstStyle/>
          <a:p>
            <a:fld id="{1B6CBC03-97D9-40D3-A0A7-7DD44BE9F7B1}"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8153400" cy="914400"/>
          </a:xfrm>
          <a:solidFill>
            <a:schemeClr val="accent1"/>
          </a:solidFill>
        </p:spPr>
        <p:txBody>
          <a:bodyPr>
            <a:normAutofit fontScale="90000"/>
          </a:bodyPr>
          <a:lstStyle/>
          <a:p>
            <a:pPr algn="ctr"/>
            <a:r>
              <a:rPr lang="en-US" sz="3200" dirty="0" smtClean="0">
                <a:solidFill>
                  <a:srgbClr val="FFFF00"/>
                </a:solidFill>
                <a:latin typeface="Calibri" pitchFamily="34" charset="0"/>
              </a:rPr>
              <a:t>Analysis Methods </a:t>
            </a:r>
            <a:r>
              <a:rPr lang="en-US" sz="2200" dirty="0" smtClean="0">
                <a:solidFill>
                  <a:srgbClr val="FFFF00"/>
                </a:solidFill>
                <a:latin typeface="Calibri" pitchFamily="34" charset="0"/>
              </a:rPr>
              <a:t>(HRMP)</a:t>
            </a:r>
            <a:r>
              <a:rPr lang="en-US" sz="3200" dirty="0" smtClean="0">
                <a:solidFill>
                  <a:srgbClr val="FFFF00"/>
                </a:solidFill>
                <a:latin typeface="Calibri" pitchFamily="34" charset="0"/>
              </a:rPr>
              <a:t>: </a:t>
            </a:r>
            <a:br>
              <a:rPr lang="en-US" sz="3200" dirty="0" smtClean="0">
                <a:solidFill>
                  <a:srgbClr val="FFFF00"/>
                </a:solidFill>
                <a:latin typeface="Calibri" pitchFamily="34" charset="0"/>
              </a:rPr>
            </a:br>
            <a:r>
              <a:rPr lang="en-US" sz="3200" b="1" dirty="0" smtClean="0">
                <a:solidFill>
                  <a:srgbClr val="FF99FF"/>
                </a:solidFill>
                <a:latin typeface="Calibri" pitchFamily="34" charset="0"/>
              </a:rPr>
              <a:t> Population Change Factor (PCF)</a:t>
            </a:r>
            <a:endParaRPr lang="en-US" sz="3200" b="1" dirty="0">
              <a:solidFill>
                <a:srgbClr val="FF99FF"/>
              </a:solidFill>
              <a:latin typeface="Calibri" pitchFamily="34" charset="0"/>
            </a:endParaRPr>
          </a:p>
        </p:txBody>
      </p:sp>
      <p:sp>
        <p:nvSpPr>
          <p:cNvPr id="8" name="Rectangle 8"/>
          <p:cNvSpPr txBox="1">
            <a:spLocks noChangeArrowheads="1"/>
          </p:cNvSpPr>
          <p:nvPr/>
        </p:nvSpPr>
        <p:spPr>
          <a:xfrm>
            <a:off x="533400" y="1295400"/>
            <a:ext cx="8229600" cy="715962"/>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sng" strike="noStrike" kern="1200" cap="small" spc="0" normalizeH="0" baseline="0" noProof="0" dirty="0" smtClean="0">
                <a:ln>
                  <a:noFill/>
                </a:ln>
                <a:solidFill>
                  <a:schemeClr val="accent1">
                    <a:lumMod val="75000"/>
                    <a:lumOff val="25000"/>
                  </a:schemeClr>
                </a:solidFill>
                <a:effectLst/>
                <a:uLnTx/>
                <a:uFillTx/>
                <a:latin typeface="+mj-lt"/>
                <a:ea typeface="+mj-ea"/>
                <a:cs typeface="+mj-cs"/>
              </a:rPr>
              <a:t>Example: Kent County</a:t>
            </a:r>
            <a:endParaRPr kumimoji="0" lang="en-US" sz="2000" b="1" i="0" u="none" strike="noStrike" kern="1200" cap="none" spc="0" normalizeH="0" baseline="0" noProof="0" dirty="0" smtClean="0">
              <a:ln>
                <a:noFill/>
              </a:ln>
              <a:solidFill>
                <a:schemeClr val="tx2"/>
              </a:solidFill>
              <a:effectLst/>
              <a:uLnTx/>
              <a:uFillTx/>
              <a:latin typeface="Calibri" pitchFamily="34" charset="0"/>
              <a:ea typeface="+mj-ea"/>
              <a:cs typeface="+mj-cs"/>
            </a:endParaRPr>
          </a:p>
        </p:txBody>
      </p:sp>
      <p:graphicFrame>
        <p:nvGraphicFramePr>
          <p:cNvPr id="12" name="Table 11"/>
          <p:cNvGraphicFramePr>
            <a:graphicFrameLocks noGrp="1"/>
          </p:cNvGraphicFramePr>
          <p:nvPr/>
        </p:nvGraphicFramePr>
        <p:xfrm>
          <a:off x="457199" y="2086511"/>
          <a:ext cx="8458200" cy="4153092"/>
        </p:xfrm>
        <a:graphic>
          <a:graphicData uri="http://schemas.openxmlformats.org/drawingml/2006/table">
            <a:tbl>
              <a:tblPr/>
              <a:tblGrid>
                <a:gridCol w="1143001"/>
                <a:gridCol w="2075387"/>
                <a:gridCol w="58213"/>
                <a:gridCol w="1828800"/>
                <a:gridCol w="2172266"/>
                <a:gridCol w="1180533"/>
              </a:tblGrid>
              <a:tr h="248912">
                <a:tc gridSpan="6">
                  <a:txBody>
                    <a:bodyPr/>
                    <a:lstStyle/>
                    <a:p>
                      <a:pPr algn="ctr" rtl="0" fontAlgn="b"/>
                      <a:r>
                        <a:rPr lang="en-US" sz="1600" b="1" i="0" u="none" strike="noStrike" dirty="0">
                          <a:solidFill>
                            <a:srgbClr val="FFFF00"/>
                          </a:solidFill>
                          <a:latin typeface="Calibri"/>
                        </a:rPr>
                        <a:t>Kent County</a:t>
                      </a:r>
                    </a:p>
                  </a:txBody>
                  <a:tcPr marL="6008" marR="6008" marT="600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1F497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4441">
                <a:tc>
                  <a:txBody>
                    <a:bodyPr/>
                    <a:lstStyle/>
                    <a:p>
                      <a:pPr algn="l" rtl="0" fontAlgn="b"/>
                      <a:r>
                        <a:rPr lang="en-US" sz="1600" b="1" i="0" u="none" strike="noStrike">
                          <a:solidFill>
                            <a:srgbClr val="000000"/>
                          </a:solidFill>
                          <a:latin typeface="Calibri"/>
                        </a:rPr>
                        <a:t>Age Group</a:t>
                      </a:r>
                    </a:p>
                  </a:txBody>
                  <a:tcPr marL="6008" marR="6008" marT="6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b"/>
                      <a:r>
                        <a:rPr lang="en-US" sz="1600" b="1" i="0" u="none" strike="noStrike" dirty="0">
                          <a:solidFill>
                            <a:srgbClr val="000000"/>
                          </a:solidFill>
                          <a:latin typeface="Calibri"/>
                        </a:rPr>
                        <a:t>DE Pt Days (N)</a:t>
                      </a:r>
                    </a:p>
                  </a:txBody>
                  <a:tcPr marL="6008" marR="6008" marT="6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ADFF"/>
                    </a:solidFill>
                  </a:tcPr>
                </a:tc>
                <a:tc hMerge="1">
                  <a:txBody>
                    <a:bodyPr/>
                    <a:lstStyle/>
                    <a:p>
                      <a:endParaRPr lang="en-US"/>
                    </a:p>
                  </a:txBody>
                  <a:tcPr/>
                </a:tc>
                <a:tc>
                  <a:txBody>
                    <a:bodyPr/>
                    <a:lstStyle/>
                    <a:p>
                      <a:pPr algn="ctr" rtl="0" fontAlgn="b"/>
                      <a:r>
                        <a:rPr lang="en-US" sz="1600" b="1" i="0" u="none" strike="noStrike" dirty="0">
                          <a:solidFill>
                            <a:srgbClr val="000000"/>
                          </a:solidFill>
                          <a:latin typeface="Calibri"/>
                        </a:rPr>
                        <a:t> DE Pt Days (%)</a:t>
                      </a:r>
                    </a:p>
                  </a:txBody>
                  <a:tcPr marL="6008" marR="6008" marT="6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rtl="0" fontAlgn="b"/>
                      <a:r>
                        <a:rPr lang="en-US" sz="1600" b="1" i="0" u="none" strike="noStrike" dirty="0">
                          <a:solidFill>
                            <a:srgbClr val="000000"/>
                          </a:solidFill>
                          <a:latin typeface="Calibri"/>
                        </a:rPr>
                        <a:t>Kent Pop Change</a:t>
                      </a:r>
                    </a:p>
                  </a:txBody>
                  <a:tcPr marL="6008" marR="6008" marT="6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6D28A"/>
                    </a:solidFill>
                  </a:tcPr>
                </a:tc>
                <a:tc>
                  <a:txBody>
                    <a:bodyPr/>
                    <a:lstStyle/>
                    <a:p>
                      <a:pPr algn="ctr" rtl="0" fontAlgn="b"/>
                      <a:r>
                        <a:rPr lang="en-US" sz="1600" b="1" i="0" u="none" strike="noStrike">
                          <a:solidFill>
                            <a:srgbClr val="000000"/>
                          </a:solidFill>
                          <a:latin typeface="Calibri"/>
                        </a:rPr>
                        <a:t>Weights</a:t>
                      </a:r>
                    </a:p>
                  </a:txBody>
                  <a:tcPr marL="6008" marR="6008" marT="6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290EC"/>
                    </a:solidFill>
                  </a:tcPr>
                </a:tc>
              </a:tr>
              <a:tr h="266897">
                <a:tc>
                  <a:txBody>
                    <a:bodyPr/>
                    <a:lstStyle/>
                    <a:p>
                      <a:pPr algn="l" rtl="0" fontAlgn="b"/>
                      <a:r>
                        <a:rPr lang="en-US" sz="1600" b="0" i="0" u="none" strike="noStrike">
                          <a:solidFill>
                            <a:srgbClr val="000000"/>
                          </a:solidFill>
                          <a:latin typeface="Calibri"/>
                        </a:rPr>
                        <a:t> </a:t>
                      </a:r>
                    </a:p>
                  </a:txBody>
                  <a:tcPr marL="6008" marR="6008" marT="6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b"/>
                      <a:r>
                        <a:rPr lang="en-US" sz="1600" b="1" i="0" u="none" strike="noStrike" dirty="0" smtClean="0">
                          <a:solidFill>
                            <a:srgbClr val="000000"/>
                          </a:solidFill>
                          <a:latin typeface="Calibri"/>
                        </a:rPr>
                        <a:t>(2012)</a:t>
                      </a:r>
                      <a:endParaRPr lang="en-US" sz="1600" b="1" i="0" u="none" strike="noStrike" dirty="0">
                        <a:solidFill>
                          <a:srgbClr val="000000"/>
                        </a:solidFill>
                        <a:latin typeface="Calibri"/>
                      </a:endParaRPr>
                    </a:p>
                  </a:txBody>
                  <a:tcPr marL="6008" marR="6008" marT="6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ADFF"/>
                    </a:solidFill>
                  </a:tcPr>
                </a:tc>
                <a:tc hMerge="1">
                  <a:txBody>
                    <a:bodyPr/>
                    <a:lstStyle/>
                    <a:p>
                      <a:endParaRPr lang="en-US"/>
                    </a:p>
                  </a:txBody>
                  <a:tcPr/>
                </a:tc>
                <a:tc>
                  <a:txBody>
                    <a:bodyPr/>
                    <a:lstStyle/>
                    <a:p>
                      <a:pPr algn="ctr" rtl="0" fontAlgn="b"/>
                      <a:r>
                        <a:rPr lang="en-US" sz="1600" b="1" i="0" u="none" strike="noStrike" dirty="0" smtClean="0">
                          <a:solidFill>
                            <a:srgbClr val="000000"/>
                          </a:solidFill>
                          <a:latin typeface="Calibri"/>
                        </a:rPr>
                        <a:t>(2012)</a:t>
                      </a:r>
                      <a:endParaRPr lang="en-US" sz="1600" b="1" i="0" u="none" strike="noStrike" dirty="0">
                        <a:solidFill>
                          <a:srgbClr val="000000"/>
                        </a:solidFill>
                        <a:latin typeface="Calibri"/>
                      </a:endParaRPr>
                    </a:p>
                  </a:txBody>
                  <a:tcPr marL="6008" marR="6008" marT="6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rtl="0" fontAlgn="b"/>
                      <a:r>
                        <a:rPr lang="en-US" sz="1600" b="1" i="0" u="none" strike="noStrike">
                          <a:solidFill>
                            <a:srgbClr val="000000"/>
                          </a:solidFill>
                          <a:latin typeface="Calibri"/>
                        </a:rPr>
                        <a:t>(2018/2013)</a:t>
                      </a:r>
                    </a:p>
                  </a:txBody>
                  <a:tcPr marL="6008" marR="6008" marT="6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6D28A"/>
                    </a:solidFill>
                  </a:tcPr>
                </a:tc>
                <a:tc>
                  <a:txBody>
                    <a:bodyPr/>
                    <a:lstStyle/>
                    <a:p>
                      <a:pPr algn="ctr" rtl="0" fontAlgn="b"/>
                      <a:r>
                        <a:rPr lang="en-US" sz="1600" b="0" i="0" u="none" strike="noStrike">
                          <a:solidFill>
                            <a:srgbClr val="000000"/>
                          </a:solidFill>
                          <a:latin typeface="Calibri"/>
                        </a:rPr>
                        <a:t> </a:t>
                      </a:r>
                    </a:p>
                  </a:txBody>
                  <a:tcPr marL="6008" marR="6008" marT="6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290EC"/>
                    </a:solidFill>
                  </a:tcPr>
                </a:tc>
              </a:tr>
              <a:tr h="286817">
                <a:tc>
                  <a:txBody>
                    <a:bodyPr/>
                    <a:lstStyle/>
                    <a:p>
                      <a:pPr algn="l" rtl="0" fontAlgn="b"/>
                      <a:r>
                        <a:rPr lang="en-US" sz="1600" b="0" i="0" u="none" strike="noStrike" dirty="0">
                          <a:solidFill>
                            <a:srgbClr val="000000"/>
                          </a:solidFill>
                          <a:latin typeface="Calibri"/>
                        </a:rPr>
                        <a:t>&lt;65 </a:t>
                      </a:r>
                    </a:p>
                  </a:txBody>
                  <a:tcPr marL="6008" marR="6008" marT="6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t"/>
                      <a:r>
                        <a:rPr lang="en-US" sz="1600" b="0" i="0" u="none" strike="noStrike">
                          <a:solidFill>
                            <a:srgbClr val="000000"/>
                          </a:solidFill>
                          <a:latin typeface="Calibri"/>
                        </a:rPr>
                        <a:t>1664</a:t>
                      </a:r>
                    </a:p>
                  </a:txBody>
                  <a:tcPr marL="6008" marR="6008" marT="6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ADFF"/>
                    </a:solidFill>
                  </a:tcPr>
                </a:tc>
                <a:tc hMerge="1">
                  <a:txBody>
                    <a:bodyPr/>
                    <a:lstStyle/>
                    <a:p>
                      <a:endParaRPr lang="en-US"/>
                    </a:p>
                  </a:txBody>
                  <a:tcPr/>
                </a:tc>
                <a:tc>
                  <a:txBody>
                    <a:bodyPr/>
                    <a:lstStyle/>
                    <a:p>
                      <a:pPr algn="ctr" rtl="0" fontAlgn="t"/>
                      <a:r>
                        <a:rPr lang="en-US" sz="1600" b="0" i="0" u="none" strike="noStrike" dirty="0">
                          <a:solidFill>
                            <a:srgbClr val="000000"/>
                          </a:solidFill>
                          <a:latin typeface="Calibri"/>
                        </a:rPr>
                        <a:t>14.2</a:t>
                      </a:r>
                    </a:p>
                  </a:txBody>
                  <a:tcPr marL="6008" marR="6008" marT="6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rtl="0" fontAlgn="b"/>
                      <a:r>
                        <a:rPr lang="en-US" sz="1600" b="0" i="0" u="none" strike="noStrike" dirty="0">
                          <a:solidFill>
                            <a:srgbClr val="000000"/>
                          </a:solidFill>
                          <a:latin typeface="Calibri"/>
                        </a:rPr>
                        <a:t>1.03</a:t>
                      </a:r>
                    </a:p>
                  </a:txBody>
                  <a:tcPr marL="6008" marR="6008" marT="6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6D28A"/>
                    </a:solidFill>
                  </a:tcPr>
                </a:tc>
                <a:tc>
                  <a:txBody>
                    <a:bodyPr/>
                    <a:lstStyle/>
                    <a:p>
                      <a:pPr algn="ctr" rtl="0" fontAlgn="b"/>
                      <a:r>
                        <a:rPr lang="en-US" sz="1600" b="0" i="0" u="none" strike="noStrike">
                          <a:solidFill>
                            <a:srgbClr val="000000"/>
                          </a:solidFill>
                          <a:latin typeface="Calibri"/>
                        </a:rPr>
                        <a:t>14.59</a:t>
                      </a:r>
                    </a:p>
                  </a:txBody>
                  <a:tcPr marL="6008" marR="6008" marT="6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290EC"/>
                    </a:solidFill>
                  </a:tcPr>
                </a:tc>
              </a:tr>
              <a:tr h="228600">
                <a:tc>
                  <a:txBody>
                    <a:bodyPr/>
                    <a:lstStyle/>
                    <a:p>
                      <a:pPr algn="l" rtl="0" fontAlgn="b"/>
                      <a:r>
                        <a:rPr lang="en-US" sz="1600" b="0" i="0" u="none" strike="noStrike" dirty="0">
                          <a:solidFill>
                            <a:srgbClr val="000000"/>
                          </a:solidFill>
                          <a:latin typeface="Calibri"/>
                        </a:rPr>
                        <a:t>65-74 </a:t>
                      </a:r>
                    </a:p>
                  </a:txBody>
                  <a:tcPr marL="6008" marR="6008" marT="6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t"/>
                      <a:r>
                        <a:rPr lang="en-US" sz="1600" b="0" i="0" u="none" strike="noStrike">
                          <a:solidFill>
                            <a:srgbClr val="000000"/>
                          </a:solidFill>
                          <a:latin typeface="Calibri"/>
                        </a:rPr>
                        <a:t>2287</a:t>
                      </a:r>
                    </a:p>
                  </a:txBody>
                  <a:tcPr marL="6008" marR="6008" marT="6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ADFF"/>
                    </a:solidFill>
                  </a:tcPr>
                </a:tc>
                <a:tc hMerge="1">
                  <a:txBody>
                    <a:bodyPr/>
                    <a:lstStyle/>
                    <a:p>
                      <a:endParaRPr lang="en-US"/>
                    </a:p>
                  </a:txBody>
                  <a:tcPr/>
                </a:tc>
                <a:tc>
                  <a:txBody>
                    <a:bodyPr/>
                    <a:lstStyle/>
                    <a:p>
                      <a:pPr algn="ctr" rtl="0" fontAlgn="t"/>
                      <a:r>
                        <a:rPr lang="en-US" sz="1600" b="0" i="0" u="none" strike="noStrike" dirty="0">
                          <a:solidFill>
                            <a:srgbClr val="000000"/>
                          </a:solidFill>
                          <a:latin typeface="Calibri"/>
                        </a:rPr>
                        <a:t>19.5</a:t>
                      </a:r>
                    </a:p>
                  </a:txBody>
                  <a:tcPr marL="6008" marR="6008" marT="6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rtl="0" fontAlgn="b"/>
                      <a:r>
                        <a:rPr lang="en-US" sz="1600" b="0" i="0" u="none" strike="noStrike" dirty="0">
                          <a:solidFill>
                            <a:srgbClr val="000000"/>
                          </a:solidFill>
                          <a:latin typeface="Calibri"/>
                        </a:rPr>
                        <a:t>1.16</a:t>
                      </a:r>
                    </a:p>
                  </a:txBody>
                  <a:tcPr marL="6008" marR="6008" marT="6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6D28A"/>
                    </a:solidFill>
                  </a:tcPr>
                </a:tc>
                <a:tc>
                  <a:txBody>
                    <a:bodyPr/>
                    <a:lstStyle/>
                    <a:p>
                      <a:pPr algn="ctr" rtl="0" fontAlgn="b"/>
                      <a:r>
                        <a:rPr lang="en-US" sz="1600" b="0" i="0" u="none" strike="noStrike">
                          <a:solidFill>
                            <a:srgbClr val="000000"/>
                          </a:solidFill>
                          <a:latin typeface="Calibri"/>
                        </a:rPr>
                        <a:t>22.6</a:t>
                      </a:r>
                    </a:p>
                  </a:txBody>
                  <a:tcPr marL="6008" marR="6008" marT="6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290EC"/>
                    </a:solidFill>
                  </a:tcPr>
                </a:tc>
              </a:tr>
              <a:tr h="283552">
                <a:tc>
                  <a:txBody>
                    <a:bodyPr/>
                    <a:lstStyle/>
                    <a:p>
                      <a:pPr algn="l" rtl="0" fontAlgn="b"/>
                      <a:r>
                        <a:rPr lang="en-US" sz="1600" b="0" i="0" u="none" strike="noStrike" dirty="0">
                          <a:solidFill>
                            <a:srgbClr val="000000"/>
                          </a:solidFill>
                          <a:latin typeface="Calibri"/>
                        </a:rPr>
                        <a:t>75-84 </a:t>
                      </a:r>
                    </a:p>
                  </a:txBody>
                  <a:tcPr marL="6008" marR="6008" marT="6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t"/>
                      <a:r>
                        <a:rPr lang="en-US" sz="1600" b="0" i="0" u="none" strike="noStrike">
                          <a:solidFill>
                            <a:srgbClr val="000000"/>
                          </a:solidFill>
                          <a:latin typeface="Calibri"/>
                        </a:rPr>
                        <a:t>3937</a:t>
                      </a:r>
                    </a:p>
                  </a:txBody>
                  <a:tcPr marL="6008" marR="6008" marT="6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ADFF"/>
                    </a:solidFill>
                  </a:tcPr>
                </a:tc>
                <a:tc hMerge="1">
                  <a:txBody>
                    <a:bodyPr/>
                    <a:lstStyle/>
                    <a:p>
                      <a:endParaRPr lang="en-US"/>
                    </a:p>
                  </a:txBody>
                  <a:tcPr/>
                </a:tc>
                <a:tc>
                  <a:txBody>
                    <a:bodyPr/>
                    <a:lstStyle/>
                    <a:p>
                      <a:pPr algn="ctr" rtl="0" fontAlgn="t"/>
                      <a:r>
                        <a:rPr lang="en-US" sz="1600" b="0" i="0" u="none" strike="noStrike">
                          <a:solidFill>
                            <a:srgbClr val="000000"/>
                          </a:solidFill>
                          <a:latin typeface="Calibri"/>
                        </a:rPr>
                        <a:t>33.5</a:t>
                      </a:r>
                    </a:p>
                  </a:txBody>
                  <a:tcPr marL="6008" marR="6008" marT="6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rtl="0" fontAlgn="b"/>
                      <a:r>
                        <a:rPr lang="en-US" sz="1600" b="0" i="0" u="none" strike="noStrike" dirty="0">
                          <a:solidFill>
                            <a:srgbClr val="000000"/>
                          </a:solidFill>
                          <a:latin typeface="Calibri"/>
                        </a:rPr>
                        <a:t>1.17</a:t>
                      </a:r>
                    </a:p>
                  </a:txBody>
                  <a:tcPr marL="6008" marR="6008" marT="6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6D28A"/>
                    </a:solidFill>
                  </a:tcPr>
                </a:tc>
                <a:tc>
                  <a:txBody>
                    <a:bodyPr/>
                    <a:lstStyle/>
                    <a:p>
                      <a:pPr algn="ctr" rtl="0" fontAlgn="b"/>
                      <a:r>
                        <a:rPr lang="en-US" sz="1600" b="0" i="0" u="none" strike="noStrike">
                          <a:solidFill>
                            <a:srgbClr val="000000"/>
                          </a:solidFill>
                          <a:latin typeface="Calibri"/>
                        </a:rPr>
                        <a:t>39.24</a:t>
                      </a:r>
                    </a:p>
                  </a:txBody>
                  <a:tcPr marL="6008" marR="6008" marT="6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290EC"/>
                    </a:solidFill>
                  </a:tcPr>
                </a:tc>
              </a:tr>
              <a:tr h="152400">
                <a:tc>
                  <a:txBody>
                    <a:bodyPr/>
                    <a:lstStyle/>
                    <a:p>
                      <a:pPr algn="l" rtl="0" fontAlgn="b"/>
                      <a:r>
                        <a:rPr lang="en-US" sz="1600" b="0" i="0" u="none" strike="noStrike" dirty="0">
                          <a:solidFill>
                            <a:srgbClr val="000000"/>
                          </a:solidFill>
                          <a:latin typeface="Calibri"/>
                        </a:rPr>
                        <a:t>85+ </a:t>
                      </a:r>
                    </a:p>
                  </a:txBody>
                  <a:tcPr marL="6008" marR="6008" marT="6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t"/>
                      <a:r>
                        <a:rPr lang="en-US" sz="1600" b="0" i="0" u="none" strike="noStrike">
                          <a:solidFill>
                            <a:srgbClr val="000000"/>
                          </a:solidFill>
                          <a:latin typeface="Calibri"/>
                        </a:rPr>
                        <a:t>3850</a:t>
                      </a:r>
                    </a:p>
                  </a:txBody>
                  <a:tcPr marL="6008" marR="6008" marT="6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ADFF"/>
                    </a:solidFill>
                  </a:tcPr>
                </a:tc>
                <a:tc hMerge="1">
                  <a:txBody>
                    <a:bodyPr/>
                    <a:lstStyle/>
                    <a:p>
                      <a:endParaRPr lang="en-US"/>
                    </a:p>
                  </a:txBody>
                  <a:tcPr/>
                </a:tc>
                <a:tc>
                  <a:txBody>
                    <a:bodyPr/>
                    <a:lstStyle/>
                    <a:p>
                      <a:pPr algn="ctr" rtl="0" fontAlgn="t"/>
                      <a:r>
                        <a:rPr lang="en-US" sz="1600" b="0" i="0" u="none" strike="noStrike">
                          <a:solidFill>
                            <a:srgbClr val="000000"/>
                          </a:solidFill>
                          <a:latin typeface="Calibri"/>
                        </a:rPr>
                        <a:t>32.8</a:t>
                      </a:r>
                    </a:p>
                  </a:txBody>
                  <a:tcPr marL="6008" marR="6008" marT="6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rtl="0" fontAlgn="b"/>
                      <a:r>
                        <a:rPr lang="en-US" sz="1600" b="0" i="0" u="none" strike="noStrike" dirty="0">
                          <a:solidFill>
                            <a:srgbClr val="000000"/>
                          </a:solidFill>
                          <a:latin typeface="Calibri"/>
                        </a:rPr>
                        <a:t>1.23</a:t>
                      </a:r>
                    </a:p>
                  </a:txBody>
                  <a:tcPr marL="6008" marR="6008" marT="6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6D28A"/>
                    </a:solidFill>
                  </a:tcPr>
                </a:tc>
                <a:tc>
                  <a:txBody>
                    <a:bodyPr/>
                    <a:lstStyle/>
                    <a:p>
                      <a:pPr algn="ctr" rtl="0" fontAlgn="b"/>
                      <a:r>
                        <a:rPr lang="en-US" sz="1600" b="0" i="0" u="none" strike="noStrike" dirty="0">
                          <a:solidFill>
                            <a:srgbClr val="000000"/>
                          </a:solidFill>
                          <a:latin typeface="Calibri"/>
                        </a:rPr>
                        <a:t>40.34</a:t>
                      </a:r>
                    </a:p>
                  </a:txBody>
                  <a:tcPr marL="6008" marR="6008" marT="6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290EC"/>
                    </a:solidFill>
                  </a:tcPr>
                </a:tc>
              </a:tr>
              <a:tr h="283552">
                <a:tc>
                  <a:txBody>
                    <a:bodyPr/>
                    <a:lstStyle/>
                    <a:p>
                      <a:pPr algn="r" rtl="0" fontAlgn="t"/>
                      <a:r>
                        <a:rPr lang="en-US" sz="1600" b="0" i="0" u="none" strike="noStrike" dirty="0" smtClean="0">
                          <a:solidFill>
                            <a:srgbClr val="000000"/>
                          </a:solidFill>
                          <a:latin typeface="Calibri"/>
                        </a:rPr>
                        <a:t>Total</a:t>
                      </a:r>
                      <a:endParaRPr lang="en-US" sz="1600" b="0" i="0" u="none" strike="noStrike" dirty="0">
                        <a:solidFill>
                          <a:srgbClr val="000000"/>
                        </a:solidFill>
                        <a:latin typeface="Calibri"/>
                      </a:endParaRPr>
                    </a:p>
                  </a:txBody>
                  <a:tcPr marL="6008" marR="6008" marT="6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t"/>
                      <a:r>
                        <a:rPr lang="en-US" sz="1600" b="0" i="0" u="none" strike="noStrike">
                          <a:solidFill>
                            <a:srgbClr val="000000"/>
                          </a:solidFill>
                          <a:latin typeface="Calibri"/>
                        </a:rPr>
                        <a:t>11738</a:t>
                      </a:r>
                    </a:p>
                  </a:txBody>
                  <a:tcPr marL="6008" marR="6008" marT="6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ADFF"/>
                    </a:solidFill>
                  </a:tcPr>
                </a:tc>
                <a:tc hMerge="1">
                  <a:txBody>
                    <a:bodyPr/>
                    <a:lstStyle/>
                    <a:p>
                      <a:endParaRPr lang="en-US"/>
                    </a:p>
                  </a:txBody>
                  <a:tcPr/>
                </a:tc>
                <a:tc gridSpan="2">
                  <a:txBody>
                    <a:bodyPr/>
                    <a:lstStyle/>
                    <a:p>
                      <a:pPr algn="ctr" rtl="0" fontAlgn="b"/>
                      <a:r>
                        <a:rPr lang="en-US" sz="1600" b="0" i="0" u="none" strike="noStrike" dirty="0">
                          <a:solidFill>
                            <a:srgbClr val="000000"/>
                          </a:solidFill>
                          <a:latin typeface="Calibri"/>
                        </a:rPr>
                        <a:t>Weighted </a:t>
                      </a:r>
                      <a:r>
                        <a:rPr lang="en-US" sz="1600" b="0" i="0" u="none" strike="noStrike" dirty="0" smtClean="0">
                          <a:solidFill>
                            <a:srgbClr val="000000"/>
                          </a:solidFill>
                          <a:latin typeface="Calibri"/>
                        </a:rPr>
                        <a:t>Avg. </a:t>
                      </a:r>
                      <a:r>
                        <a:rPr lang="en-US" sz="1600" b="0" i="0" u="none" strike="noStrike" dirty="0">
                          <a:solidFill>
                            <a:srgbClr val="000000"/>
                          </a:solidFill>
                          <a:latin typeface="Calibri"/>
                        </a:rPr>
                        <a:t>of Projected Pop Changes:</a:t>
                      </a:r>
                    </a:p>
                  </a:txBody>
                  <a:tcPr marL="6008" marR="6008" marT="6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lang="en-US"/>
                    </a:p>
                  </a:txBody>
                  <a:tcPr/>
                </a:tc>
                <a:tc>
                  <a:txBody>
                    <a:bodyPr/>
                    <a:lstStyle/>
                    <a:p>
                      <a:pPr algn="ctr" rtl="0" fontAlgn="b"/>
                      <a:r>
                        <a:rPr lang="en-US" sz="1600" b="0" i="0" u="none" strike="noStrike" dirty="0" smtClean="0">
                          <a:solidFill>
                            <a:srgbClr val="000000"/>
                          </a:solidFill>
                          <a:latin typeface="Calibri"/>
                        </a:rPr>
                        <a:t>117</a:t>
                      </a:r>
                      <a:endParaRPr lang="en-US" sz="1600" b="0" i="0" u="none" strike="noStrike" dirty="0">
                        <a:solidFill>
                          <a:srgbClr val="000000"/>
                        </a:solidFill>
                        <a:latin typeface="Calibri"/>
                      </a:endParaRPr>
                    </a:p>
                  </a:txBody>
                  <a:tcPr marL="6008" marR="6008" marT="6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248912">
                <a:tc>
                  <a:txBody>
                    <a:bodyPr/>
                    <a:lstStyle/>
                    <a:p>
                      <a:pPr algn="r" fontAlgn="t"/>
                      <a:r>
                        <a:rPr lang="en-US" sz="1600" b="1" i="0" u="none" strike="noStrike">
                          <a:solidFill>
                            <a:srgbClr val="000000"/>
                          </a:solidFill>
                          <a:latin typeface="Calibri"/>
                        </a:rPr>
                        <a:t> </a:t>
                      </a:r>
                    </a:p>
                  </a:txBody>
                  <a:tcPr marL="6008" marR="6008" marT="6008"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a:solidFill>
                            <a:srgbClr val="000000"/>
                          </a:solidFill>
                          <a:latin typeface="Calibri"/>
                        </a:rPr>
                        <a:t> </a:t>
                      </a:r>
                    </a:p>
                  </a:txBody>
                  <a:tcPr marL="6008" marR="6008" marT="6008"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r>
                        <a:rPr lang="en-US" sz="1600" b="0" i="0" u="none" strike="noStrike">
                          <a:solidFill>
                            <a:srgbClr val="000000"/>
                          </a:solidFill>
                          <a:latin typeface="Calibri"/>
                        </a:rPr>
                        <a:t> </a:t>
                      </a:r>
                    </a:p>
                  </a:txBody>
                  <a:tcPr marL="6008" marR="6008" marT="600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2">
                  <a:txBody>
                    <a:bodyPr/>
                    <a:lstStyle/>
                    <a:p>
                      <a:pPr algn="r" fontAlgn="t"/>
                      <a:r>
                        <a:rPr lang="en-US" sz="1600" b="0" i="0" u="none" strike="noStrike">
                          <a:solidFill>
                            <a:srgbClr val="000000"/>
                          </a:solidFill>
                          <a:latin typeface="Calibri"/>
                        </a:rPr>
                        <a:t> </a:t>
                      </a:r>
                    </a:p>
                  </a:txBody>
                  <a:tcPr marL="6008" marR="6008" marT="6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b"/>
                      <a:r>
                        <a:rPr lang="en-US" sz="1600" b="0" i="0" u="none" strike="noStrike" dirty="0">
                          <a:solidFill>
                            <a:srgbClr val="000000"/>
                          </a:solidFill>
                          <a:latin typeface="Calibri"/>
                        </a:rPr>
                        <a:t> </a:t>
                      </a:r>
                    </a:p>
                  </a:txBody>
                  <a:tcPr marL="6008" marR="6008" marT="6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8912">
                <a:tc>
                  <a:txBody>
                    <a:bodyPr/>
                    <a:lstStyle/>
                    <a:p>
                      <a:pPr algn="r" fontAlgn="t"/>
                      <a:endParaRPr lang="en-US" sz="1600" b="1" i="0" u="none" strike="noStrike">
                        <a:solidFill>
                          <a:srgbClr val="000000"/>
                        </a:solidFill>
                        <a:latin typeface="Calibri"/>
                      </a:endParaRPr>
                    </a:p>
                  </a:txBody>
                  <a:tcPr marL="6008" marR="6008" marT="6008" marB="0">
                    <a:lnL>
                      <a:noFill/>
                    </a:lnL>
                    <a:lnR>
                      <a:noFill/>
                    </a:lnR>
                    <a:lnT>
                      <a:noFill/>
                    </a:lnT>
                    <a:lnB>
                      <a:noFill/>
                    </a:lnB>
                  </a:tcPr>
                </a:tc>
                <a:tc>
                  <a:txBody>
                    <a:bodyPr/>
                    <a:lstStyle/>
                    <a:p>
                      <a:pPr algn="ctr" fontAlgn="t"/>
                      <a:endParaRPr lang="en-US" sz="1600" b="0" i="0" u="none" strike="noStrike">
                        <a:solidFill>
                          <a:srgbClr val="000000"/>
                        </a:solidFill>
                        <a:latin typeface="Calibri"/>
                      </a:endParaRPr>
                    </a:p>
                  </a:txBody>
                  <a:tcPr marL="6008" marR="6008" marT="6008" marB="0">
                    <a:lnL>
                      <a:noFill/>
                    </a:lnL>
                    <a:lnR>
                      <a:noFill/>
                    </a:lnR>
                    <a:lnT>
                      <a:noFill/>
                    </a:lnT>
                    <a:lnB>
                      <a:noFill/>
                    </a:lnB>
                  </a:tcPr>
                </a:tc>
                <a:tc>
                  <a:txBody>
                    <a:bodyPr/>
                    <a:lstStyle/>
                    <a:p>
                      <a:pPr algn="ctr" fontAlgn="t"/>
                      <a:endParaRPr lang="en-US" sz="1600" b="0" i="0" u="none" strike="noStrike">
                        <a:solidFill>
                          <a:srgbClr val="000000"/>
                        </a:solidFill>
                        <a:latin typeface="Calibri"/>
                      </a:endParaRPr>
                    </a:p>
                  </a:txBody>
                  <a:tcPr marL="6008" marR="6008" marT="6008" marB="0">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r" rtl="0" fontAlgn="t"/>
                      <a:r>
                        <a:rPr lang="en-US" sz="1600" b="0" i="0" u="none" strike="noStrike" dirty="0">
                          <a:solidFill>
                            <a:srgbClr val="7F7F7F"/>
                          </a:solidFill>
                          <a:latin typeface="Calibri"/>
                        </a:rPr>
                        <a:t>Calculated PCF:</a:t>
                      </a:r>
                    </a:p>
                  </a:txBody>
                  <a:tcPr marL="6008" marR="6008" marT="6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rtl="0" fontAlgn="b"/>
                      <a:r>
                        <a:rPr lang="en-US" sz="1600" b="0" i="0" u="none" strike="noStrike" dirty="0">
                          <a:solidFill>
                            <a:srgbClr val="7F7F7F"/>
                          </a:solidFill>
                          <a:latin typeface="Calibri"/>
                        </a:rPr>
                        <a:t>1.17</a:t>
                      </a:r>
                    </a:p>
                  </a:txBody>
                  <a:tcPr marL="6008" marR="6008" marT="6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304">
                <a:tc>
                  <a:txBody>
                    <a:bodyPr/>
                    <a:lstStyle/>
                    <a:p>
                      <a:pPr algn="r" fontAlgn="t"/>
                      <a:endParaRPr lang="en-US" sz="1600" b="1" i="0" u="none" strike="noStrike">
                        <a:solidFill>
                          <a:srgbClr val="000000"/>
                        </a:solidFill>
                        <a:latin typeface="Calibri"/>
                      </a:endParaRPr>
                    </a:p>
                  </a:txBody>
                  <a:tcPr marL="6008" marR="6008" marT="6008" marB="0">
                    <a:lnL>
                      <a:noFill/>
                    </a:lnL>
                    <a:lnR>
                      <a:noFill/>
                    </a:lnR>
                    <a:lnT>
                      <a:noFill/>
                    </a:lnT>
                    <a:lnB>
                      <a:noFill/>
                    </a:lnB>
                  </a:tcPr>
                </a:tc>
                <a:tc>
                  <a:txBody>
                    <a:bodyPr/>
                    <a:lstStyle/>
                    <a:p>
                      <a:pPr algn="ctr" fontAlgn="t"/>
                      <a:endParaRPr lang="en-US" sz="1600" b="0" i="0" u="none" strike="noStrike">
                        <a:solidFill>
                          <a:srgbClr val="000000"/>
                        </a:solidFill>
                        <a:latin typeface="Calibri"/>
                      </a:endParaRPr>
                    </a:p>
                  </a:txBody>
                  <a:tcPr marL="6008" marR="6008" marT="6008" marB="0">
                    <a:lnL>
                      <a:noFill/>
                    </a:lnL>
                    <a:lnR>
                      <a:noFill/>
                    </a:lnR>
                    <a:lnT>
                      <a:noFill/>
                    </a:lnT>
                    <a:lnB>
                      <a:noFill/>
                    </a:lnB>
                  </a:tcPr>
                </a:tc>
                <a:tc>
                  <a:txBody>
                    <a:bodyPr/>
                    <a:lstStyle/>
                    <a:p>
                      <a:pPr algn="l" fontAlgn="t"/>
                      <a:endParaRPr lang="en-US" sz="1600" b="0" i="0" u="none" strike="noStrike">
                        <a:solidFill>
                          <a:srgbClr val="000000"/>
                        </a:solidFill>
                        <a:latin typeface="Calibri"/>
                      </a:endParaRPr>
                    </a:p>
                  </a:txBody>
                  <a:tcPr marL="6008" marR="6008" marT="6008" marB="0">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r" rtl="0" fontAlgn="t"/>
                      <a:r>
                        <a:rPr lang="en-US" sz="1600" b="0" i="0" u="none" strike="noStrike" dirty="0">
                          <a:solidFill>
                            <a:srgbClr val="7F7F7F"/>
                          </a:solidFill>
                          <a:latin typeface="Calibri"/>
                        </a:rPr>
                        <a:t>Calculated Projected ADC: </a:t>
                      </a:r>
                    </a:p>
                  </a:txBody>
                  <a:tcPr marL="6008" marR="6008" marT="6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rtl="0" fontAlgn="b"/>
                      <a:r>
                        <a:rPr lang="en-US" sz="1600" b="0" i="0" u="none" strike="noStrike" dirty="0">
                          <a:solidFill>
                            <a:srgbClr val="7F7F7F"/>
                          </a:solidFill>
                          <a:latin typeface="Calibri"/>
                        </a:rPr>
                        <a:t>786.5</a:t>
                      </a:r>
                    </a:p>
                  </a:txBody>
                  <a:tcPr marL="6008" marR="6008" marT="6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r" fontAlgn="t"/>
                      <a:endParaRPr lang="en-US" sz="1600" b="1" i="0" u="none" strike="noStrike">
                        <a:solidFill>
                          <a:srgbClr val="000000"/>
                        </a:solidFill>
                        <a:latin typeface="Calibri"/>
                      </a:endParaRPr>
                    </a:p>
                  </a:txBody>
                  <a:tcPr marL="6008" marR="6008" marT="6008" marB="0">
                    <a:lnL>
                      <a:noFill/>
                    </a:lnL>
                    <a:lnR>
                      <a:noFill/>
                    </a:lnR>
                    <a:lnT>
                      <a:noFill/>
                    </a:lnT>
                    <a:lnB>
                      <a:noFill/>
                    </a:lnB>
                  </a:tcPr>
                </a:tc>
                <a:tc>
                  <a:txBody>
                    <a:bodyPr/>
                    <a:lstStyle/>
                    <a:p>
                      <a:pPr algn="ctr" fontAlgn="t"/>
                      <a:endParaRPr lang="en-US" sz="1600" b="0" i="0" u="none" strike="noStrike" dirty="0">
                        <a:solidFill>
                          <a:srgbClr val="000000"/>
                        </a:solidFill>
                        <a:latin typeface="Calibri"/>
                      </a:endParaRPr>
                    </a:p>
                  </a:txBody>
                  <a:tcPr marL="6008" marR="6008" marT="6008" marB="0">
                    <a:lnL>
                      <a:noFill/>
                    </a:lnL>
                    <a:lnR>
                      <a:noFill/>
                    </a:lnR>
                    <a:lnT>
                      <a:noFill/>
                    </a:lnT>
                    <a:lnB>
                      <a:noFill/>
                    </a:lnB>
                  </a:tcPr>
                </a:tc>
                <a:tc>
                  <a:txBody>
                    <a:bodyPr/>
                    <a:lstStyle/>
                    <a:p>
                      <a:pPr algn="l" fontAlgn="t"/>
                      <a:endParaRPr lang="en-US" sz="1600" b="0" i="0" u="none" strike="noStrike">
                        <a:solidFill>
                          <a:srgbClr val="000000"/>
                        </a:solidFill>
                        <a:latin typeface="Calibri"/>
                      </a:endParaRPr>
                    </a:p>
                  </a:txBody>
                  <a:tcPr marL="6008" marR="6008" marT="6008" marB="0">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r" rtl="0" fontAlgn="t"/>
                      <a:r>
                        <a:rPr lang="en-US" sz="1600" b="0" i="0" u="none" strike="noStrike">
                          <a:solidFill>
                            <a:srgbClr val="7F7F7F"/>
                          </a:solidFill>
                          <a:latin typeface="Calibri"/>
                        </a:rPr>
                        <a:t>Calculated Future Bed Need: </a:t>
                      </a:r>
                    </a:p>
                  </a:txBody>
                  <a:tcPr marL="6008" marR="6008" marT="6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rtl="0" fontAlgn="b"/>
                      <a:r>
                        <a:rPr lang="en-US" sz="1600" b="0" i="0" u="none" strike="noStrike" dirty="0">
                          <a:solidFill>
                            <a:srgbClr val="7F7F7F"/>
                          </a:solidFill>
                          <a:latin typeface="Calibri"/>
                        </a:rPr>
                        <a:t>874</a:t>
                      </a:r>
                    </a:p>
                  </a:txBody>
                  <a:tcPr marL="6008" marR="6008" marT="6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8912">
                <a:tc>
                  <a:txBody>
                    <a:bodyPr/>
                    <a:lstStyle/>
                    <a:p>
                      <a:pPr algn="r" fontAlgn="t"/>
                      <a:endParaRPr lang="en-US" sz="1600" b="1" i="0" u="none" strike="noStrike">
                        <a:solidFill>
                          <a:srgbClr val="000000"/>
                        </a:solidFill>
                        <a:latin typeface="Calibri"/>
                      </a:endParaRPr>
                    </a:p>
                  </a:txBody>
                  <a:tcPr marL="6008" marR="6008" marT="6008" marB="0">
                    <a:lnL>
                      <a:noFill/>
                    </a:lnL>
                    <a:lnR>
                      <a:noFill/>
                    </a:lnR>
                    <a:lnT>
                      <a:noFill/>
                    </a:lnT>
                    <a:lnB>
                      <a:noFill/>
                    </a:lnB>
                  </a:tcPr>
                </a:tc>
                <a:tc>
                  <a:txBody>
                    <a:bodyPr/>
                    <a:lstStyle/>
                    <a:p>
                      <a:pPr algn="ctr" fontAlgn="t"/>
                      <a:endParaRPr lang="en-US" sz="1600" b="0" i="0" u="none" strike="noStrike">
                        <a:solidFill>
                          <a:srgbClr val="000000"/>
                        </a:solidFill>
                        <a:latin typeface="Calibri"/>
                      </a:endParaRPr>
                    </a:p>
                  </a:txBody>
                  <a:tcPr marL="6008" marR="6008" marT="6008" marB="0">
                    <a:lnL>
                      <a:noFill/>
                    </a:lnL>
                    <a:lnR>
                      <a:noFill/>
                    </a:lnR>
                    <a:lnT>
                      <a:noFill/>
                    </a:lnT>
                    <a:lnB>
                      <a:noFill/>
                    </a:lnB>
                  </a:tcPr>
                </a:tc>
                <a:tc>
                  <a:txBody>
                    <a:bodyPr/>
                    <a:lstStyle/>
                    <a:p>
                      <a:pPr algn="l" fontAlgn="t"/>
                      <a:endParaRPr lang="en-US" sz="1600" b="0" i="0" u="none" strike="noStrike">
                        <a:solidFill>
                          <a:srgbClr val="000000"/>
                        </a:solidFill>
                        <a:latin typeface="Calibri"/>
                      </a:endParaRPr>
                    </a:p>
                  </a:txBody>
                  <a:tcPr marL="6008" marR="6008" marT="6008" marB="0">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r" fontAlgn="t"/>
                      <a:r>
                        <a:rPr lang="en-US" sz="1600" b="1" i="0" u="none" strike="noStrike">
                          <a:solidFill>
                            <a:srgbClr val="FF0000"/>
                          </a:solidFill>
                          <a:latin typeface="Calibri"/>
                        </a:rPr>
                        <a:t> </a:t>
                      </a:r>
                    </a:p>
                  </a:txBody>
                  <a:tcPr marL="6008" marR="6008" marT="6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b"/>
                      <a:r>
                        <a:rPr lang="en-US" sz="1600" b="1" i="0" u="none" strike="noStrike" dirty="0">
                          <a:solidFill>
                            <a:srgbClr val="FF0000"/>
                          </a:solidFill>
                          <a:latin typeface="Calibri"/>
                        </a:rPr>
                        <a:t> </a:t>
                      </a:r>
                    </a:p>
                  </a:txBody>
                  <a:tcPr marL="6008" marR="6008" marT="6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8912">
                <a:tc>
                  <a:txBody>
                    <a:bodyPr/>
                    <a:lstStyle/>
                    <a:p>
                      <a:pPr algn="r" fontAlgn="t"/>
                      <a:endParaRPr lang="en-US" sz="1600" b="1" i="0" u="none" strike="noStrike">
                        <a:solidFill>
                          <a:srgbClr val="000000"/>
                        </a:solidFill>
                        <a:latin typeface="Calibri"/>
                      </a:endParaRPr>
                    </a:p>
                  </a:txBody>
                  <a:tcPr marL="6008" marR="6008" marT="6008" marB="0">
                    <a:lnL>
                      <a:noFill/>
                    </a:lnL>
                    <a:lnR>
                      <a:noFill/>
                    </a:lnR>
                    <a:lnT>
                      <a:noFill/>
                    </a:lnT>
                    <a:lnB>
                      <a:noFill/>
                    </a:lnB>
                  </a:tcPr>
                </a:tc>
                <a:tc>
                  <a:txBody>
                    <a:bodyPr/>
                    <a:lstStyle/>
                    <a:p>
                      <a:pPr algn="ctr" fontAlgn="t"/>
                      <a:endParaRPr lang="en-US" sz="1600" b="0" i="0" u="none" strike="noStrike" dirty="0">
                        <a:solidFill>
                          <a:srgbClr val="000000"/>
                        </a:solidFill>
                        <a:latin typeface="Calibri"/>
                      </a:endParaRPr>
                    </a:p>
                  </a:txBody>
                  <a:tcPr marL="6008" marR="6008" marT="6008" marB="0">
                    <a:lnL>
                      <a:noFill/>
                    </a:lnL>
                    <a:lnR>
                      <a:noFill/>
                    </a:lnR>
                    <a:lnT>
                      <a:noFill/>
                    </a:lnT>
                    <a:lnB>
                      <a:noFill/>
                    </a:lnB>
                  </a:tcPr>
                </a:tc>
                <a:tc>
                  <a:txBody>
                    <a:bodyPr/>
                    <a:lstStyle/>
                    <a:p>
                      <a:pPr algn="l" fontAlgn="t"/>
                      <a:endParaRPr lang="en-US" sz="1600" b="0" i="0" u="none" strike="noStrike">
                        <a:solidFill>
                          <a:srgbClr val="000000"/>
                        </a:solidFill>
                        <a:latin typeface="Calibri"/>
                      </a:endParaRPr>
                    </a:p>
                  </a:txBody>
                  <a:tcPr marL="6008" marR="6008" marT="6008" marB="0">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r" rtl="0" fontAlgn="t"/>
                      <a:r>
                        <a:rPr lang="en-US" sz="1600" b="1" i="0" u="none" strike="noStrike">
                          <a:solidFill>
                            <a:srgbClr val="000000"/>
                          </a:solidFill>
                          <a:latin typeface="Calibri"/>
                        </a:rPr>
                        <a:t>FINAL PCF</a:t>
                      </a:r>
                    </a:p>
                  </a:txBody>
                  <a:tcPr marL="6008" marR="6008" marT="6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a:txBody>
                    <a:bodyPr/>
                    <a:lstStyle/>
                    <a:p>
                      <a:pPr algn="r" rtl="0" fontAlgn="b"/>
                      <a:r>
                        <a:rPr lang="en-US" sz="1600" b="1" i="0" u="none" strike="noStrike" dirty="0" smtClean="0">
                          <a:solidFill>
                            <a:srgbClr val="000000"/>
                          </a:solidFill>
                          <a:latin typeface="Calibri"/>
                        </a:rPr>
                        <a:t>1.0</a:t>
                      </a:r>
                      <a:endParaRPr lang="en-US" sz="1600" b="1" i="0" u="none" strike="noStrike" dirty="0">
                        <a:solidFill>
                          <a:srgbClr val="000000"/>
                        </a:solidFill>
                        <a:latin typeface="Calibri"/>
                      </a:endParaRPr>
                    </a:p>
                  </a:txBody>
                  <a:tcPr marL="6008" marR="6008" marT="6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66897">
                <a:tc>
                  <a:txBody>
                    <a:bodyPr/>
                    <a:lstStyle/>
                    <a:p>
                      <a:pPr algn="r" fontAlgn="t"/>
                      <a:endParaRPr lang="en-US" sz="1600" b="1" i="0" u="none" strike="noStrike">
                        <a:solidFill>
                          <a:srgbClr val="000000"/>
                        </a:solidFill>
                        <a:latin typeface="Calibri"/>
                      </a:endParaRPr>
                    </a:p>
                  </a:txBody>
                  <a:tcPr marL="6008" marR="6008" marT="6008" marB="0">
                    <a:lnL>
                      <a:noFill/>
                    </a:lnL>
                    <a:lnR>
                      <a:noFill/>
                    </a:lnR>
                    <a:lnT>
                      <a:noFill/>
                    </a:lnT>
                    <a:lnB>
                      <a:noFill/>
                    </a:lnB>
                  </a:tcPr>
                </a:tc>
                <a:tc>
                  <a:txBody>
                    <a:bodyPr/>
                    <a:lstStyle/>
                    <a:p>
                      <a:pPr algn="ctr" fontAlgn="t"/>
                      <a:endParaRPr lang="en-US" sz="1600" b="0" i="0" u="none" strike="noStrike">
                        <a:solidFill>
                          <a:srgbClr val="000000"/>
                        </a:solidFill>
                        <a:latin typeface="Calibri"/>
                      </a:endParaRPr>
                    </a:p>
                  </a:txBody>
                  <a:tcPr marL="6008" marR="6008" marT="6008" marB="0">
                    <a:lnL>
                      <a:noFill/>
                    </a:lnL>
                    <a:lnR>
                      <a:noFill/>
                    </a:lnR>
                    <a:lnT>
                      <a:noFill/>
                    </a:lnT>
                    <a:lnB>
                      <a:noFill/>
                    </a:lnB>
                  </a:tcPr>
                </a:tc>
                <a:tc>
                  <a:txBody>
                    <a:bodyPr/>
                    <a:lstStyle/>
                    <a:p>
                      <a:pPr algn="ctr" fontAlgn="t"/>
                      <a:endParaRPr lang="en-US" sz="1600" b="0" i="0" u="none" strike="noStrike">
                        <a:solidFill>
                          <a:srgbClr val="000000"/>
                        </a:solidFill>
                        <a:latin typeface="Calibri"/>
                      </a:endParaRPr>
                    </a:p>
                  </a:txBody>
                  <a:tcPr marL="6008" marR="6008" marT="6008" marB="0">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r" rtl="0" fontAlgn="t"/>
                      <a:r>
                        <a:rPr lang="en-US" sz="1600" b="1" i="0" u="none" strike="noStrike">
                          <a:solidFill>
                            <a:srgbClr val="000000"/>
                          </a:solidFill>
                          <a:latin typeface="Calibri"/>
                        </a:rPr>
                        <a:t>FINAL Projected ADC:</a:t>
                      </a:r>
                    </a:p>
                  </a:txBody>
                  <a:tcPr marL="6008" marR="6008" marT="6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a:txBody>
                    <a:bodyPr/>
                    <a:lstStyle/>
                    <a:p>
                      <a:pPr algn="r" rtl="0" fontAlgn="b"/>
                      <a:r>
                        <a:rPr lang="en-US" sz="1600" b="1" i="0" u="none" strike="noStrike" dirty="0">
                          <a:solidFill>
                            <a:srgbClr val="000000"/>
                          </a:solidFill>
                          <a:latin typeface="Calibri"/>
                        </a:rPr>
                        <a:t>672.2</a:t>
                      </a:r>
                    </a:p>
                  </a:txBody>
                  <a:tcPr marL="6008" marR="6008" marT="6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02759">
                <a:tc>
                  <a:txBody>
                    <a:bodyPr/>
                    <a:lstStyle/>
                    <a:p>
                      <a:pPr algn="r" fontAlgn="t"/>
                      <a:endParaRPr lang="en-US" sz="1600" b="1" i="0" u="none" strike="noStrike">
                        <a:solidFill>
                          <a:srgbClr val="000000"/>
                        </a:solidFill>
                        <a:latin typeface="Calibri"/>
                      </a:endParaRPr>
                    </a:p>
                  </a:txBody>
                  <a:tcPr marL="6008" marR="6008" marT="6008" marB="0">
                    <a:lnL>
                      <a:noFill/>
                    </a:lnL>
                    <a:lnR>
                      <a:noFill/>
                    </a:lnR>
                    <a:lnT>
                      <a:noFill/>
                    </a:lnT>
                    <a:lnB>
                      <a:noFill/>
                    </a:lnB>
                  </a:tcPr>
                </a:tc>
                <a:tc>
                  <a:txBody>
                    <a:bodyPr/>
                    <a:lstStyle/>
                    <a:p>
                      <a:pPr algn="ctr" fontAlgn="t"/>
                      <a:endParaRPr lang="en-US" sz="1600" b="0" i="0" u="none" strike="noStrike">
                        <a:solidFill>
                          <a:srgbClr val="000000"/>
                        </a:solidFill>
                        <a:latin typeface="Calibri"/>
                      </a:endParaRPr>
                    </a:p>
                  </a:txBody>
                  <a:tcPr marL="6008" marR="6008" marT="6008" marB="0">
                    <a:lnL>
                      <a:noFill/>
                    </a:lnL>
                    <a:lnR>
                      <a:noFill/>
                    </a:lnR>
                    <a:lnT>
                      <a:noFill/>
                    </a:lnT>
                    <a:lnB>
                      <a:noFill/>
                    </a:lnB>
                  </a:tcPr>
                </a:tc>
                <a:tc>
                  <a:txBody>
                    <a:bodyPr/>
                    <a:lstStyle/>
                    <a:p>
                      <a:pPr algn="ctr" fontAlgn="t"/>
                      <a:endParaRPr lang="en-US" sz="1600" b="0" i="0" u="none" strike="noStrike">
                        <a:solidFill>
                          <a:srgbClr val="000000"/>
                        </a:solidFill>
                        <a:latin typeface="Calibri"/>
                      </a:endParaRPr>
                    </a:p>
                  </a:txBody>
                  <a:tcPr marL="6008" marR="6008" marT="6008" marB="0">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r" rtl="0" fontAlgn="t"/>
                      <a:r>
                        <a:rPr lang="en-US" sz="1600" b="1" i="0" u="none" strike="noStrike">
                          <a:solidFill>
                            <a:srgbClr val="000000"/>
                          </a:solidFill>
                          <a:latin typeface="Calibri"/>
                        </a:rPr>
                        <a:t>FINAL Calculated Future Bed Need: </a:t>
                      </a:r>
                    </a:p>
                  </a:txBody>
                  <a:tcPr marL="6008" marR="6008" marT="60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a:txBody>
                    <a:bodyPr/>
                    <a:lstStyle/>
                    <a:p>
                      <a:pPr algn="r" rtl="0" fontAlgn="b"/>
                      <a:r>
                        <a:rPr lang="en-US" sz="1600" b="1" i="0" u="none" strike="noStrike" dirty="0">
                          <a:solidFill>
                            <a:srgbClr val="000000"/>
                          </a:solidFill>
                          <a:latin typeface="Calibri"/>
                        </a:rPr>
                        <a:t>747</a:t>
                      </a:r>
                    </a:p>
                  </a:txBody>
                  <a:tcPr marL="6008" marR="6008" marT="6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sp>
        <p:nvSpPr>
          <p:cNvPr id="14" name="Right Arrow 13"/>
          <p:cNvSpPr/>
          <p:nvPr/>
        </p:nvSpPr>
        <p:spPr>
          <a:xfrm>
            <a:off x="1676400" y="5638800"/>
            <a:ext cx="19050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normAutofit fontScale="85000" lnSpcReduction="20000"/>
          </a:bodyPr>
          <a:lstStyle/>
          <a:p>
            <a:fld id="{1B6CBC03-97D9-40D3-A0A7-7DD44BE9F7B1}"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752600"/>
            <a:ext cx="8385048" cy="4495800"/>
          </a:xfrm>
        </p:spPr>
        <p:txBody>
          <a:bodyPr>
            <a:normAutofit fontScale="92500" lnSpcReduction="10000"/>
          </a:bodyPr>
          <a:lstStyle/>
          <a:p>
            <a:r>
              <a:rPr lang="en-US" sz="2400" b="1" dirty="0" smtClean="0">
                <a:solidFill>
                  <a:srgbClr val="800000"/>
                </a:solidFill>
                <a:latin typeface="Calibri" pitchFamily="34" charset="0"/>
              </a:rPr>
              <a:t>**Special PCF Rule** </a:t>
            </a:r>
            <a:r>
              <a:rPr lang="en-US" sz="2400" b="1" dirty="0" smtClean="0">
                <a:solidFill>
                  <a:schemeClr val="accent1">
                    <a:lumMod val="75000"/>
                    <a:lumOff val="25000"/>
                  </a:schemeClr>
                </a:solidFill>
                <a:latin typeface="Calibri" pitchFamily="34" charset="0"/>
              </a:rPr>
              <a:t>-- Why? </a:t>
            </a:r>
          </a:p>
          <a:p>
            <a:endParaRPr lang="en-US" sz="1800" dirty="0" smtClean="0">
              <a:latin typeface="Calibri" pitchFamily="34" charset="0"/>
            </a:endParaRPr>
          </a:p>
          <a:p>
            <a:pPr algn="ctr">
              <a:buNone/>
            </a:pPr>
            <a:r>
              <a:rPr lang="en-US" sz="1800" b="1" dirty="0" smtClean="0">
                <a:latin typeface="Calibri" pitchFamily="34" charset="0"/>
              </a:rPr>
              <a:t>Effect:</a:t>
            </a:r>
          </a:p>
          <a:p>
            <a:pPr algn="ctr">
              <a:buNone/>
            </a:pPr>
            <a:r>
              <a:rPr lang="en-US" sz="1800" dirty="0" smtClean="0">
                <a:latin typeface="Calibri" pitchFamily="34" charset="0"/>
              </a:rPr>
              <a:t>There is fairly strong year-to-year variability in counties’ allocation of public NH beds.</a:t>
            </a:r>
          </a:p>
          <a:p>
            <a:pPr algn="ctr">
              <a:buNone/>
            </a:pPr>
            <a:endParaRPr lang="en-US" sz="1800" dirty="0" smtClean="0">
              <a:latin typeface="Calibri" pitchFamily="34" charset="0"/>
            </a:endParaRPr>
          </a:p>
          <a:p>
            <a:pPr algn="ctr">
              <a:buNone/>
            </a:pPr>
            <a:r>
              <a:rPr lang="en-US" sz="1800" dirty="0" smtClean="0">
                <a:latin typeface="Calibri" pitchFamily="34" charset="0"/>
              </a:rPr>
              <a:t>Also, based on the shifting context of LTC in Delaware, a larger proportion of Delawareans are choosing to “age in place” (with the assistance of community-based services), which reduces the need for public NH beds. </a:t>
            </a:r>
          </a:p>
          <a:p>
            <a:pPr algn="ctr">
              <a:buNone/>
            </a:pPr>
            <a:endParaRPr lang="en-US" sz="1800" dirty="0" smtClean="0">
              <a:latin typeface="Calibri" pitchFamily="34" charset="0"/>
            </a:endParaRPr>
          </a:p>
          <a:p>
            <a:pPr algn="ctr">
              <a:buNone/>
            </a:pPr>
            <a:r>
              <a:rPr lang="en-US" sz="1800" dirty="0" smtClean="0">
                <a:latin typeface="Calibri" pitchFamily="34" charset="0"/>
              </a:rPr>
              <a:t>Thus, it is more likely that counties’ public NH billable patient days will continue to decline (which, in turn, lowers the base year ADC). </a:t>
            </a:r>
          </a:p>
          <a:p>
            <a:pPr algn="ctr">
              <a:buNone/>
            </a:pPr>
            <a:endParaRPr lang="en-US" sz="1800" dirty="0" smtClean="0">
              <a:latin typeface="Calibri" pitchFamily="34" charset="0"/>
            </a:endParaRPr>
          </a:p>
          <a:p>
            <a:pPr algn="ctr">
              <a:buNone/>
            </a:pPr>
            <a:r>
              <a:rPr lang="en-US" sz="1800" dirty="0" smtClean="0">
                <a:latin typeface="Calibri" pitchFamily="34" charset="0"/>
              </a:rPr>
              <a:t>If a county has fewer public NH admissions in a given year (like Kent County in 2012 or Sussex County in 2011), the base year ADC will likely be lower than the previous year ADC.   </a:t>
            </a:r>
          </a:p>
        </p:txBody>
      </p:sp>
      <p:sp>
        <p:nvSpPr>
          <p:cNvPr id="4" name="Title 1"/>
          <p:cNvSpPr>
            <a:spLocks noGrp="1"/>
          </p:cNvSpPr>
          <p:nvPr>
            <p:ph type="title"/>
          </p:nvPr>
        </p:nvSpPr>
        <p:spPr>
          <a:xfrm>
            <a:off x="612648" y="228600"/>
            <a:ext cx="8153400" cy="914400"/>
          </a:xfrm>
          <a:solidFill>
            <a:schemeClr val="accent1"/>
          </a:solidFill>
        </p:spPr>
        <p:txBody>
          <a:bodyPr>
            <a:normAutofit fontScale="90000"/>
          </a:bodyPr>
          <a:lstStyle/>
          <a:p>
            <a:pPr algn="ctr"/>
            <a:r>
              <a:rPr lang="en-US" sz="3200" dirty="0" smtClean="0">
                <a:solidFill>
                  <a:srgbClr val="FFFF00"/>
                </a:solidFill>
                <a:latin typeface="Calibri" pitchFamily="34" charset="0"/>
              </a:rPr>
              <a:t>Analysis Methods </a:t>
            </a:r>
            <a:r>
              <a:rPr lang="en-US" sz="2200" dirty="0" smtClean="0">
                <a:solidFill>
                  <a:srgbClr val="FFFF00"/>
                </a:solidFill>
                <a:latin typeface="Calibri" pitchFamily="34" charset="0"/>
              </a:rPr>
              <a:t>(HRMP)</a:t>
            </a:r>
            <a:r>
              <a:rPr lang="en-US" sz="3200" dirty="0" smtClean="0">
                <a:solidFill>
                  <a:srgbClr val="FFFF00"/>
                </a:solidFill>
                <a:latin typeface="Calibri" pitchFamily="34" charset="0"/>
              </a:rPr>
              <a:t>: </a:t>
            </a:r>
            <a:br>
              <a:rPr lang="en-US" sz="3200" dirty="0" smtClean="0">
                <a:solidFill>
                  <a:srgbClr val="FFFF00"/>
                </a:solidFill>
                <a:latin typeface="Calibri" pitchFamily="34" charset="0"/>
              </a:rPr>
            </a:br>
            <a:r>
              <a:rPr lang="en-US" sz="3200" b="1" dirty="0" smtClean="0">
                <a:solidFill>
                  <a:srgbClr val="FF99FF"/>
                </a:solidFill>
                <a:latin typeface="Calibri" pitchFamily="34" charset="0"/>
              </a:rPr>
              <a:t> Population Change Factor (PCF)</a:t>
            </a:r>
            <a:endParaRPr lang="en-US" sz="3200" b="1" dirty="0">
              <a:solidFill>
                <a:srgbClr val="FF99FF"/>
              </a:solidFill>
              <a:latin typeface="Calibri"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fld id="{1B6CBC03-97D9-40D3-A0A7-7DD44BE9F7B1}"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685800"/>
          </a:xfrm>
          <a:solidFill>
            <a:schemeClr val="accent1"/>
          </a:solidFill>
        </p:spPr>
        <p:txBody>
          <a:bodyPr>
            <a:normAutofit/>
          </a:bodyPr>
          <a:lstStyle/>
          <a:p>
            <a:r>
              <a:rPr lang="en-US" sz="3200" dirty="0" smtClean="0">
                <a:solidFill>
                  <a:srgbClr val="FFFF00"/>
                </a:solidFill>
              </a:rPr>
              <a:t>Nursing Home Bed Projections: Summary</a:t>
            </a:r>
            <a:endParaRPr lang="en-US" sz="3200" dirty="0">
              <a:solidFill>
                <a:srgbClr val="FFFF00"/>
              </a:solidFill>
            </a:endParaRPr>
          </a:p>
        </p:txBody>
      </p:sp>
      <p:graphicFrame>
        <p:nvGraphicFramePr>
          <p:cNvPr id="6" name="Content Placeholder 5"/>
          <p:cNvGraphicFramePr>
            <a:graphicFrameLocks noGrp="1"/>
          </p:cNvGraphicFramePr>
          <p:nvPr>
            <p:ph sz="quarter" idx="1"/>
          </p:nvPr>
        </p:nvGraphicFramePr>
        <p:xfrm>
          <a:off x="304800" y="1219200"/>
          <a:ext cx="8385175" cy="5121479"/>
        </p:xfrm>
        <a:graphic>
          <a:graphicData uri="http://schemas.openxmlformats.org/drawingml/2006/table">
            <a:tbl>
              <a:tblPr firstRow="1" bandRow="1">
                <a:tableStyleId>{073A0DAA-6AF3-43AB-8588-CEC1D06C72B9}</a:tableStyleId>
              </a:tblPr>
              <a:tblGrid>
                <a:gridCol w="1677035"/>
                <a:gridCol w="1677035"/>
                <a:gridCol w="1677035"/>
                <a:gridCol w="1677035"/>
                <a:gridCol w="1677035"/>
              </a:tblGrid>
              <a:tr h="1006679">
                <a:tc>
                  <a:txBody>
                    <a:bodyPr/>
                    <a:lstStyle/>
                    <a:p>
                      <a:pPr algn="ctr"/>
                      <a:r>
                        <a:rPr lang="en-US" b="0" dirty="0" smtClean="0">
                          <a:solidFill>
                            <a:srgbClr val="FFFF00"/>
                          </a:solidFill>
                          <a:latin typeface="Calibri" pitchFamily="34" charset="0"/>
                        </a:rPr>
                        <a:t>Interval</a:t>
                      </a:r>
                      <a:endParaRPr lang="en-US" b="0" dirty="0">
                        <a:solidFill>
                          <a:srgbClr val="FFFF00"/>
                        </a:solidFill>
                        <a:latin typeface="Calibri" pitchFamily="34" charset="0"/>
                      </a:endParaRPr>
                    </a:p>
                  </a:txBody>
                  <a:tcPr anchor="ctr"/>
                </a:tc>
                <a:tc>
                  <a:txBody>
                    <a:bodyPr/>
                    <a:lstStyle/>
                    <a:p>
                      <a:pPr algn="ctr"/>
                      <a:r>
                        <a:rPr lang="en-US" b="0" dirty="0" smtClean="0">
                          <a:solidFill>
                            <a:srgbClr val="FFFF00"/>
                          </a:solidFill>
                          <a:latin typeface="Calibri" pitchFamily="34" charset="0"/>
                        </a:rPr>
                        <a:t>Licensed Supply</a:t>
                      </a:r>
                      <a:endParaRPr lang="en-US" b="0" dirty="0">
                        <a:solidFill>
                          <a:srgbClr val="FFFF00"/>
                        </a:solidFill>
                        <a:latin typeface="Calibri" pitchFamily="34" charset="0"/>
                      </a:endParaRPr>
                    </a:p>
                  </a:txBody>
                  <a:tcPr anchor="ctr"/>
                </a:tc>
                <a:tc>
                  <a:txBody>
                    <a:bodyPr/>
                    <a:lstStyle/>
                    <a:p>
                      <a:pPr algn="ctr"/>
                      <a:r>
                        <a:rPr lang="en-US" b="0" dirty="0" smtClean="0">
                          <a:solidFill>
                            <a:srgbClr val="FFFF00"/>
                          </a:solidFill>
                          <a:latin typeface="Calibri" pitchFamily="34" charset="0"/>
                        </a:rPr>
                        <a:t>Projected Need</a:t>
                      </a:r>
                      <a:endParaRPr lang="en-US" b="0" dirty="0">
                        <a:solidFill>
                          <a:srgbClr val="FFFF00"/>
                        </a:solidFill>
                        <a:latin typeface="Calibri" pitchFamily="34" charset="0"/>
                      </a:endParaRPr>
                    </a:p>
                  </a:txBody>
                  <a:tcPr anchor="ctr"/>
                </a:tc>
                <a:tc>
                  <a:txBody>
                    <a:bodyPr/>
                    <a:lstStyle/>
                    <a:p>
                      <a:pPr algn="ctr"/>
                      <a:r>
                        <a:rPr lang="en-US" b="0" dirty="0" smtClean="0">
                          <a:solidFill>
                            <a:srgbClr val="FFFF00"/>
                          </a:solidFill>
                          <a:latin typeface="Calibri" pitchFamily="34" charset="0"/>
                        </a:rPr>
                        <a:t>Net Shortage / Surplus</a:t>
                      </a:r>
                      <a:endParaRPr lang="en-US" b="0" dirty="0">
                        <a:solidFill>
                          <a:srgbClr val="FFFF00"/>
                        </a:solidFill>
                        <a:latin typeface="Calibri" pitchFamily="34" charset="0"/>
                      </a:endParaRPr>
                    </a:p>
                  </a:txBody>
                  <a:tcPr anchor="ctr"/>
                </a:tc>
                <a:tc>
                  <a:txBody>
                    <a:bodyPr/>
                    <a:lstStyle/>
                    <a:p>
                      <a:pPr algn="ctr"/>
                      <a:r>
                        <a:rPr lang="en-US" b="0" dirty="0" smtClean="0">
                          <a:solidFill>
                            <a:srgbClr val="FFFF00"/>
                          </a:solidFill>
                          <a:latin typeface="Calibri" pitchFamily="34" charset="0"/>
                        </a:rPr>
                        <a:t>Detailed Shortage / Surplus</a:t>
                      </a:r>
                      <a:endParaRPr lang="en-US" b="0" dirty="0">
                        <a:solidFill>
                          <a:srgbClr val="FFFF00"/>
                        </a:solidFill>
                        <a:latin typeface="Calibri" pitchFamily="34" charset="0"/>
                      </a:endParaRPr>
                    </a:p>
                  </a:txBody>
                  <a:tcPr anchor="ctr"/>
                </a:tc>
              </a:tr>
              <a:tr h="408264">
                <a:tc>
                  <a:txBody>
                    <a:bodyPr/>
                    <a:lstStyle/>
                    <a:p>
                      <a:pPr algn="ctr"/>
                      <a:r>
                        <a:rPr lang="en-US" sz="1600" b="1" dirty="0" smtClean="0">
                          <a:latin typeface="Calibri" pitchFamily="34" charset="0"/>
                        </a:rPr>
                        <a:t>2009-2015</a:t>
                      </a:r>
                      <a:endParaRPr lang="en-US" sz="1600" b="1" dirty="0">
                        <a:latin typeface="Calibri" pitchFamily="34" charset="0"/>
                      </a:endParaRPr>
                    </a:p>
                  </a:txBody>
                  <a:tcPr anchor="ctr"/>
                </a:tc>
                <a:tc>
                  <a:txBody>
                    <a:bodyPr/>
                    <a:lstStyle/>
                    <a:p>
                      <a:pPr algn="ctr"/>
                      <a:r>
                        <a:rPr lang="en-US" sz="1600" dirty="0" smtClean="0">
                          <a:latin typeface="Calibri" pitchFamily="34" charset="0"/>
                        </a:rPr>
                        <a:t>5,200</a:t>
                      </a:r>
                      <a:endParaRPr lang="en-US" sz="1600" dirty="0">
                        <a:latin typeface="Calibri" pitchFamily="34" charset="0"/>
                      </a:endParaRPr>
                    </a:p>
                  </a:txBody>
                  <a:tcPr anchor="ctr"/>
                </a:tc>
                <a:tc>
                  <a:txBody>
                    <a:bodyPr/>
                    <a:lstStyle/>
                    <a:p>
                      <a:pPr algn="ctr"/>
                      <a:r>
                        <a:rPr lang="en-US" sz="1600" dirty="0" smtClean="0">
                          <a:latin typeface="Calibri" pitchFamily="34" charset="0"/>
                        </a:rPr>
                        <a:t>5,309</a:t>
                      </a:r>
                      <a:endParaRPr lang="en-US" sz="1600" dirty="0">
                        <a:latin typeface="Calibri" pitchFamily="34" charset="0"/>
                      </a:endParaRPr>
                    </a:p>
                  </a:txBody>
                  <a:tcPr anchor="ctr"/>
                </a:tc>
                <a:tc>
                  <a:txBody>
                    <a:bodyPr/>
                    <a:lstStyle/>
                    <a:p>
                      <a:pPr algn="ctr"/>
                      <a:r>
                        <a:rPr lang="en-US" sz="1600" dirty="0" smtClean="0">
                          <a:latin typeface="Calibri" pitchFamily="34" charset="0"/>
                        </a:rPr>
                        <a:t>-109</a:t>
                      </a:r>
                      <a:endParaRPr lang="en-US" sz="1600" dirty="0">
                        <a:latin typeface="Calibri" pitchFamily="34" charset="0"/>
                      </a:endParaRPr>
                    </a:p>
                  </a:txBody>
                  <a:tcPr anchor="ctr"/>
                </a:tc>
                <a:tc>
                  <a:txBody>
                    <a:bodyPr/>
                    <a:lstStyle/>
                    <a:p>
                      <a:r>
                        <a:rPr lang="en-US" sz="1600" dirty="0" smtClean="0">
                          <a:latin typeface="Calibri" pitchFamily="34" charset="0"/>
                        </a:rPr>
                        <a:t>NC:          +35</a:t>
                      </a:r>
                    </a:p>
                    <a:p>
                      <a:r>
                        <a:rPr lang="en-US" sz="1600" dirty="0" smtClean="0">
                          <a:latin typeface="Calibri" pitchFamily="34" charset="0"/>
                        </a:rPr>
                        <a:t>Kent:       +38</a:t>
                      </a:r>
                    </a:p>
                    <a:p>
                      <a:r>
                        <a:rPr lang="en-US" sz="1600" dirty="0" smtClean="0">
                          <a:latin typeface="Calibri" pitchFamily="34" charset="0"/>
                        </a:rPr>
                        <a:t>Sussex:   -182</a:t>
                      </a:r>
                      <a:endParaRPr lang="en-US" sz="1600" dirty="0">
                        <a:latin typeface="Calibri" pitchFamily="34" charset="0"/>
                      </a:endParaRPr>
                    </a:p>
                  </a:txBody>
                  <a:tcPr anchor="ctr"/>
                </a:tc>
              </a:tr>
              <a:tr h="408264">
                <a:tc>
                  <a:txBody>
                    <a:bodyPr/>
                    <a:lstStyle/>
                    <a:p>
                      <a:pPr algn="ctr"/>
                      <a:r>
                        <a:rPr lang="en-US" sz="1600" b="1" dirty="0" smtClean="0">
                          <a:latin typeface="Calibri" pitchFamily="34" charset="0"/>
                        </a:rPr>
                        <a:t>2010-2015</a:t>
                      </a:r>
                      <a:endParaRPr lang="en-US" sz="1600" b="1" dirty="0">
                        <a:latin typeface="Calibri" pitchFamily="34" charset="0"/>
                      </a:endParaRPr>
                    </a:p>
                  </a:txBody>
                  <a:tcPr anchor="ctr"/>
                </a:tc>
                <a:tc>
                  <a:txBody>
                    <a:bodyPr/>
                    <a:lstStyle/>
                    <a:p>
                      <a:pPr algn="ctr"/>
                      <a:r>
                        <a:rPr lang="en-US" sz="1600" dirty="0" smtClean="0">
                          <a:latin typeface="Calibri" pitchFamily="34" charset="0"/>
                        </a:rPr>
                        <a:t>5,210</a:t>
                      </a:r>
                      <a:endParaRPr lang="en-US" sz="1600" dirty="0">
                        <a:latin typeface="Calibri" pitchFamily="34" charset="0"/>
                      </a:endParaRPr>
                    </a:p>
                  </a:txBody>
                  <a:tcPr anchor="ctr"/>
                </a:tc>
                <a:tc>
                  <a:txBody>
                    <a:bodyPr/>
                    <a:lstStyle/>
                    <a:p>
                      <a:pPr algn="ctr"/>
                      <a:r>
                        <a:rPr lang="en-US" sz="1600" dirty="0" smtClean="0">
                          <a:latin typeface="Calibri" pitchFamily="34" charset="0"/>
                        </a:rPr>
                        <a:t>5,830</a:t>
                      </a:r>
                      <a:endParaRPr lang="en-US" sz="1600" dirty="0">
                        <a:latin typeface="Calibri" pitchFamily="34" charset="0"/>
                      </a:endParaRPr>
                    </a:p>
                  </a:txBody>
                  <a:tcPr anchor="ctr"/>
                </a:tc>
                <a:tc>
                  <a:txBody>
                    <a:bodyPr/>
                    <a:lstStyle/>
                    <a:p>
                      <a:pPr algn="ctr"/>
                      <a:r>
                        <a:rPr lang="en-US" sz="1600" dirty="0" smtClean="0">
                          <a:latin typeface="Calibri" pitchFamily="34" charset="0"/>
                        </a:rPr>
                        <a:t>-620</a:t>
                      </a:r>
                      <a:endParaRPr lang="en-US" sz="1600" dirty="0">
                        <a:latin typeface="Calibri" pitchFamily="34" charset="0"/>
                      </a:endParaRPr>
                    </a:p>
                  </a:txBody>
                  <a:tcPr anchor="ctr"/>
                </a:tc>
                <a:tc>
                  <a:txBody>
                    <a:bodyPr/>
                    <a:lstStyle/>
                    <a:p>
                      <a:r>
                        <a:rPr lang="en-US" sz="1600" dirty="0" smtClean="0">
                          <a:latin typeface="Calibri" pitchFamily="34" charset="0"/>
                        </a:rPr>
                        <a:t>NC:         -314</a:t>
                      </a:r>
                    </a:p>
                    <a:p>
                      <a:r>
                        <a:rPr lang="en-US" sz="1600" dirty="0" smtClean="0">
                          <a:latin typeface="Calibri" pitchFamily="34" charset="0"/>
                        </a:rPr>
                        <a:t>Kent:</a:t>
                      </a:r>
                      <a:r>
                        <a:rPr lang="en-US" sz="1600" baseline="0" dirty="0" smtClean="0">
                          <a:latin typeface="Calibri" pitchFamily="34" charset="0"/>
                        </a:rPr>
                        <a:t>      -82</a:t>
                      </a:r>
                    </a:p>
                    <a:p>
                      <a:r>
                        <a:rPr lang="en-US" sz="1600" baseline="0" dirty="0" smtClean="0">
                          <a:latin typeface="Calibri" pitchFamily="34" charset="0"/>
                        </a:rPr>
                        <a:t>Sussex:  -224</a:t>
                      </a:r>
                      <a:endParaRPr lang="en-US" sz="1600" dirty="0">
                        <a:latin typeface="Calibri" pitchFamily="34" charset="0"/>
                      </a:endParaRPr>
                    </a:p>
                  </a:txBody>
                  <a:tcPr anchor="ctr"/>
                </a:tc>
              </a:tr>
              <a:tr h="408264">
                <a:tc>
                  <a:txBody>
                    <a:bodyPr/>
                    <a:lstStyle/>
                    <a:p>
                      <a:pPr algn="ctr"/>
                      <a:r>
                        <a:rPr lang="en-US" sz="1600" b="1" dirty="0" smtClean="0">
                          <a:latin typeface="Calibri" pitchFamily="34" charset="0"/>
                        </a:rPr>
                        <a:t>2011-2016</a:t>
                      </a:r>
                      <a:endParaRPr lang="en-US" sz="1600" b="1" dirty="0">
                        <a:latin typeface="Calibri" pitchFamily="34" charset="0"/>
                      </a:endParaRPr>
                    </a:p>
                  </a:txBody>
                  <a:tcPr anchor="ctr"/>
                </a:tc>
                <a:tc>
                  <a:txBody>
                    <a:bodyPr/>
                    <a:lstStyle/>
                    <a:p>
                      <a:pPr algn="ctr"/>
                      <a:r>
                        <a:rPr lang="en-US" sz="1600" dirty="0" smtClean="0">
                          <a:latin typeface="Calibri" pitchFamily="34" charset="0"/>
                        </a:rPr>
                        <a:t>5,148</a:t>
                      </a:r>
                      <a:endParaRPr lang="en-US" sz="1600" dirty="0">
                        <a:latin typeface="Calibri" pitchFamily="34" charset="0"/>
                      </a:endParaRPr>
                    </a:p>
                  </a:txBody>
                  <a:tcPr anchor="ctr"/>
                </a:tc>
                <a:tc>
                  <a:txBody>
                    <a:bodyPr/>
                    <a:lstStyle/>
                    <a:p>
                      <a:pPr algn="ctr"/>
                      <a:r>
                        <a:rPr lang="en-US" sz="1600" dirty="0" smtClean="0">
                          <a:latin typeface="Calibri" pitchFamily="34" charset="0"/>
                        </a:rPr>
                        <a:t>5,494</a:t>
                      </a:r>
                      <a:endParaRPr lang="en-US" sz="1600" dirty="0">
                        <a:latin typeface="Calibri" pitchFamily="34" charset="0"/>
                      </a:endParaRPr>
                    </a:p>
                  </a:txBody>
                  <a:tcPr anchor="ctr"/>
                </a:tc>
                <a:tc>
                  <a:txBody>
                    <a:bodyPr/>
                    <a:lstStyle/>
                    <a:p>
                      <a:pPr algn="ctr"/>
                      <a:r>
                        <a:rPr lang="en-US" sz="1600" dirty="0" smtClean="0">
                          <a:latin typeface="Calibri" pitchFamily="34" charset="0"/>
                        </a:rPr>
                        <a:t>-346</a:t>
                      </a:r>
                      <a:endParaRPr lang="en-US" sz="1600" dirty="0">
                        <a:latin typeface="Calibri" pitchFamily="34" charset="0"/>
                      </a:endParaRPr>
                    </a:p>
                  </a:txBody>
                  <a:tcPr anchor="ctr"/>
                </a:tc>
                <a:tc>
                  <a:txBody>
                    <a:bodyPr/>
                    <a:lstStyle/>
                    <a:p>
                      <a:r>
                        <a:rPr lang="en-US" sz="1600" dirty="0" smtClean="0">
                          <a:latin typeface="Calibri" pitchFamily="34" charset="0"/>
                        </a:rPr>
                        <a:t>NC:         -178</a:t>
                      </a:r>
                    </a:p>
                    <a:p>
                      <a:r>
                        <a:rPr lang="en-US" sz="1600" dirty="0" smtClean="0">
                          <a:latin typeface="Calibri" pitchFamily="34" charset="0"/>
                        </a:rPr>
                        <a:t>Kent:      +28</a:t>
                      </a:r>
                    </a:p>
                    <a:p>
                      <a:r>
                        <a:rPr lang="en-US" sz="1600" dirty="0" smtClean="0">
                          <a:latin typeface="Calibri" pitchFamily="34" charset="0"/>
                        </a:rPr>
                        <a:t>Sussex:  -196</a:t>
                      </a:r>
                      <a:endParaRPr lang="en-US" sz="1600" dirty="0">
                        <a:latin typeface="Calibri" pitchFamily="34" charset="0"/>
                      </a:endParaRPr>
                    </a:p>
                  </a:txBody>
                  <a:tcPr anchor="ctr"/>
                </a:tc>
              </a:tr>
              <a:tr h="408264">
                <a:tc>
                  <a:txBody>
                    <a:bodyPr/>
                    <a:lstStyle/>
                    <a:p>
                      <a:pPr algn="ctr"/>
                      <a:r>
                        <a:rPr lang="en-US" sz="1600" b="1" dirty="0" smtClean="0">
                          <a:latin typeface="Calibri" pitchFamily="34" charset="0"/>
                        </a:rPr>
                        <a:t>2012-2017</a:t>
                      </a:r>
                      <a:endParaRPr lang="en-US" sz="1600" b="1" dirty="0">
                        <a:latin typeface="Calibri" pitchFamily="34" charset="0"/>
                      </a:endParaRPr>
                    </a:p>
                  </a:txBody>
                  <a:tcPr anchor="ctr"/>
                </a:tc>
                <a:tc>
                  <a:txBody>
                    <a:bodyPr/>
                    <a:lstStyle/>
                    <a:p>
                      <a:pPr algn="ctr"/>
                      <a:r>
                        <a:rPr lang="en-US" sz="1600" dirty="0" smtClean="0">
                          <a:latin typeface="Calibri" pitchFamily="34" charset="0"/>
                        </a:rPr>
                        <a:t>5,105</a:t>
                      </a:r>
                      <a:endParaRPr lang="en-US" sz="1600" dirty="0">
                        <a:latin typeface="Calibri" pitchFamily="34" charset="0"/>
                      </a:endParaRPr>
                    </a:p>
                  </a:txBody>
                  <a:tcPr anchor="ctr"/>
                </a:tc>
                <a:tc>
                  <a:txBody>
                    <a:bodyPr/>
                    <a:lstStyle/>
                    <a:p>
                      <a:pPr algn="ctr"/>
                      <a:r>
                        <a:rPr lang="en-US" sz="1600" dirty="0" smtClean="0">
                          <a:latin typeface="Calibri" pitchFamily="34" charset="0"/>
                        </a:rPr>
                        <a:t>4,973</a:t>
                      </a:r>
                      <a:endParaRPr lang="en-US" sz="1600" dirty="0">
                        <a:latin typeface="Calibri" pitchFamily="34" charset="0"/>
                      </a:endParaRPr>
                    </a:p>
                  </a:txBody>
                  <a:tcPr anchor="ctr"/>
                </a:tc>
                <a:tc>
                  <a:txBody>
                    <a:bodyPr/>
                    <a:lstStyle/>
                    <a:p>
                      <a:pPr algn="ctr"/>
                      <a:r>
                        <a:rPr lang="en-US" sz="1600" dirty="0" smtClean="0">
                          <a:latin typeface="Calibri" pitchFamily="34" charset="0"/>
                        </a:rPr>
                        <a:t>+132</a:t>
                      </a:r>
                      <a:endParaRPr lang="en-US" sz="1600" dirty="0">
                        <a:latin typeface="Calibri" pitchFamily="34" charset="0"/>
                      </a:endParaRPr>
                    </a:p>
                  </a:txBody>
                  <a:tcPr anchor="ctr"/>
                </a:tc>
                <a:tc>
                  <a:txBody>
                    <a:bodyPr/>
                    <a:lstStyle/>
                    <a:p>
                      <a:r>
                        <a:rPr lang="en-US" sz="1600" dirty="0" smtClean="0">
                          <a:latin typeface="Calibri" pitchFamily="34" charset="0"/>
                        </a:rPr>
                        <a:t>NC:        +169</a:t>
                      </a:r>
                    </a:p>
                    <a:p>
                      <a:r>
                        <a:rPr lang="en-US" sz="1600" dirty="0" smtClean="0">
                          <a:latin typeface="Calibri" pitchFamily="34" charset="0"/>
                        </a:rPr>
                        <a:t>Kent:</a:t>
                      </a:r>
                      <a:r>
                        <a:rPr lang="en-US" sz="1600" baseline="0" dirty="0" smtClean="0">
                          <a:latin typeface="Calibri" pitchFamily="34" charset="0"/>
                        </a:rPr>
                        <a:t>     -121</a:t>
                      </a:r>
                    </a:p>
                    <a:p>
                      <a:r>
                        <a:rPr lang="en-US" sz="1600" baseline="0" dirty="0" smtClean="0">
                          <a:latin typeface="Calibri" pitchFamily="34" charset="0"/>
                        </a:rPr>
                        <a:t>Sussex:  +84</a:t>
                      </a:r>
                      <a:endParaRPr lang="en-US" sz="1600" dirty="0">
                        <a:latin typeface="Calibri" pitchFamily="34" charset="0"/>
                      </a:endParaRPr>
                    </a:p>
                  </a:txBody>
                  <a:tcPr anchor="ctr"/>
                </a:tc>
              </a:tr>
              <a:tr h="408264">
                <a:tc>
                  <a:txBody>
                    <a:bodyPr/>
                    <a:lstStyle/>
                    <a:p>
                      <a:pPr algn="ctr"/>
                      <a:r>
                        <a:rPr lang="en-US" sz="1600" b="1" dirty="0" smtClean="0">
                          <a:solidFill>
                            <a:srgbClr val="C00000"/>
                          </a:solidFill>
                          <a:latin typeface="Calibri" pitchFamily="34" charset="0"/>
                        </a:rPr>
                        <a:t>2013-2018</a:t>
                      </a:r>
                      <a:endParaRPr lang="en-US" sz="1600" b="1" dirty="0">
                        <a:solidFill>
                          <a:srgbClr val="C00000"/>
                        </a:solidFill>
                        <a:latin typeface="Calibri" pitchFamily="34" charset="0"/>
                      </a:endParaRPr>
                    </a:p>
                  </a:txBody>
                  <a:tcPr anchor="ctr"/>
                </a:tc>
                <a:tc>
                  <a:txBody>
                    <a:bodyPr/>
                    <a:lstStyle/>
                    <a:p>
                      <a:pPr algn="ctr"/>
                      <a:r>
                        <a:rPr lang="en-US" sz="1600" dirty="0" smtClean="0">
                          <a:solidFill>
                            <a:srgbClr val="C00000"/>
                          </a:solidFill>
                          <a:latin typeface="Calibri" pitchFamily="34" charset="0"/>
                        </a:rPr>
                        <a:t>5,081</a:t>
                      </a:r>
                      <a:endParaRPr lang="en-US" sz="1600" dirty="0">
                        <a:solidFill>
                          <a:srgbClr val="C00000"/>
                        </a:solidFill>
                        <a:latin typeface="Calibri" pitchFamily="34" charset="0"/>
                      </a:endParaRPr>
                    </a:p>
                  </a:txBody>
                  <a:tcPr anchor="ctr"/>
                </a:tc>
                <a:tc>
                  <a:txBody>
                    <a:bodyPr/>
                    <a:lstStyle/>
                    <a:p>
                      <a:pPr algn="ctr"/>
                      <a:r>
                        <a:rPr lang="en-US" sz="1600" dirty="0" smtClean="0">
                          <a:solidFill>
                            <a:srgbClr val="C00000"/>
                          </a:solidFill>
                          <a:latin typeface="Calibri" pitchFamily="34" charset="0"/>
                        </a:rPr>
                        <a:t>5,520</a:t>
                      </a:r>
                      <a:endParaRPr lang="en-US" sz="1600" dirty="0">
                        <a:solidFill>
                          <a:srgbClr val="C00000"/>
                        </a:solidFill>
                        <a:latin typeface="Calibri" pitchFamily="34" charset="0"/>
                      </a:endParaRPr>
                    </a:p>
                  </a:txBody>
                  <a:tcPr anchor="ctr"/>
                </a:tc>
                <a:tc>
                  <a:txBody>
                    <a:bodyPr/>
                    <a:lstStyle/>
                    <a:p>
                      <a:pPr algn="ctr"/>
                      <a:r>
                        <a:rPr lang="en-US" sz="1600" dirty="0" smtClean="0">
                          <a:solidFill>
                            <a:srgbClr val="C00000"/>
                          </a:solidFill>
                          <a:latin typeface="Calibri" pitchFamily="34" charset="0"/>
                        </a:rPr>
                        <a:t>-438</a:t>
                      </a:r>
                      <a:endParaRPr lang="en-US" sz="1600" dirty="0">
                        <a:solidFill>
                          <a:srgbClr val="C00000"/>
                        </a:solidFill>
                        <a:latin typeface="Calibri" pitchFamily="34" charset="0"/>
                      </a:endParaRPr>
                    </a:p>
                  </a:txBody>
                  <a:tcPr anchor="ctr"/>
                </a:tc>
                <a:tc>
                  <a:txBody>
                    <a:bodyPr/>
                    <a:lstStyle/>
                    <a:p>
                      <a:r>
                        <a:rPr lang="en-US" sz="1600" dirty="0" smtClean="0">
                          <a:solidFill>
                            <a:srgbClr val="C00000"/>
                          </a:solidFill>
                          <a:latin typeface="Calibri" pitchFamily="34" charset="0"/>
                        </a:rPr>
                        <a:t>NC:        -217</a:t>
                      </a:r>
                    </a:p>
                    <a:p>
                      <a:r>
                        <a:rPr lang="en-US" sz="1600" dirty="0" smtClean="0">
                          <a:solidFill>
                            <a:srgbClr val="C00000"/>
                          </a:solidFill>
                          <a:latin typeface="Calibri" pitchFamily="34" charset="0"/>
                        </a:rPr>
                        <a:t>Kent:     +55</a:t>
                      </a:r>
                    </a:p>
                    <a:p>
                      <a:r>
                        <a:rPr lang="en-US" sz="1600" dirty="0" smtClean="0">
                          <a:solidFill>
                            <a:srgbClr val="C00000"/>
                          </a:solidFill>
                          <a:latin typeface="Calibri" pitchFamily="34" charset="0"/>
                        </a:rPr>
                        <a:t>Sussex:  -276</a:t>
                      </a:r>
                      <a:endParaRPr lang="en-US" sz="1600" dirty="0">
                        <a:solidFill>
                          <a:srgbClr val="C00000"/>
                        </a:solidFill>
                        <a:latin typeface="Calibri" pitchFamily="34" charset="0"/>
                      </a:endParaRPr>
                    </a:p>
                  </a:txBody>
                  <a:tcPr anchor="ctr"/>
                </a:tc>
              </a:tr>
            </a:tbl>
          </a:graphicData>
        </a:graphic>
      </p:graphicFrame>
      <p:sp>
        <p:nvSpPr>
          <p:cNvPr id="4" name="Slide Number Placeholder 3"/>
          <p:cNvSpPr>
            <a:spLocks noGrp="1"/>
          </p:cNvSpPr>
          <p:nvPr>
            <p:ph type="sldNum" sz="quarter" idx="12"/>
          </p:nvPr>
        </p:nvSpPr>
        <p:spPr/>
        <p:txBody>
          <a:bodyPr>
            <a:normAutofit fontScale="85000" lnSpcReduction="20000"/>
          </a:bodyPr>
          <a:lstStyle/>
          <a:p>
            <a:fld id="{1B6CBC03-97D9-40D3-A0A7-7DD44BE9F7B1}"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752600"/>
            <a:ext cx="8385048" cy="3276600"/>
          </a:xfrm>
        </p:spPr>
        <p:txBody>
          <a:bodyPr>
            <a:normAutofit/>
          </a:bodyPr>
          <a:lstStyle/>
          <a:p>
            <a:r>
              <a:rPr lang="en-US" sz="1800" dirty="0" smtClean="0">
                <a:latin typeface="Calibri" pitchFamily="34" charset="0"/>
              </a:rPr>
              <a:t>The current NH bed projection methodology relies heavily on population growth and county of admission as factors for calculating future bed need. </a:t>
            </a:r>
          </a:p>
          <a:p>
            <a:endParaRPr lang="en-US" sz="1800" dirty="0" smtClean="0">
              <a:latin typeface="Calibri" pitchFamily="34" charset="0"/>
            </a:endParaRPr>
          </a:p>
          <a:p>
            <a:endParaRPr lang="en-US" sz="1800" dirty="0" smtClean="0">
              <a:latin typeface="Calibri" pitchFamily="34" charset="0"/>
            </a:endParaRPr>
          </a:p>
          <a:p>
            <a:r>
              <a:rPr lang="en-US" sz="1800" dirty="0" smtClean="0">
                <a:latin typeface="Calibri" pitchFamily="34" charset="0"/>
              </a:rPr>
              <a:t>Given the shifting context of LTC, a change in projection methodology – one in which home- and community-based services are factored into the equation – might serve to smooth out some of the variability in future projections, while also providing a more accurate picture of LTC needs in Delaware. </a:t>
            </a:r>
          </a:p>
        </p:txBody>
      </p:sp>
      <p:sp>
        <p:nvSpPr>
          <p:cNvPr id="4" name="Title 1"/>
          <p:cNvSpPr>
            <a:spLocks noGrp="1"/>
          </p:cNvSpPr>
          <p:nvPr>
            <p:ph type="title"/>
          </p:nvPr>
        </p:nvSpPr>
        <p:spPr>
          <a:xfrm>
            <a:off x="612648" y="228600"/>
            <a:ext cx="8153400" cy="914400"/>
          </a:xfrm>
          <a:solidFill>
            <a:schemeClr val="accent1"/>
          </a:solidFill>
        </p:spPr>
        <p:txBody>
          <a:bodyPr>
            <a:normAutofit fontScale="90000"/>
          </a:bodyPr>
          <a:lstStyle/>
          <a:p>
            <a:pPr algn="ctr"/>
            <a:r>
              <a:rPr lang="en-US" sz="3200" dirty="0" smtClean="0">
                <a:solidFill>
                  <a:srgbClr val="FFFF00"/>
                </a:solidFill>
                <a:latin typeface="Calibri" pitchFamily="34" charset="0"/>
              </a:rPr>
              <a:t>Analysis Methods </a:t>
            </a:r>
            <a:r>
              <a:rPr lang="en-US" sz="2200" dirty="0" smtClean="0">
                <a:solidFill>
                  <a:srgbClr val="FFFF00"/>
                </a:solidFill>
                <a:latin typeface="Calibri" pitchFamily="34" charset="0"/>
              </a:rPr>
              <a:t>(HRMP)</a:t>
            </a:r>
            <a:r>
              <a:rPr lang="en-US" sz="3200" dirty="0" smtClean="0">
                <a:solidFill>
                  <a:srgbClr val="FFFF00"/>
                </a:solidFill>
                <a:latin typeface="Calibri" pitchFamily="34" charset="0"/>
              </a:rPr>
              <a:t>: </a:t>
            </a:r>
            <a:br>
              <a:rPr lang="en-US" sz="3200" dirty="0" smtClean="0">
                <a:solidFill>
                  <a:srgbClr val="FFFF00"/>
                </a:solidFill>
                <a:latin typeface="Calibri" pitchFamily="34" charset="0"/>
              </a:rPr>
            </a:br>
            <a:r>
              <a:rPr lang="en-US" sz="3200" b="1" dirty="0" smtClean="0">
                <a:solidFill>
                  <a:srgbClr val="FF99FF"/>
                </a:solidFill>
                <a:latin typeface="Calibri" pitchFamily="34" charset="0"/>
              </a:rPr>
              <a:t> Population Change Factor (PCF)</a:t>
            </a:r>
            <a:endParaRPr lang="en-US" sz="3200" b="1" dirty="0">
              <a:solidFill>
                <a:srgbClr val="FF99FF"/>
              </a:solidFill>
              <a:latin typeface="Calibri" pitchFamily="34" charset="0"/>
            </a:endParaRPr>
          </a:p>
        </p:txBody>
      </p:sp>
      <p:sp>
        <p:nvSpPr>
          <p:cNvPr id="6" name="Slide Number Placeholder 5"/>
          <p:cNvSpPr>
            <a:spLocks noGrp="1"/>
          </p:cNvSpPr>
          <p:nvPr>
            <p:ph type="sldNum" sz="quarter" idx="12"/>
          </p:nvPr>
        </p:nvSpPr>
        <p:spPr/>
        <p:txBody>
          <a:bodyPr>
            <a:normAutofit fontScale="85000" lnSpcReduction="20000"/>
          </a:bodyPr>
          <a:lstStyle/>
          <a:p>
            <a:fld id="{1B6CBC03-97D9-40D3-A0A7-7DD44BE9F7B1}"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8153400" cy="914400"/>
          </a:xfrm>
          <a:solidFill>
            <a:schemeClr val="accent1"/>
          </a:solidFill>
        </p:spPr>
        <p:txBody>
          <a:bodyPr>
            <a:normAutofit fontScale="90000"/>
          </a:bodyPr>
          <a:lstStyle/>
          <a:p>
            <a:pPr algn="ctr"/>
            <a:r>
              <a:rPr lang="en-US" sz="3200" dirty="0" smtClean="0">
                <a:solidFill>
                  <a:srgbClr val="FFFF00"/>
                </a:solidFill>
                <a:latin typeface="Calibri" pitchFamily="34" charset="0"/>
              </a:rPr>
              <a:t>Variability in Projections: Why So Much Fluctuation?</a:t>
            </a:r>
            <a:endParaRPr lang="en-US" sz="3200" b="1" dirty="0">
              <a:solidFill>
                <a:schemeClr val="accent3">
                  <a:lumMod val="40000"/>
                  <a:lumOff val="60000"/>
                </a:schemeClr>
              </a:solidFill>
              <a:latin typeface="Calibri" pitchFamily="34" charset="0"/>
            </a:endParaRPr>
          </a:p>
        </p:txBody>
      </p:sp>
      <p:sp>
        <p:nvSpPr>
          <p:cNvPr id="6" name="TextBox 5"/>
          <p:cNvSpPr txBox="1"/>
          <p:nvPr/>
        </p:nvSpPr>
        <p:spPr>
          <a:xfrm>
            <a:off x="838200" y="3505200"/>
            <a:ext cx="1219200" cy="400110"/>
          </a:xfrm>
          <a:prstGeom prst="rect">
            <a:avLst/>
          </a:prstGeom>
          <a:ln/>
          <a:effectLst>
            <a:glow rad="101600">
              <a:schemeClr val="accent1">
                <a:lumMod val="90000"/>
                <a:lumOff val="10000"/>
                <a:alpha val="60000"/>
              </a:schemeClr>
            </a:glo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000" b="1" dirty="0" smtClean="0">
                <a:latin typeface="Calibri" pitchFamily="34" charset="0"/>
              </a:rPr>
              <a:t>Data In</a:t>
            </a:r>
            <a:endParaRPr lang="en-US" sz="2000" b="1" dirty="0">
              <a:latin typeface="Calibri" pitchFamily="34" charset="0"/>
            </a:endParaRPr>
          </a:p>
        </p:txBody>
      </p:sp>
      <p:sp>
        <p:nvSpPr>
          <p:cNvPr id="7" name="TextBox 6"/>
          <p:cNvSpPr txBox="1"/>
          <p:nvPr/>
        </p:nvSpPr>
        <p:spPr>
          <a:xfrm>
            <a:off x="3352800" y="3352800"/>
            <a:ext cx="1905000" cy="954107"/>
          </a:xfrm>
          <a:prstGeom prst="rect">
            <a:avLst/>
          </a:prstGeom>
          <a:ln/>
          <a:effectLst>
            <a:glow rad="101600">
              <a:schemeClr val="accent1">
                <a:lumMod val="90000"/>
                <a:lumOff val="10000"/>
                <a:alpha val="60000"/>
              </a:schemeClr>
            </a:glo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000" b="1" dirty="0" smtClean="0">
                <a:latin typeface="Calibri" pitchFamily="34" charset="0"/>
              </a:rPr>
              <a:t>Analysis Methods</a:t>
            </a:r>
          </a:p>
          <a:p>
            <a:pPr algn="ctr"/>
            <a:r>
              <a:rPr lang="en-US" sz="1600" b="1" dirty="0" smtClean="0">
                <a:latin typeface="Calibri" pitchFamily="34" charset="0"/>
              </a:rPr>
              <a:t>(HRMP)</a:t>
            </a:r>
            <a:endParaRPr lang="en-US" sz="1600" b="1" dirty="0">
              <a:latin typeface="Calibri" pitchFamily="34" charset="0"/>
            </a:endParaRPr>
          </a:p>
        </p:txBody>
      </p:sp>
      <p:sp>
        <p:nvSpPr>
          <p:cNvPr id="8" name="TextBox 7"/>
          <p:cNvSpPr txBox="1"/>
          <p:nvPr/>
        </p:nvSpPr>
        <p:spPr>
          <a:xfrm>
            <a:off x="6553200" y="3429000"/>
            <a:ext cx="2438400" cy="646331"/>
          </a:xfrm>
          <a:prstGeom prst="rect">
            <a:avLst/>
          </a:prstGeom>
          <a:ln/>
          <a:effectLst>
            <a:glow rad="101600">
              <a:schemeClr val="accent1">
                <a:lumMod val="90000"/>
                <a:lumOff val="10000"/>
                <a:alpha val="60000"/>
              </a:schemeClr>
            </a:glo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000" b="1" dirty="0" smtClean="0">
                <a:latin typeface="Calibri" pitchFamily="34" charset="0"/>
              </a:rPr>
              <a:t>Data Out </a:t>
            </a:r>
          </a:p>
          <a:p>
            <a:pPr algn="ctr"/>
            <a:r>
              <a:rPr lang="en-US" sz="1600" b="1" dirty="0" smtClean="0">
                <a:latin typeface="Calibri" pitchFamily="34" charset="0"/>
              </a:rPr>
              <a:t>(NH Bed Projections)</a:t>
            </a:r>
            <a:endParaRPr lang="en-US" sz="1600" b="1" dirty="0">
              <a:latin typeface="Calibri" pitchFamily="34" charset="0"/>
            </a:endParaRPr>
          </a:p>
        </p:txBody>
      </p:sp>
      <p:sp>
        <p:nvSpPr>
          <p:cNvPr id="10" name="Right Arrow 9"/>
          <p:cNvSpPr/>
          <p:nvPr/>
        </p:nvSpPr>
        <p:spPr>
          <a:xfrm>
            <a:off x="2286000" y="3581400"/>
            <a:ext cx="762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5562600" y="3581400"/>
            <a:ext cx="762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581400" y="4800600"/>
            <a:ext cx="167640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1600" b="1" dirty="0" smtClean="0">
                <a:latin typeface="Calibri" pitchFamily="34" charset="0"/>
              </a:rPr>
              <a:t>DE Veterans Home</a:t>
            </a:r>
          </a:p>
          <a:p>
            <a:pPr algn="ctr"/>
            <a:r>
              <a:rPr lang="en-US" sz="1600" b="1" dirty="0" smtClean="0">
                <a:latin typeface="Calibri" pitchFamily="34" charset="0"/>
              </a:rPr>
              <a:t> (Kent Co. Only)</a:t>
            </a:r>
            <a:endParaRPr lang="en-US" sz="1600" b="1" dirty="0">
              <a:latin typeface="Calibri" pitchFamily="34" charset="0"/>
            </a:endParaRPr>
          </a:p>
        </p:txBody>
      </p:sp>
      <p:sp>
        <p:nvSpPr>
          <p:cNvPr id="13" name="TextBox 12"/>
          <p:cNvSpPr txBox="1"/>
          <p:nvPr/>
        </p:nvSpPr>
        <p:spPr>
          <a:xfrm>
            <a:off x="2971800" y="1988403"/>
            <a:ext cx="243840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1600" b="1" dirty="0" smtClean="0">
                <a:latin typeface="Calibri" pitchFamily="34" charset="0"/>
              </a:rPr>
              <a:t>Calculation of Population Change Factor </a:t>
            </a:r>
          </a:p>
          <a:p>
            <a:pPr algn="ctr"/>
            <a:r>
              <a:rPr lang="en-US" sz="1600" b="1" dirty="0" smtClean="0">
                <a:latin typeface="Calibri" pitchFamily="34" charset="0"/>
              </a:rPr>
              <a:t>(PCF)</a:t>
            </a:r>
            <a:endParaRPr lang="en-US" sz="1600" b="1" dirty="0">
              <a:latin typeface="Calibri" pitchFamily="34" charset="0"/>
            </a:endParaRPr>
          </a:p>
        </p:txBody>
      </p:sp>
      <p:cxnSp>
        <p:nvCxnSpPr>
          <p:cNvPr id="20" name="Straight Arrow Connector 19"/>
          <p:cNvCxnSpPr/>
          <p:nvPr/>
        </p:nvCxnSpPr>
        <p:spPr>
          <a:xfrm>
            <a:off x="4191000" y="28194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4495800" y="44196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Slide Number Placeholder 13"/>
          <p:cNvSpPr>
            <a:spLocks noGrp="1"/>
          </p:cNvSpPr>
          <p:nvPr>
            <p:ph type="sldNum" sz="quarter" idx="12"/>
          </p:nvPr>
        </p:nvSpPr>
        <p:spPr/>
        <p:txBody>
          <a:bodyPr>
            <a:normAutofit fontScale="85000" lnSpcReduction="20000"/>
          </a:bodyPr>
          <a:lstStyle/>
          <a:p>
            <a:fld id="{1B6CBC03-97D9-40D3-A0A7-7DD44BE9F7B1}"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153400" cy="2133600"/>
          </a:xfrm>
        </p:spPr>
        <p:txBody>
          <a:bodyPr>
            <a:normAutofit/>
          </a:bodyPr>
          <a:lstStyle/>
          <a:p>
            <a:r>
              <a:rPr lang="en-US" sz="1800" dirty="0" smtClean="0">
                <a:latin typeface="Calibri" pitchFamily="34" charset="0"/>
              </a:rPr>
              <a:t>In 2012, the Delaware Veterans Home (officially located in Kent County), operated 150 licensed beds</a:t>
            </a:r>
          </a:p>
          <a:p>
            <a:endParaRPr lang="en-US" sz="1800" dirty="0" smtClean="0">
              <a:latin typeface="Calibri" pitchFamily="34" charset="0"/>
            </a:endParaRPr>
          </a:p>
          <a:p>
            <a:r>
              <a:rPr lang="en-US" sz="1800" dirty="0" smtClean="0">
                <a:latin typeface="Calibri" pitchFamily="34" charset="0"/>
              </a:rPr>
              <a:t>Unlike other private NHs in Kent County, the DE Veterans Home operated at a lower occupancy rate </a:t>
            </a:r>
            <a:endParaRPr lang="en-US" sz="1800" dirty="0">
              <a:latin typeface="Calibri" pitchFamily="34" charset="0"/>
            </a:endParaRPr>
          </a:p>
        </p:txBody>
      </p:sp>
      <p:sp>
        <p:nvSpPr>
          <p:cNvPr id="4" name="Title 1"/>
          <p:cNvSpPr>
            <a:spLocks noGrp="1"/>
          </p:cNvSpPr>
          <p:nvPr>
            <p:ph type="title"/>
          </p:nvPr>
        </p:nvSpPr>
        <p:spPr>
          <a:xfrm>
            <a:off x="612648" y="228600"/>
            <a:ext cx="8153400" cy="914400"/>
          </a:xfrm>
          <a:solidFill>
            <a:schemeClr val="accent1"/>
          </a:solidFill>
        </p:spPr>
        <p:txBody>
          <a:bodyPr>
            <a:normAutofit fontScale="90000"/>
          </a:bodyPr>
          <a:lstStyle/>
          <a:p>
            <a:pPr algn="ctr"/>
            <a:r>
              <a:rPr lang="en-US" sz="3200" dirty="0" smtClean="0">
                <a:solidFill>
                  <a:srgbClr val="FFFF00"/>
                </a:solidFill>
                <a:latin typeface="Calibri" pitchFamily="34" charset="0"/>
              </a:rPr>
              <a:t>Analysis Methods </a:t>
            </a:r>
            <a:r>
              <a:rPr lang="en-US" sz="2200" dirty="0" smtClean="0">
                <a:solidFill>
                  <a:srgbClr val="FFFF00"/>
                </a:solidFill>
                <a:latin typeface="Calibri" pitchFamily="34" charset="0"/>
              </a:rPr>
              <a:t>(HRMP)</a:t>
            </a:r>
            <a:r>
              <a:rPr lang="en-US" sz="3200" dirty="0" smtClean="0">
                <a:solidFill>
                  <a:srgbClr val="FFFF00"/>
                </a:solidFill>
                <a:latin typeface="Calibri" pitchFamily="34" charset="0"/>
              </a:rPr>
              <a:t>: </a:t>
            </a:r>
            <a:br>
              <a:rPr lang="en-US" sz="3200" dirty="0" smtClean="0">
                <a:solidFill>
                  <a:srgbClr val="FFFF00"/>
                </a:solidFill>
                <a:latin typeface="Calibri" pitchFamily="34" charset="0"/>
              </a:rPr>
            </a:br>
            <a:r>
              <a:rPr lang="en-US" sz="3200" b="1" dirty="0" smtClean="0">
                <a:solidFill>
                  <a:srgbClr val="FFC000"/>
                </a:solidFill>
                <a:latin typeface="Calibri" pitchFamily="34" charset="0"/>
              </a:rPr>
              <a:t>Delaware Veterans Home </a:t>
            </a:r>
            <a:r>
              <a:rPr lang="en-US" sz="2200" b="1" dirty="0" smtClean="0">
                <a:solidFill>
                  <a:srgbClr val="FFC000"/>
                </a:solidFill>
                <a:latin typeface="Calibri" pitchFamily="34" charset="0"/>
              </a:rPr>
              <a:t>(Kent Co. Only)</a:t>
            </a:r>
            <a:endParaRPr lang="en-US" sz="2200" b="1" dirty="0">
              <a:solidFill>
                <a:srgbClr val="FFC000"/>
              </a:solidFill>
              <a:latin typeface="Calibri" pitchFamily="34" charset="0"/>
            </a:endParaRPr>
          </a:p>
        </p:txBody>
      </p:sp>
      <p:pic>
        <p:nvPicPr>
          <p:cNvPr id="1026" name="Picture 2"/>
          <p:cNvPicPr>
            <a:picLocks noChangeAspect="1" noChangeArrowheads="1"/>
          </p:cNvPicPr>
          <p:nvPr/>
        </p:nvPicPr>
        <p:blipFill>
          <a:blip r:embed="rId2" cstate="print"/>
          <a:srcRect l="48889" t="28444" r="23333" b="5778"/>
          <a:stretch>
            <a:fillRect/>
          </a:stretch>
        </p:blipFill>
        <p:spPr bwMode="auto">
          <a:xfrm>
            <a:off x="6781800" y="3352800"/>
            <a:ext cx="2242751" cy="3319272"/>
          </a:xfrm>
          <a:prstGeom prst="rect">
            <a:avLst/>
          </a:prstGeom>
          <a:noFill/>
          <a:ln w="9525">
            <a:noFill/>
            <a:miter lim="800000"/>
            <a:headEnd/>
            <a:tailEnd/>
          </a:ln>
        </p:spPr>
      </p:pic>
      <p:graphicFrame>
        <p:nvGraphicFramePr>
          <p:cNvPr id="5" name="Table 4"/>
          <p:cNvGraphicFramePr>
            <a:graphicFrameLocks noGrp="1"/>
          </p:cNvGraphicFramePr>
          <p:nvPr/>
        </p:nvGraphicFramePr>
        <p:xfrm>
          <a:off x="304800" y="3733799"/>
          <a:ext cx="6096000" cy="2595924"/>
        </p:xfrm>
        <a:graphic>
          <a:graphicData uri="http://schemas.openxmlformats.org/drawingml/2006/table">
            <a:tbl>
              <a:tblPr/>
              <a:tblGrid>
                <a:gridCol w="2131341"/>
                <a:gridCol w="1288439"/>
                <a:gridCol w="1363699"/>
                <a:gridCol w="1312521"/>
              </a:tblGrid>
              <a:tr h="611881">
                <a:tc>
                  <a:txBody>
                    <a:bodyPr/>
                    <a:lstStyle/>
                    <a:p>
                      <a:pPr algn="ctr" fontAlgn="ctr"/>
                      <a:r>
                        <a:rPr lang="en-US" sz="1500" b="1" i="0" u="none" strike="noStrike" dirty="0">
                          <a:latin typeface="Calibri"/>
                        </a:rPr>
                        <a:t>Nursing Home</a:t>
                      </a:r>
                    </a:p>
                  </a:txBody>
                  <a:tcPr marL="9036" marR="9036" marT="90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500" b="1" i="0" u="none" strike="noStrike">
                          <a:latin typeface="Calibri"/>
                        </a:rPr>
                        <a:t>Billable Patient Days 2012</a:t>
                      </a:r>
                    </a:p>
                  </a:txBody>
                  <a:tcPr marL="9036" marR="9036" marT="90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500" b="1" i="0" u="none" strike="noStrike" dirty="0">
                          <a:latin typeface="Calibri"/>
                        </a:rPr>
                        <a:t>Number of Licensed Beds (2012)</a:t>
                      </a:r>
                    </a:p>
                  </a:txBody>
                  <a:tcPr marL="9036" marR="9036" marT="90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500" b="1" i="0" u="none" strike="noStrike">
                          <a:latin typeface="Calibri"/>
                        </a:rPr>
                        <a:t>Weighted Occupancy Rate (2012)</a:t>
                      </a:r>
                    </a:p>
                  </a:txBody>
                  <a:tcPr marL="9036" marR="9036" marT="90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265">
                <a:tc>
                  <a:txBody>
                    <a:bodyPr/>
                    <a:lstStyle/>
                    <a:p>
                      <a:pPr algn="l" fontAlgn="t"/>
                      <a:r>
                        <a:rPr lang="en-US" sz="1500" b="1" i="0" u="none" strike="noStrike">
                          <a:latin typeface="Calibri"/>
                        </a:rPr>
                        <a:t>Kent County (Private)</a:t>
                      </a:r>
                    </a:p>
                  </a:txBody>
                  <a:tcPr marL="9036" marR="9036" marT="90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9D9"/>
                    </a:solidFill>
                  </a:tcPr>
                </a:tc>
                <a:tc>
                  <a:txBody>
                    <a:bodyPr/>
                    <a:lstStyle/>
                    <a:p>
                      <a:pPr algn="l" fontAlgn="t"/>
                      <a:r>
                        <a:rPr lang="en-US" sz="1500" b="0" i="0" u="none" strike="noStrike">
                          <a:latin typeface="Calibri"/>
                        </a:rPr>
                        <a:t> </a:t>
                      </a:r>
                    </a:p>
                  </a:txBody>
                  <a:tcPr marL="9036" marR="9036" marT="90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500" b="0" i="0" u="none" strike="noStrike">
                          <a:latin typeface="Calibri"/>
                        </a:rPr>
                        <a:t> </a:t>
                      </a:r>
                    </a:p>
                  </a:txBody>
                  <a:tcPr marL="9036" marR="9036" marT="90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500" b="0" i="0" u="none" strike="noStrike">
                          <a:latin typeface="Calibri"/>
                        </a:rPr>
                        <a:t> </a:t>
                      </a:r>
                    </a:p>
                  </a:txBody>
                  <a:tcPr marL="9036" marR="9036" marT="90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265">
                <a:tc>
                  <a:txBody>
                    <a:bodyPr/>
                    <a:lstStyle/>
                    <a:p>
                      <a:pPr algn="l" fontAlgn="t"/>
                      <a:r>
                        <a:rPr lang="en-US" sz="1500" b="0" i="0" u="none" strike="noStrike">
                          <a:latin typeface="Calibri"/>
                        </a:rPr>
                        <a:t>Capitol Healthcare</a:t>
                      </a:r>
                    </a:p>
                  </a:txBody>
                  <a:tcPr marL="9036" marR="9036" marT="90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500" b="0" i="0" u="none" strike="noStrike">
                          <a:latin typeface="Calibri"/>
                        </a:rPr>
                        <a:t>41,926</a:t>
                      </a:r>
                    </a:p>
                  </a:txBody>
                  <a:tcPr marL="9036" marR="9036" marT="90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500" b="0" i="0" u="none" strike="noStrike">
                          <a:latin typeface="Calibri"/>
                        </a:rPr>
                        <a:t>120</a:t>
                      </a:r>
                    </a:p>
                  </a:txBody>
                  <a:tcPr marL="9036" marR="9036" marT="90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500" b="0" i="0" u="none" strike="noStrike">
                          <a:latin typeface="Calibri"/>
                        </a:rPr>
                        <a:t>95.7%</a:t>
                      </a:r>
                    </a:p>
                  </a:txBody>
                  <a:tcPr marL="9036" marR="9036" marT="90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265">
                <a:tc>
                  <a:txBody>
                    <a:bodyPr/>
                    <a:lstStyle/>
                    <a:p>
                      <a:pPr algn="l" fontAlgn="t"/>
                      <a:r>
                        <a:rPr lang="en-US" sz="1500" b="0" i="0" u="none" strike="noStrike">
                          <a:latin typeface="Calibri"/>
                        </a:rPr>
                        <a:t>Courtland Manor</a:t>
                      </a:r>
                    </a:p>
                  </a:txBody>
                  <a:tcPr marL="9036" marR="9036" marT="90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500" b="0" i="0" u="none" strike="noStrike">
                          <a:latin typeface="Calibri"/>
                        </a:rPr>
                        <a:t>21,685</a:t>
                      </a:r>
                    </a:p>
                  </a:txBody>
                  <a:tcPr marL="9036" marR="9036" marT="90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500" b="0" i="0" u="none" strike="noStrike">
                          <a:latin typeface="Calibri"/>
                        </a:rPr>
                        <a:t>70</a:t>
                      </a:r>
                    </a:p>
                  </a:txBody>
                  <a:tcPr marL="9036" marR="9036" marT="90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500" b="0" i="0" u="none" strike="noStrike">
                          <a:latin typeface="Calibri"/>
                        </a:rPr>
                        <a:t>84.9%</a:t>
                      </a:r>
                    </a:p>
                  </a:txBody>
                  <a:tcPr marL="9036" marR="9036" marT="90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265">
                <a:tc>
                  <a:txBody>
                    <a:bodyPr/>
                    <a:lstStyle/>
                    <a:p>
                      <a:pPr algn="l" fontAlgn="t"/>
                      <a:r>
                        <a:rPr lang="en-US" sz="1500" b="0" i="0" u="none" strike="noStrike">
                          <a:latin typeface="Calibri"/>
                        </a:rPr>
                        <a:t>Delaware Veterans Home</a:t>
                      </a:r>
                    </a:p>
                  </a:txBody>
                  <a:tcPr marL="9036" marR="9036" marT="90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1500" b="0" i="0" u="none" strike="noStrike">
                          <a:latin typeface="Calibri"/>
                        </a:rPr>
                        <a:t>41,874</a:t>
                      </a:r>
                    </a:p>
                  </a:txBody>
                  <a:tcPr marL="9036" marR="9036" marT="90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1500" b="0" i="0" u="none" strike="noStrike">
                          <a:latin typeface="Calibri"/>
                        </a:rPr>
                        <a:t>150</a:t>
                      </a:r>
                    </a:p>
                  </a:txBody>
                  <a:tcPr marL="9036" marR="9036" marT="90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1500" b="0" i="0" u="none" strike="noStrike">
                          <a:latin typeface="Calibri"/>
                        </a:rPr>
                        <a:t>76.5%</a:t>
                      </a:r>
                    </a:p>
                  </a:txBody>
                  <a:tcPr marL="9036" marR="9036" marT="90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09265">
                <a:tc>
                  <a:txBody>
                    <a:bodyPr/>
                    <a:lstStyle/>
                    <a:p>
                      <a:pPr algn="l" fontAlgn="t"/>
                      <a:r>
                        <a:rPr lang="en-US" sz="1500" b="0" i="0" u="none" strike="noStrike">
                          <a:latin typeface="Calibri"/>
                        </a:rPr>
                        <a:t>Pinnacle Rehab</a:t>
                      </a:r>
                    </a:p>
                  </a:txBody>
                  <a:tcPr marL="9036" marR="9036" marT="90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500" b="0" i="0" u="none" strike="noStrike">
                          <a:latin typeface="Calibri"/>
                        </a:rPr>
                        <a:t>51,808</a:t>
                      </a:r>
                    </a:p>
                  </a:txBody>
                  <a:tcPr marL="9036" marR="9036" marT="90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500" b="0" i="0" u="none" strike="noStrike">
                          <a:latin typeface="Calibri"/>
                        </a:rPr>
                        <a:t>151</a:t>
                      </a:r>
                    </a:p>
                  </a:txBody>
                  <a:tcPr marL="9036" marR="9036" marT="90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500" b="0" i="0" u="none" strike="noStrike">
                          <a:latin typeface="Calibri"/>
                        </a:rPr>
                        <a:t>94.0%</a:t>
                      </a:r>
                    </a:p>
                  </a:txBody>
                  <a:tcPr marL="9036" marR="9036" marT="90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265">
                <a:tc>
                  <a:txBody>
                    <a:bodyPr/>
                    <a:lstStyle/>
                    <a:p>
                      <a:pPr algn="l" fontAlgn="t"/>
                      <a:r>
                        <a:rPr lang="en-US" sz="1500" b="0" i="0" u="none" strike="noStrike">
                          <a:latin typeface="Calibri"/>
                        </a:rPr>
                        <a:t>Silver Lake Center</a:t>
                      </a:r>
                    </a:p>
                  </a:txBody>
                  <a:tcPr marL="9036" marR="9036" marT="90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500" b="0" i="0" u="none" strike="noStrike">
                          <a:latin typeface="Calibri"/>
                        </a:rPr>
                        <a:t>41,531</a:t>
                      </a:r>
                    </a:p>
                  </a:txBody>
                  <a:tcPr marL="9036" marR="9036" marT="90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500" b="0" i="0" u="none" strike="noStrike">
                          <a:latin typeface="Calibri"/>
                        </a:rPr>
                        <a:t>120</a:t>
                      </a:r>
                    </a:p>
                  </a:txBody>
                  <a:tcPr marL="9036" marR="9036" marT="90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500" b="0" i="0" u="none" strike="noStrike">
                          <a:latin typeface="Calibri"/>
                        </a:rPr>
                        <a:t>94.8%</a:t>
                      </a:r>
                    </a:p>
                  </a:txBody>
                  <a:tcPr marL="9036" marR="9036" marT="90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265">
                <a:tc>
                  <a:txBody>
                    <a:bodyPr/>
                    <a:lstStyle/>
                    <a:p>
                      <a:pPr algn="l" fontAlgn="t"/>
                      <a:r>
                        <a:rPr lang="en-US" sz="1500" b="0" i="0" u="none" strike="noStrike">
                          <a:latin typeface="Calibri"/>
                        </a:rPr>
                        <a:t>Westminster Village</a:t>
                      </a:r>
                    </a:p>
                  </a:txBody>
                  <a:tcPr marL="9036" marR="9036" marT="90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500" b="0" i="0" u="none" strike="noStrike">
                          <a:latin typeface="Calibri"/>
                        </a:rPr>
                        <a:t>20,734</a:t>
                      </a:r>
                    </a:p>
                  </a:txBody>
                  <a:tcPr marL="9036" marR="9036" marT="90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500" b="0" i="0" u="none" strike="noStrike">
                          <a:latin typeface="Calibri"/>
                        </a:rPr>
                        <a:t>61</a:t>
                      </a:r>
                    </a:p>
                  </a:txBody>
                  <a:tcPr marL="9036" marR="9036" marT="90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500" b="0" i="0" u="none" strike="noStrike">
                          <a:latin typeface="Calibri"/>
                        </a:rPr>
                        <a:t>93.1%</a:t>
                      </a:r>
                    </a:p>
                  </a:txBody>
                  <a:tcPr marL="9036" marR="9036" marT="90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265">
                <a:tc>
                  <a:txBody>
                    <a:bodyPr/>
                    <a:lstStyle/>
                    <a:p>
                      <a:pPr algn="l" fontAlgn="t"/>
                      <a:r>
                        <a:rPr lang="en-US" sz="1500" b="1" i="0" u="none" strike="noStrike">
                          <a:latin typeface="Calibri"/>
                        </a:rPr>
                        <a:t>Kent County (Private) </a:t>
                      </a:r>
                    </a:p>
                  </a:txBody>
                  <a:tcPr marL="9036" marR="9036" marT="90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9D9"/>
                    </a:solidFill>
                  </a:tcPr>
                </a:tc>
                <a:tc>
                  <a:txBody>
                    <a:bodyPr/>
                    <a:lstStyle/>
                    <a:p>
                      <a:pPr algn="ctr" fontAlgn="t"/>
                      <a:r>
                        <a:rPr lang="en-US" sz="1500" b="1" i="0" u="none" strike="noStrike">
                          <a:latin typeface="Calibri"/>
                        </a:rPr>
                        <a:t>219,558</a:t>
                      </a:r>
                    </a:p>
                  </a:txBody>
                  <a:tcPr marL="9036" marR="9036" marT="90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9D9"/>
                    </a:solidFill>
                  </a:tcPr>
                </a:tc>
                <a:tc>
                  <a:txBody>
                    <a:bodyPr/>
                    <a:lstStyle/>
                    <a:p>
                      <a:pPr algn="ctr" fontAlgn="t"/>
                      <a:r>
                        <a:rPr lang="en-US" sz="1500" b="1" i="0" u="none" strike="noStrike">
                          <a:latin typeface="Calibri"/>
                        </a:rPr>
                        <a:t>672</a:t>
                      </a:r>
                    </a:p>
                  </a:txBody>
                  <a:tcPr marL="9036" marR="9036" marT="90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9D9"/>
                    </a:solidFill>
                  </a:tcPr>
                </a:tc>
                <a:tc>
                  <a:txBody>
                    <a:bodyPr/>
                    <a:lstStyle/>
                    <a:p>
                      <a:pPr algn="ctr" fontAlgn="t"/>
                      <a:r>
                        <a:rPr lang="en-US" sz="1500" b="1" i="0" u="none" strike="noStrike" dirty="0">
                          <a:latin typeface="Calibri"/>
                        </a:rPr>
                        <a:t>89.5%</a:t>
                      </a:r>
                    </a:p>
                  </a:txBody>
                  <a:tcPr marL="9036" marR="9036" marT="90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9D9"/>
                    </a:solidFill>
                  </a:tcPr>
                </a:tc>
              </a:tr>
            </a:tbl>
          </a:graphicData>
        </a:graphic>
      </p:graphicFrame>
      <p:sp>
        <p:nvSpPr>
          <p:cNvPr id="6" name="Slide Number Placeholder 5"/>
          <p:cNvSpPr>
            <a:spLocks noGrp="1"/>
          </p:cNvSpPr>
          <p:nvPr>
            <p:ph type="sldNum" sz="quarter" idx="12"/>
          </p:nvPr>
        </p:nvSpPr>
        <p:spPr/>
        <p:txBody>
          <a:bodyPr>
            <a:normAutofit fontScale="85000" lnSpcReduction="20000"/>
          </a:bodyPr>
          <a:lstStyle/>
          <a:p>
            <a:fld id="{1B6CBC03-97D9-40D3-A0A7-7DD44BE9F7B1}" type="slidenum">
              <a:rPr lang="en-US" smtClean="0"/>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153400" cy="3124200"/>
          </a:xfrm>
        </p:spPr>
        <p:txBody>
          <a:bodyPr>
            <a:normAutofit/>
          </a:bodyPr>
          <a:lstStyle/>
          <a:p>
            <a:r>
              <a:rPr lang="en-US" sz="1800" dirty="0" smtClean="0">
                <a:latin typeface="Calibri" pitchFamily="34" charset="0"/>
              </a:rPr>
              <a:t>The DE Veterans Home also had fewer 2012 admissions compared to other private NHs of similar bed size</a:t>
            </a:r>
          </a:p>
          <a:p>
            <a:endParaRPr lang="en-US" sz="1800" dirty="0" smtClean="0">
              <a:latin typeface="Calibri" pitchFamily="34" charset="0"/>
            </a:endParaRPr>
          </a:p>
          <a:p>
            <a:endParaRPr lang="en-US" sz="1800" dirty="0" smtClean="0">
              <a:latin typeface="Calibri" pitchFamily="34" charset="0"/>
            </a:endParaRPr>
          </a:p>
          <a:p>
            <a:endParaRPr lang="en-US" sz="1800" dirty="0" smtClean="0">
              <a:latin typeface="Calibri" pitchFamily="34" charset="0"/>
            </a:endParaRPr>
          </a:p>
          <a:p>
            <a:endParaRPr lang="en-US" sz="1800" dirty="0" smtClean="0">
              <a:latin typeface="Calibri" pitchFamily="34" charset="0"/>
            </a:endParaRPr>
          </a:p>
          <a:p>
            <a:endParaRPr lang="en-US" sz="1800" dirty="0" smtClean="0">
              <a:latin typeface="Calibri" pitchFamily="34" charset="0"/>
            </a:endParaRPr>
          </a:p>
          <a:p>
            <a:endParaRPr lang="en-US" sz="1800" dirty="0" smtClean="0">
              <a:latin typeface="Calibri" pitchFamily="34" charset="0"/>
            </a:endParaRPr>
          </a:p>
        </p:txBody>
      </p:sp>
      <p:sp>
        <p:nvSpPr>
          <p:cNvPr id="4" name="Title 1"/>
          <p:cNvSpPr>
            <a:spLocks noGrp="1"/>
          </p:cNvSpPr>
          <p:nvPr>
            <p:ph type="title"/>
          </p:nvPr>
        </p:nvSpPr>
        <p:spPr>
          <a:xfrm>
            <a:off x="612648" y="228600"/>
            <a:ext cx="8153400" cy="914400"/>
          </a:xfrm>
          <a:solidFill>
            <a:schemeClr val="accent1"/>
          </a:solidFill>
        </p:spPr>
        <p:txBody>
          <a:bodyPr>
            <a:normAutofit fontScale="90000"/>
          </a:bodyPr>
          <a:lstStyle/>
          <a:p>
            <a:pPr algn="ctr"/>
            <a:r>
              <a:rPr lang="en-US" sz="3200" dirty="0" smtClean="0">
                <a:solidFill>
                  <a:srgbClr val="FFFF00"/>
                </a:solidFill>
                <a:latin typeface="Calibri" pitchFamily="34" charset="0"/>
              </a:rPr>
              <a:t>Analysis Methods </a:t>
            </a:r>
            <a:r>
              <a:rPr lang="en-US" sz="2200" dirty="0" smtClean="0">
                <a:solidFill>
                  <a:srgbClr val="FFFF00"/>
                </a:solidFill>
                <a:latin typeface="Calibri" pitchFamily="34" charset="0"/>
              </a:rPr>
              <a:t>(HRMP)</a:t>
            </a:r>
            <a:r>
              <a:rPr lang="en-US" sz="3200" dirty="0" smtClean="0">
                <a:solidFill>
                  <a:srgbClr val="FFFF00"/>
                </a:solidFill>
                <a:latin typeface="Calibri" pitchFamily="34" charset="0"/>
              </a:rPr>
              <a:t>: </a:t>
            </a:r>
            <a:br>
              <a:rPr lang="en-US" sz="3200" dirty="0" smtClean="0">
                <a:solidFill>
                  <a:srgbClr val="FFFF00"/>
                </a:solidFill>
                <a:latin typeface="Calibri" pitchFamily="34" charset="0"/>
              </a:rPr>
            </a:br>
            <a:r>
              <a:rPr lang="en-US" sz="3200" b="1" dirty="0" smtClean="0">
                <a:solidFill>
                  <a:srgbClr val="FFC000"/>
                </a:solidFill>
                <a:latin typeface="Calibri" pitchFamily="34" charset="0"/>
              </a:rPr>
              <a:t>Delaware Veterans Home </a:t>
            </a:r>
            <a:r>
              <a:rPr lang="en-US" sz="2200" b="1" dirty="0" smtClean="0">
                <a:solidFill>
                  <a:srgbClr val="FFC000"/>
                </a:solidFill>
                <a:latin typeface="Calibri" pitchFamily="34" charset="0"/>
              </a:rPr>
              <a:t>(Kent Co. Only)</a:t>
            </a:r>
            <a:endParaRPr lang="en-US" sz="2200" b="1" dirty="0">
              <a:solidFill>
                <a:srgbClr val="FFC000"/>
              </a:solidFill>
              <a:latin typeface="Calibri" pitchFamily="34" charset="0"/>
            </a:endParaRPr>
          </a:p>
        </p:txBody>
      </p:sp>
      <p:graphicFrame>
        <p:nvGraphicFramePr>
          <p:cNvPr id="6" name="Table 5"/>
          <p:cNvGraphicFramePr>
            <a:graphicFrameLocks noGrp="1"/>
          </p:cNvGraphicFramePr>
          <p:nvPr/>
        </p:nvGraphicFramePr>
        <p:xfrm>
          <a:off x="1524000" y="2819400"/>
          <a:ext cx="6781800" cy="2057399"/>
        </p:xfrm>
        <a:graphic>
          <a:graphicData uri="http://schemas.openxmlformats.org/drawingml/2006/table">
            <a:tbl>
              <a:tblPr/>
              <a:tblGrid>
                <a:gridCol w="2462173"/>
                <a:gridCol w="1270168"/>
                <a:gridCol w="1402879"/>
                <a:gridCol w="1646580"/>
              </a:tblGrid>
              <a:tr h="498764">
                <a:tc>
                  <a:txBody>
                    <a:bodyPr/>
                    <a:lstStyle/>
                    <a:p>
                      <a:pPr algn="ctr" fontAlgn="ctr"/>
                      <a:r>
                        <a:rPr lang="en-US" sz="1500" b="1" i="0" u="none" strike="noStrike" dirty="0">
                          <a:solidFill>
                            <a:srgbClr val="FFFF00"/>
                          </a:solidFill>
                          <a:latin typeface="Calibri" pitchFamily="34" charset="0"/>
                        </a:rPr>
                        <a:t>Similarly-Sized Private NHs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c>
                  <a:txBody>
                    <a:bodyPr/>
                    <a:lstStyle/>
                    <a:p>
                      <a:pPr algn="ctr" fontAlgn="ctr"/>
                      <a:r>
                        <a:rPr lang="en-US" sz="1500" b="1" i="0" u="none" strike="noStrike">
                          <a:latin typeface="Calibri" pitchFamily="34" charset="0"/>
                        </a:rPr>
                        <a:t>County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1" i="0" u="none" strike="noStrike">
                          <a:solidFill>
                            <a:srgbClr val="000000"/>
                          </a:solidFill>
                          <a:latin typeface="Calibri" pitchFamily="34" charset="0"/>
                        </a:rPr>
                        <a:t># Licensed Beds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1" i="0" u="none" strike="noStrike">
                          <a:latin typeface="Calibri" pitchFamily="34" charset="0"/>
                        </a:rPr>
                        <a:t># 2012 Admissions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727">
                <a:tc>
                  <a:txBody>
                    <a:bodyPr/>
                    <a:lstStyle/>
                    <a:p>
                      <a:pPr algn="l" fontAlgn="t"/>
                      <a:r>
                        <a:rPr lang="en-US" sz="1500" b="0" i="0" u="none" strike="noStrike" dirty="0">
                          <a:latin typeface="Calibri" pitchFamily="34" charset="0"/>
                        </a:rPr>
                        <a:t>DE Veterans Home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1500" b="0" i="0" u="none" strike="noStrike" dirty="0">
                          <a:latin typeface="Calibri" pitchFamily="34" charset="0"/>
                        </a:rPr>
                        <a:t>Kent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500" b="0" i="0" u="none" strike="noStrike" dirty="0">
                          <a:latin typeface="Calibri" pitchFamily="34" charset="0"/>
                        </a:rPr>
                        <a:t>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500" b="0" i="0" u="none" strike="noStrike">
                          <a:latin typeface="Calibri" pitchFamily="34" charset="0"/>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311727">
                <a:tc>
                  <a:txBody>
                    <a:bodyPr/>
                    <a:lstStyle/>
                    <a:p>
                      <a:pPr algn="l" fontAlgn="t"/>
                      <a:r>
                        <a:rPr lang="en-US" sz="1500" b="0" i="0" u="none" strike="noStrike" dirty="0">
                          <a:latin typeface="Calibri" pitchFamily="34" charset="0"/>
                        </a:rPr>
                        <a:t>Parkview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500" b="0" i="0" u="none" strike="noStrike" dirty="0">
                          <a:latin typeface="Calibri" pitchFamily="34" charset="0"/>
                        </a:rPr>
                        <a:t>New Castle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0" i="0" u="none" strike="noStrike" dirty="0">
                          <a:latin typeface="Calibri" pitchFamily="34" charset="0"/>
                        </a:rPr>
                        <a:t>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500" b="0" i="0" u="none" strike="noStrike" dirty="0">
                          <a:latin typeface="Calibri" pitchFamily="34" charset="0"/>
                        </a:rPr>
                        <a:t>270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727">
                <a:tc>
                  <a:txBody>
                    <a:bodyPr/>
                    <a:lstStyle/>
                    <a:p>
                      <a:pPr algn="l" fontAlgn="t"/>
                      <a:r>
                        <a:rPr lang="en-US" sz="1500" b="0" i="0" u="none" strike="noStrike" dirty="0" err="1">
                          <a:latin typeface="Calibri" pitchFamily="34" charset="0"/>
                        </a:rPr>
                        <a:t>ManorCare</a:t>
                      </a:r>
                      <a:r>
                        <a:rPr lang="en-US" sz="1500" b="0" i="0" u="none" strike="noStrike" dirty="0">
                          <a:latin typeface="Calibri" pitchFamily="34" charset="0"/>
                        </a:rPr>
                        <a:t> Wilmington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500" b="0" i="0" u="none" strike="noStrike">
                          <a:latin typeface="Calibri" pitchFamily="34" charset="0"/>
                        </a:rPr>
                        <a:t>New Castle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0" i="0" u="none" strike="noStrike" dirty="0">
                          <a:latin typeface="Calibri" pitchFamily="34" charset="0"/>
                        </a:rPr>
                        <a:t>139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500" b="0" i="0" u="none" strike="noStrike" dirty="0">
                          <a:latin typeface="Calibri" pitchFamily="34" charset="0"/>
                        </a:rPr>
                        <a:t>576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727">
                <a:tc>
                  <a:txBody>
                    <a:bodyPr/>
                    <a:lstStyle/>
                    <a:p>
                      <a:pPr algn="l" fontAlgn="b"/>
                      <a:r>
                        <a:rPr lang="en-US" sz="1500" b="0" i="0" u="none" strike="noStrike" dirty="0">
                          <a:latin typeface="Calibri" pitchFamily="34" charset="0"/>
                        </a:rPr>
                        <a:t>Pinnacle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dirty="0">
                          <a:latin typeface="Calibri" pitchFamily="34" charset="0"/>
                        </a:rPr>
                        <a:t>Kent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0" i="0" u="none" strike="noStrike" dirty="0">
                          <a:latin typeface="Calibri" pitchFamily="34" charset="0"/>
                        </a:rPr>
                        <a:t>151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500" b="0" i="0" u="none" strike="noStrike" dirty="0">
                          <a:latin typeface="Calibri" pitchFamily="34" charset="0"/>
                        </a:rPr>
                        <a:t>474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727">
                <a:tc>
                  <a:txBody>
                    <a:bodyPr/>
                    <a:lstStyle/>
                    <a:p>
                      <a:pPr algn="l" fontAlgn="t"/>
                      <a:r>
                        <a:rPr lang="en-US" sz="1500" b="0" i="0" u="none" strike="noStrike">
                          <a:latin typeface="Calibri" pitchFamily="34" charset="0"/>
                        </a:rPr>
                        <a:t>Harrison House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500" b="0" i="0" u="none" strike="noStrike" dirty="0">
                          <a:latin typeface="Calibri" pitchFamily="34" charset="0"/>
                        </a:rPr>
                        <a:t>Sussex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500" b="0" i="0" u="none" strike="noStrike" dirty="0">
                          <a:latin typeface="Calibri" pitchFamily="34" charset="0"/>
                        </a:rPr>
                        <a:t>139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500" b="0" i="0" u="none" strike="noStrike" dirty="0">
                          <a:latin typeface="Calibri" pitchFamily="34" charset="0"/>
                        </a:rPr>
                        <a:t>277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Slide Number Placeholder 6"/>
          <p:cNvSpPr>
            <a:spLocks noGrp="1"/>
          </p:cNvSpPr>
          <p:nvPr>
            <p:ph type="sldNum" sz="quarter" idx="12"/>
          </p:nvPr>
        </p:nvSpPr>
        <p:spPr/>
        <p:txBody>
          <a:bodyPr>
            <a:normAutofit fontScale="85000" lnSpcReduction="20000"/>
          </a:bodyPr>
          <a:lstStyle/>
          <a:p>
            <a:fld id="{1B6CBC03-97D9-40D3-A0A7-7DD44BE9F7B1}" type="slidenum">
              <a:rPr lang="en-US" smtClean="0"/>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153400" cy="2286000"/>
          </a:xfrm>
        </p:spPr>
        <p:txBody>
          <a:bodyPr>
            <a:normAutofit/>
          </a:bodyPr>
          <a:lstStyle/>
          <a:p>
            <a:r>
              <a:rPr lang="en-US" sz="1800" dirty="0" smtClean="0">
                <a:latin typeface="Calibri" pitchFamily="34" charset="0"/>
              </a:rPr>
              <a:t>And, unlike other private NHs in Kent County, the majority of 2012 admissions to the DE Veterans Home were not Kent County residents</a:t>
            </a:r>
          </a:p>
          <a:p>
            <a:endParaRPr lang="en-US" sz="1800" dirty="0" smtClean="0">
              <a:latin typeface="Calibri" pitchFamily="34" charset="0"/>
            </a:endParaRPr>
          </a:p>
          <a:p>
            <a:r>
              <a:rPr lang="en-US" sz="1800" dirty="0" smtClean="0">
                <a:latin typeface="Calibri" pitchFamily="34" charset="0"/>
              </a:rPr>
              <a:t>In 2012, 36.4% of admissions to the DE Veterans Home were among Kent County residents</a:t>
            </a:r>
            <a:endParaRPr lang="en-US" sz="1800" dirty="0">
              <a:latin typeface="Calibri" pitchFamily="34" charset="0"/>
            </a:endParaRPr>
          </a:p>
        </p:txBody>
      </p:sp>
      <p:sp>
        <p:nvSpPr>
          <p:cNvPr id="4" name="Title 1"/>
          <p:cNvSpPr>
            <a:spLocks noGrp="1"/>
          </p:cNvSpPr>
          <p:nvPr>
            <p:ph type="title"/>
          </p:nvPr>
        </p:nvSpPr>
        <p:spPr>
          <a:xfrm>
            <a:off x="612648" y="228600"/>
            <a:ext cx="8153400" cy="914400"/>
          </a:xfrm>
          <a:solidFill>
            <a:schemeClr val="accent1"/>
          </a:solidFill>
        </p:spPr>
        <p:txBody>
          <a:bodyPr>
            <a:normAutofit fontScale="90000"/>
          </a:bodyPr>
          <a:lstStyle/>
          <a:p>
            <a:pPr algn="ctr"/>
            <a:r>
              <a:rPr lang="en-US" sz="3200" dirty="0" smtClean="0">
                <a:solidFill>
                  <a:srgbClr val="FFFF00"/>
                </a:solidFill>
                <a:latin typeface="Calibri" pitchFamily="34" charset="0"/>
              </a:rPr>
              <a:t>Analysis Methods </a:t>
            </a:r>
            <a:r>
              <a:rPr lang="en-US" sz="2200" dirty="0" smtClean="0">
                <a:solidFill>
                  <a:srgbClr val="FFFF00"/>
                </a:solidFill>
                <a:latin typeface="Calibri" pitchFamily="34" charset="0"/>
              </a:rPr>
              <a:t>(HRMP)</a:t>
            </a:r>
            <a:r>
              <a:rPr lang="en-US" sz="3200" dirty="0" smtClean="0">
                <a:solidFill>
                  <a:srgbClr val="FFFF00"/>
                </a:solidFill>
                <a:latin typeface="Calibri" pitchFamily="34" charset="0"/>
              </a:rPr>
              <a:t>: </a:t>
            </a:r>
            <a:br>
              <a:rPr lang="en-US" sz="3200" dirty="0" smtClean="0">
                <a:solidFill>
                  <a:srgbClr val="FFFF00"/>
                </a:solidFill>
                <a:latin typeface="Calibri" pitchFamily="34" charset="0"/>
              </a:rPr>
            </a:br>
            <a:r>
              <a:rPr lang="en-US" sz="3200" b="1" dirty="0" smtClean="0">
                <a:solidFill>
                  <a:srgbClr val="FFC000"/>
                </a:solidFill>
                <a:latin typeface="Calibri" pitchFamily="34" charset="0"/>
              </a:rPr>
              <a:t>Delaware Veterans Home </a:t>
            </a:r>
            <a:r>
              <a:rPr lang="en-US" sz="2200" b="1" dirty="0" smtClean="0">
                <a:solidFill>
                  <a:srgbClr val="FFC000"/>
                </a:solidFill>
                <a:latin typeface="Calibri" pitchFamily="34" charset="0"/>
              </a:rPr>
              <a:t>(Kent Co. Only)</a:t>
            </a:r>
            <a:endParaRPr lang="en-US" sz="2200" b="1" dirty="0">
              <a:solidFill>
                <a:srgbClr val="FFC000"/>
              </a:solidFill>
              <a:latin typeface="Calibri" pitchFamily="34" charset="0"/>
            </a:endParaRPr>
          </a:p>
        </p:txBody>
      </p:sp>
      <p:graphicFrame>
        <p:nvGraphicFramePr>
          <p:cNvPr id="5" name="Table 4"/>
          <p:cNvGraphicFramePr>
            <a:graphicFrameLocks noGrp="1"/>
          </p:cNvGraphicFramePr>
          <p:nvPr/>
        </p:nvGraphicFramePr>
        <p:xfrm>
          <a:off x="1143000" y="3962400"/>
          <a:ext cx="6705598" cy="2687515"/>
        </p:xfrm>
        <a:graphic>
          <a:graphicData uri="http://schemas.openxmlformats.org/drawingml/2006/table">
            <a:tbl>
              <a:tblPr/>
              <a:tblGrid>
                <a:gridCol w="2439492"/>
                <a:gridCol w="660946"/>
                <a:gridCol w="672962"/>
                <a:gridCol w="660946"/>
                <a:gridCol w="567813"/>
                <a:gridCol w="567813"/>
                <a:gridCol w="567813"/>
                <a:gridCol w="567813"/>
              </a:tblGrid>
              <a:tr h="468643">
                <a:tc>
                  <a:txBody>
                    <a:bodyPr/>
                    <a:lstStyle/>
                    <a:p>
                      <a:pPr algn="ctr" fontAlgn="b"/>
                      <a:r>
                        <a:rPr lang="en-US" sz="1400" b="1" i="0" u="none" strike="noStrike" dirty="0">
                          <a:latin typeface="Calibri"/>
                        </a:rPr>
                        <a:t>Nursing Home</a:t>
                      </a:r>
                    </a:p>
                  </a:txBody>
                  <a:tcPr marL="8208" marR="8208" marT="820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latin typeface="Calibri"/>
                        </a:rPr>
                        <a:t>NCC</a:t>
                      </a:r>
                    </a:p>
                  </a:txBody>
                  <a:tcPr marL="8208" marR="8208" marT="8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latin typeface="Calibri"/>
                        </a:rPr>
                        <a:t>Kent</a:t>
                      </a:r>
                    </a:p>
                  </a:txBody>
                  <a:tcPr marL="8208" marR="8208" marT="8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latin typeface="Calibri"/>
                        </a:rPr>
                        <a:t>Sussex</a:t>
                      </a:r>
                    </a:p>
                  </a:txBody>
                  <a:tcPr marL="8208" marR="8208" marT="8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latin typeface="Calibri"/>
                        </a:rPr>
                        <a:t>MD</a:t>
                      </a:r>
                    </a:p>
                  </a:txBody>
                  <a:tcPr marL="8208" marR="8208" marT="8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latin typeface="Calibri"/>
                        </a:rPr>
                        <a:t>NJ</a:t>
                      </a:r>
                    </a:p>
                  </a:txBody>
                  <a:tcPr marL="8208" marR="8208" marT="8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latin typeface="Calibri"/>
                        </a:rPr>
                        <a:t>PA</a:t>
                      </a:r>
                    </a:p>
                  </a:txBody>
                  <a:tcPr marL="8208" marR="8208" marT="82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latin typeface="Calibri"/>
                        </a:rPr>
                        <a:t>Other</a:t>
                      </a:r>
                    </a:p>
                  </a:txBody>
                  <a:tcPr marL="8208" marR="8208" marT="820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359">
                <a:tc>
                  <a:txBody>
                    <a:bodyPr/>
                    <a:lstStyle/>
                    <a:p>
                      <a:pPr algn="l" fontAlgn="t"/>
                      <a:r>
                        <a:rPr lang="en-US" sz="1400" b="1" i="0" u="none" strike="noStrike">
                          <a:latin typeface="Calibri"/>
                        </a:rPr>
                        <a:t>Kent County (Private)</a:t>
                      </a:r>
                    </a:p>
                  </a:txBody>
                  <a:tcPr marL="8208" marR="8208" marT="8208"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9D9"/>
                    </a:solidFill>
                  </a:tcPr>
                </a:tc>
                <a:tc>
                  <a:txBody>
                    <a:bodyPr/>
                    <a:lstStyle/>
                    <a:p>
                      <a:pPr algn="l" fontAlgn="t"/>
                      <a:r>
                        <a:rPr lang="en-US" sz="1400" b="0" i="0" u="none" strike="noStrike">
                          <a:latin typeface="Calibri"/>
                        </a:rPr>
                        <a:t> </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400" b="0" i="0" u="none" strike="noStrike">
                          <a:latin typeface="Calibri"/>
                        </a:rPr>
                        <a:t> </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400" b="0" i="0" u="none" strike="noStrike">
                          <a:latin typeface="Calibri"/>
                        </a:rPr>
                        <a:t> </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400" b="0" i="0" u="none" strike="noStrike">
                          <a:latin typeface="Calibri"/>
                        </a:rPr>
                        <a:t> </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400" b="0" i="0" u="none" strike="noStrike">
                          <a:latin typeface="Calibri"/>
                        </a:rPr>
                        <a:t> </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400" b="0" i="0" u="none" strike="noStrike">
                          <a:latin typeface="Calibri"/>
                        </a:rPr>
                        <a:t> </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400" b="0" i="0" u="none" strike="noStrike">
                          <a:latin typeface="Calibri"/>
                        </a:rPr>
                        <a:t> </a:t>
                      </a:r>
                    </a:p>
                  </a:txBody>
                  <a:tcPr marL="8208" marR="8208" marT="820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359">
                <a:tc>
                  <a:txBody>
                    <a:bodyPr/>
                    <a:lstStyle/>
                    <a:p>
                      <a:pPr algn="l" fontAlgn="t"/>
                      <a:r>
                        <a:rPr lang="en-US" sz="1400" b="0" i="0" u="none" strike="noStrike" dirty="0">
                          <a:latin typeface="Calibri"/>
                        </a:rPr>
                        <a:t>Capitol Healthcare</a:t>
                      </a:r>
                    </a:p>
                  </a:txBody>
                  <a:tcPr marL="8208" marR="8208" marT="8208"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dirty="0">
                          <a:latin typeface="Calibri"/>
                        </a:rPr>
                        <a:t>0.0%</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dirty="0">
                          <a:latin typeface="Calibri"/>
                        </a:rPr>
                        <a:t>99.7%</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a:latin typeface="Calibri"/>
                        </a:rPr>
                        <a:t>0.3%</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a:latin typeface="Calibri"/>
                        </a:rPr>
                        <a:t>0.0%</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a:latin typeface="Calibri"/>
                        </a:rPr>
                        <a:t>0.0%</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a:latin typeface="Calibri"/>
                        </a:rPr>
                        <a:t>0.0%</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a:latin typeface="Calibri"/>
                        </a:rPr>
                        <a:t>0.0%</a:t>
                      </a:r>
                    </a:p>
                  </a:txBody>
                  <a:tcPr marL="8208" marR="8208" marT="820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359">
                <a:tc>
                  <a:txBody>
                    <a:bodyPr/>
                    <a:lstStyle/>
                    <a:p>
                      <a:pPr algn="l" fontAlgn="t"/>
                      <a:r>
                        <a:rPr lang="en-US" sz="1400" b="0" i="0" u="none" strike="noStrike">
                          <a:latin typeface="Calibri"/>
                        </a:rPr>
                        <a:t>Courtland Manor</a:t>
                      </a:r>
                    </a:p>
                  </a:txBody>
                  <a:tcPr marL="8208" marR="8208" marT="8208"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a:latin typeface="Calibri"/>
                        </a:rPr>
                        <a:t>10.6%</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dirty="0">
                          <a:latin typeface="Calibri"/>
                        </a:rPr>
                        <a:t>84.8%</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dirty="0">
                          <a:latin typeface="Calibri"/>
                        </a:rPr>
                        <a:t>2.3%</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dirty="0">
                          <a:latin typeface="Calibri"/>
                        </a:rPr>
                        <a:t>0.8%</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a:latin typeface="Calibri"/>
                        </a:rPr>
                        <a:t>0.8%</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a:latin typeface="Calibri"/>
                        </a:rPr>
                        <a:t>0.0%</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a:latin typeface="Calibri"/>
                        </a:rPr>
                        <a:t>0.8%</a:t>
                      </a:r>
                    </a:p>
                  </a:txBody>
                  <a:tcPr marL="8208" marR="8208" marT="820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359">
                <a:tc>
                  <a:txBody>
                    <a:bodyPr/>
                    <a:lstStyle/>
                    <a:p>
                      <a:pPr algn="l" fontAlgn="t"/>
                      <a:r>
                        <a:rPr lang="en-US" sz="1400" b="0" i="0" u="none" strike="noStrike">
                          <a:latin typeface="Calibri"/>
                        </a:rPr>
                        <a:t>Delaware Veterans Home</a:t>
                      </a:r>
                    </a:p>
                  </a:txBody>
                  <a:tcPr marL="8208" marR="8208" marT="8208"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1400" b="0" i="0" u="none" strike="noStrike">
                          <a:latin typeface="Calibri"/>
                        </a:rPr>
                        <a:t>24.2%</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1400" b="0" i="0" u="none" strike="noStrike">
                          <a:latin typeface="Calibri"/>
                        </a:rPr>
                        <a:t>36.4%</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1400" b="0" i="0" u="none" strike="noStrike">
                          <a:latin typeface="Calibri"/>
                        </a:rPr>
                        <a:t>36.4%</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1400" b="0" i="0" u="none" strike="noStrike">
                          <a:latin typeface="Calibri"/>
                        </a:rPr>
                        <a:t>0.0%</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1400" b="0" i="0" u="none" strike="noStrike" dirty="0">
                          <a:latin typeface="Calibri"/>
                        </a:rPr>
                        <a:t>3.0%</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1400" b="0" i="0" u="none" strike="noStrike">
                          <a:latin typeface="Calibri"/>
                        </a:rPr>
                        <a:t>0.0%</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1400" b="0" i="0" u="none" strike="noStrike">
                          <a:latin typeface="Calibri"/>
                        </a:rPr>
                        <a:t>0.0%</a:t>
                      </a:r>
                    </a:p>
                  </a:txBody>
                  <a:tcPr marL="8208" marR="8208" marT="820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77359">
                <a:tc>
                  <a:txBody>
                    <a:bodyPr/>
                    <a:lstStyle/>
                    <a:p>
                      <a:pPr algn="l" fontAlgn="t"/>
                      <a:r>
                        <a:rPr lang="en-US" sz="1400" b="0" i="0" u="none" strike="noStrike">
                          <a:latin typeface="Calibri"/>
                        </a:rPr>
                        <a:t>Pinnacle Rehab</a:t>
                      </a:r>
                    </a:p>
                  </a:txBody>
                  <a:tcPr marL="8208" marR="8208" marT="8208"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a:latin typeface="Calibri"/>
                        </a:rPr>
                        <a:t>11.6%</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a:latin typeface="Calibri"/>
                        </a:rPr>
                        <a:t>82.5%</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a:latin typeface="Calibri"/>
                        </a:rPr>
                        <a:t>1.7%</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a:latin typeface="Calibri"/>
                        </a:rPr>
                        <a:t>1.5%</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a:latin typeface="Calibri"/>
                        </a:rPr>
                        <a:t>0.6%</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dirty="0">
                          <a:latin typeface="Calibri"/>
                        </a:rPr>
                        <a:t>1.9%</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a:latin typeface="Calibri"/>
                        </a:rPr>
                        <a:t>0.2%</a:t>
                      </a:r>
                    </a:p>
                  </a:txBody>
                  <a:tcPr marL="8208" marR="8208" marT="820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359">
                <a:tc>
                  <a:txBody>
                    <a:bodyPr/>
                    <a:lstStyle/>
                    <a:p>
                      <a:pPr algn="l" fontAlgn="t"/>
                      <a:r>
                        <a:rPr lang="en-US" sz="1400" b="0" i="0" u="none" strike="noStrike">
                          <a:latin typeface="Calibri"/>
                        </a:rPr>
                        <a:t>Silver Lake Center</a:t>
                      </a:r>
                    </a:p>
                  </a:txBody>
                  <a:tcPr marL="8208" marR="8208" marT="8208"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a:latin typeface="Calibri"/>
                        </a:rPr>
                        <a:t>1.2%</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a:latin typeface="Calibri"/>
                        </a:rPr>
                        <a:t>95.4%</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a:latin typeface="Calibri"/>
                        </a:rPr>
                        <a:t>2.2%</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a:latin typeface="Calibri"/>
                        </a:rPr>
                        <a:t>0.6%</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a:latin typeface="Calibri"/>
                        </a:rPr>
                        <a:t>0.2%</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dirty="0">
                          <a:latin typeface="Calibri"/>
                        </a:rPr>
                        <a:t>0.2%</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dirty="0">
                          <a:latin typeface="Calibri"/>
                        </a:rPr>
                        <a:t>0.2%</a:t>
                      </a:r>
                    </a:p>
                  </a:txBody>
                  <a:tcPr marL="8208" marR="8208" marT="820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359">
                <a:tc>
                  <a:txBody>
                    <a:bodyPr/>
                    <a:lstStyle/>
                    <a:p>
                      <a:pPr algn="l" fontAlgn="t"/>
                      <a:r>
                        <a:rPr lang="en-US" sz="1400" b="0" i="0" u="none" strike="noStrike">
                          <a:latin typeface="Calibri"/>
                        </a:rPr>
                        <a:t>Westminster Village</a:t>
                      </a:r>
                    </a:p>
                  </a:txBody>
                  <a:tcPr marL="8208" marR="8208" marT="8208"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a:latin typeface="Calibri"/>
                        </a:rPr>
                        <a:t>4.4%</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a:latin typeface="Calibri"/>
                        </a:rPr>
                        <a:t>89.9%</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a:latin typeface="Calibri"/>
                        </a:rPr>
                        <a:t>4.4%</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a:latin typeface="Calibri"/>
                        </a:rPr>
                        <a:t>0.0%</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a:latin typeface="Calibri"/>
                        </a:rPr>
                        <a:t>0.0%</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a:latin typeface="Calibri"/>
                        </a:rPr>
                        <a:t>1.3%</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400" b="0" i="0" u="none" strike="noStrike" dirty="0">
                          <a:latin typeface="Calibri"/>
                        </a:rPr>
                        <a:t>0.0%</a:t>
                      </a:r>
                    </a:p>
                  </a:txBody>
                  <a:tcPr marL="8208" marR="8208" marT="820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359">
                <a:tc>
                  <a:txBody>
                    <a:bodyPr/>
                    <a:lstStyle/>
                    <a:p>
                      <a:pPr algn="l" fontAlgn="t"/>
                      <a:r>
                        <a:rPr lang="en-US" sz="1400" b="1" i="0" u="none" strike="noStrike">
                          <a:latin typeface="Calibri"/>
                        </a:rPr>
                        <a:t>Kent County Total</a:t>
                      </a:r>
                    </a:p>
                  </a:txBody>
                  <a:tcPr marL="8208" marR="8208" marT="8208"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9D9"/>
                    </a:solidFill>
                  </a:tcPr>
                </a:tc>
                <a:tc>
                  <a:txBody>
                    <a:bodyPr/>
                    <a:lstStyle/>
                    <a:p>
                      <a:pPr algn="ctr" fontAlgn="t"/>
                      <a:r>
                        <a:rPr lang="en-US" sz="1400" b="1" i="0" u="none" strike="noStrike">
                          <a:latin typeface="Calibri"/>
                        </a:rPr>
                        <a:t>5.3%</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9D9"/>
                    </a:solidFill>
                  </a:tcPr>
                </a:tc>
                <a:tc>
                  <a:txBody>
                    <a:bodyPr/>
                    <a:lstStyle/>
                    <a:p>
                      <a:pPr algn="ctr" fontAlgn="t"/>
                      <a:r>
                        <a:rPr lang="en-US" sz="1400" b="1" i="0" u="none" strike="noStrike">
                          <a:latin typeface="Calibri"/>
                        </a:rPr>
                        <a:t>90.3%</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9D9"/>
                    </a:solidFill>
                  </a:tcPr>
                </a:tc>
                <a:tc>
                  <a:txBody>
                    <a:bodyPr/>
                    <a:lstStyle/>
                    <a:p>
                      <a:pPr algn="ctr" fontAlgn="t"/>
                      <a:r>
                        <a:rPr lang="en-US" sz="1400" b="1" i="0" u="none" strike="noStrike">
                          <a:latin typeface="Calibri"/>
                        </a:rPr>
                        <a:t>2.5%</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9D9"/>
                    </a:solidFill>
                  </a:tcPr>
                </a:tc>
                <a:tc>
                  <a:txBody>
                    <a:bodyPr/>
                    <a:lstStyle/>
                    <a:p>
                      <a:pPr algn="ctr" fontAlgn="t"/>
                      <a:r>
                        <a:rPr lang="en-US" sz="1400" b="1" i="0" u="none" strike="noStrike">
                          <a:latin typeface="Calibri"/>
                        </a:rPr>
                        <a:t>0.6%</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9D9"/>
                    </a:solidFill>
                  </a:tcPr>
                </a:tc>
                <a:tc>
                  <a:txBody>
                    <a:bodyPr/>
                    <a:lstStyle/>
                    <a:p>
                      <a:pPr algn="ctr" fontAlgn="t"/>
                      <a:r>
                        <a:rPr lang="en-US" sz="1400" b="1" i="0" u="none" strike="noStrike">
                          <a:latin typeface="Calibri"/>
                        </a:rPr>
                        <a:t>0.4%</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9D9"/>
                    </a:solidFill>
                  </a:tcPr>
                </a:tc>
                <a:tc>
                  <a:txBody>
                    <a:bodyPr/>
                    <a:lstStyle/>
                    <a:p>
                      <a:pPr algn="ctr" fontAlgn="t"/>
                      <a:r>
                        <a:rPr lang="en-US" sz="1400" b="1" i="0" u="none" strike="noStrike">
                          <a:latin typeface="Calibri"/>
                        </a:rPr>
                        <a:t>0.7%</a:t>
                      </a:r>
                    </a:p>
                  </a:txBody>
                  <a:tcPr marL="8208" marR="8208" marT="820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9D9"/>
                    </a:solidFill>
                  </a:tcPr>
                </a:tc>
                <a:tc>
                  <a:txBody>
                    <a:bodyPr/>
                    <a:lstStyle/>
                    <a:p>
                      <a:pPr algn="ctr" fontAlgn="t"/>
                      <a:r>
                        <a:rPr lang="en-US" sz="1400" b="1" i="0" u="none" strike="noStrike" dirty="0">
                          <a:latin typeface="Calibri"/>
                        </a:rPr>
                        <a:t>0.2%</a:t>
                      </a:r>
                    </a:p>
                  </a:txBody>
                  <a:tcPr marL="8208" marR="8208" marT="820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9D9"/>
                    </a:solidFill>
                  </a:tcPr>
                </a:tc>
              </a:tr>
            </a:tbl>
          </a:graphicData>
        </a:graphic>
      </p:graphicFrame>
      <p:sp>
        <p:nvSpPr>
          <p:cNvPr id="7" name="TextBox 6"/>
          <p:cNvSpPr txBox="1"/>
          <p:nvPr/>
        </p:nvSpPr>
        <p:spPr>
          <a:xfrm>
            <a:off x="1600200" y="3623846"/>
            <a:ext cx="6324600" cy="338554"/>
          </a:xfrm>
          <a:prstGeom prst="rect">
            <a:avLst/>
          </a:prstGeom>
          <a:noFill/>
        </p:spPr>
        <p:txBody>
          <a:bodyPr wrap="square" rtlCol="0">
            <a:spAutoFit/>
          </a:bodyPr>
          <a:lstStyle/>
          <a:p>
            <a:r>
              <a:rPr lang="en-US" sz="1600" b="1" dirty="0" smtClean="0">
                <a:latin typeface="Calibri" pitchFamily="34" charset="0"/>
              </a:rPr>
              <a:t>Percentage of Admissions by County and State of Residence, 2012</a:t>
            </a:r>
            <a:endParaRPr lang="en-US" sz="1600" b="1" dirty="0">
              <a:latin typeface="Calibri" pitchFamily="34" charset="0"/>
            </a:endParaRPr>
          </a:p>
        </p:txBody>
      </p:sp>
      <p:sp>
        <p:nvSpPr>
          <p:cNvPr id="8" name="Slide Number Placeholder 7"/>
          <p:cNvSpPr>
            <a:spLocks noGrp="1"/>
          </p:cNvSpPr>
          <p:nvPr>
            <p:ph type="sldNum" sz="quarter" idx="12"/>
          </p:nvPr>
        </p:nvSpPr>
        <p:spPr/>
        <p:txBody>
          <a:bodyPr>
            <a:normAutofit fontScale="85000" lnSpcReduction="20000"/>
          </a:bodyPr>
          <a:lstStyle/>
          <a:p>
            <a:fld id="{1B6CBC03-97D9-40D3-A0A7-7DD44BE9F7B1}"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153400" cy="4419600"/>
          </a:xfrm>
        </p:spPr>
        <p:txBody>
          <a:bodyPr>
            <a:normAutofit/>
          </a:bodyPr>
          <a:lstStyle/>
          <a:p>
            <a:r>
              <a:rPr lang="en-US" sz="1800" dirty="0" smtClean="0">
                <a:latin typeface="Calibri" pitchFamily="34" charset="0"/>
              </a:rPr>
              <a:t>In summary, based on the current NH bed projection methods, the DE Veterans Home is categorized as a private NH in Kent County</a:t>
            </a:r>
          </a:p>
          <a:p>
            <a:endParaRPr lang="en-US" sz="1800" dirty="0" smtClean="0">
              <a:latin typeface="Calibri" pitchFamily="34" charset="0"/>
            </a:endParaRPr>
          </a:p>
          <a:p>
            <a:r>
              <a:rPr lang="en-US" sz="1800" dirty="0" smtClean="0">
                <a:latin typeface="Calibri" pitchFamily="34" charset="0"/>
              </a:rPr>
              <a:t>Yet, it represents an “outlier” in terms of other Kent Co. private NHs</a:t>
            </a:r>
          </a:p>
          <a:p>
            <a:endParaRPr lang="en-US" sz="1800" dirty="0" smtClean="0">
              <a:latin typeface="Calibri" pitchFamily="34" charset="0"/>
            </a:endParaRPr>
          </a:p>
          <a:p>
            <a:r>
              <a:rPr lang="en-US" sz="1800" dirty="0" smtClean="0">
                <a:latin typeface="Calibri" pitchFamily="34" charset="0"/>
              </a:rPr>
              <a:t>Despite differences in number of admissions, occupancy rates, and the proportion of Kent County residents admitted, all 150 beds from the DE Veterans Home are assigned to Kent County as available private NH beds</a:t>
            </a:r>
          </a:p>
          <a:p>
            <a:endParaRPr lang="en-US" sz="1800" dirty="0" smtClean="0">
              <a:latin typeface="Calibri" pitchFamily="34" charset="0"/>
            </a:endParaRPr>
          </a:p>
          <a:p>
            <a:r>
              <a:rPr lang="en-US" sz="1800" dirty="0" smtClean="0">
                <a:latin typeface="Calibri" pitchFamily="34" charset="0"/>
              </a:rPr>
              <a:t>This inflates the picture of total private NH beds available to the general Kent County public and works to create a surplus bed scenario for the county</a:t>
            </a:r>
            <a:endParaRPr lang="en-US" sz="1800" dirty="0">
              <a:latin typeface="Calibri" pitchFamily="34" charset="0"/>
            </a:endParaRPr>
          </a:p>
        </p:txBody>
      </p:sp>
      <p:sp>
        <p:nvSpPr>
          <p:cNvPr id="4" name="Title 1"/>
          <p:cNvSpPr>
            <a:spLocks noGrp="1"/>
          </p:cNvSpPr>
          <p:nvPr>
            <p:ph type="title"/>
          </p:nvPr>
        </p:nvSpPr>
        <p:spPr>
          <a:xfrm>
            <a:off x="612648" y="228600"/>
            <a:ext cx="8153400" cy="914400"/>
          </a:xfrm>
          <a:solidFill>
            <a:schemeClr val="accent1"/>
          </a:solidFill>
        </p:spPr>
        <p:txBody>
          <a:bodyPr>
            <a:normAutofit fontScale="90000"/>
          </a:bodyPr>
          <a:lstStyle/>
          <a:p>
            <a:pPr algn="ctr"/>
            <a:r>
              <a:rPr lang="en-US" sz="3200" dirty="0" smtClean="0">
                <a:solidFill>
                  <a:srgbClr val="FFFF00"/>
                </a:solidFill>
                <a:latin typeface="Calibri" pitchFamily="34" charset="0"/>
              </a:rPr>
              <a:t>Analysis Methods </a:t>
            </a:r>
            <a:r>
              <a:rPr lang="en-US" sz="2200" dirty="0" smtClean="0">
                <a:solidFill>
                  <a:srgbClr val="FFFF00"/>
                </a:solidFill>
                <a:latin typeface="Calibri" pitchFamily="34" charset="0"/>
              </a:rPr>
              <a:t>(HRMP)</a:t>
            </a:r>
            <a:r>
              <a:rPr lang="en-US" sz="3200" dirty="0" smtClean="0">
                <a:solidFill>
                  <a:srgbClr val="FFFF00"/>
                </a:solidFill>
                <a:latin typeface="Calibri" pitchFamily="34" charset="0"/>
              </a:rPr>
              <a:t>: </a:t>
            </a:r>
            <a:br>
              <a:rPr lang="en-US" sz="3200" dirty="0" smtClean="0">
                <a:solidFill>
                  <a:srgbClr val="FFFF00"/>
                </a:solidFill>
                <a:latin typeface="Calibri" pitchFamily="34" charset="0"/>
              </a:rPr>
            </a:br>
            <a:r>
              <a:rPr lang="en-US" sz="3200" b="1" dirty="0" smtClean="0">
                <a:solidFill>
                  <a:srgbClr val="FFC000"/>
                </a:solidFill>
                <a:latin typeface="Calibri" pitchFamily="34" charset="0"/>
              </a:rPr>
              <a:t>Delaware Veterans Home </a:t>
            </a:r>
            <a:r>
              <a:rPr lang="en-US" sz="2200" b="1" dirty="0" smtClean="0">
                <a:solidFill>
                  <a:srgbClr val="FFC000"/>
                </a:solidFill>
                <a:latin typeface="Calibri" pitchFamily="34" charset="0"/>
              </a:rPr>
              <a:t>(Kent Co. Only)</a:t>
            </a:r>
            <a:endParaRPr lang="en-US" sz="2200" b="1" dirty="0">
              <a:solidFill>
                <a:srgbClr val="FFC000"/>
              </a:solidFill>
              <a:latin typeface="Calibri" pitchFamily="34" charset="0"/>
            </a:endParaRPr>
          </a:p>
        </p:txBody>
      </p:sp>
      <p:sp>
        <p:nvSpPr>
          <p:cNvPr id="6" name="Slide Number Placeholder 5"/>
          <p:cNvSpPr>
            <a:spLocks noGrp="1"/>
          </p:cNvSpPr>
          <p:nvPr>
            <p:ph type="sldNum" sz="quarter" idx="12"/>
          </p:nvPr>
        </p:nvSpPr>
        <p:spPr/>
        <p:txBody>
          <a:bodyPr>
            <a:normAutofit fontScale="85000" lnSpcReduction="20000"/>
          </a:bodyPr>
          <a:lstStyle/>
          <a:p>
            <a:fld id="{1B6CBC03-97D9-40D3-A0A7-7DD44BE9F7B1}" type="slidenum">
              <a:rPr lang="en-US" smtClean="0"/>
              <a:pPr/>
              <a:t>25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blinds(horizontal)">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8153400" cy="914400"/>
          </a:xfrm>
          <a:solidFill>
            <a:schemeClr val="accent1"/>
          </a:solidFill>
        </p:spPr>
        <p:txBody>
          <a:bodyPr>
            <a:normAutofit fontScale="90000"/>
          </a:bodyPr>
          <a:lstStyle/>
          <a:p>
            <a:pPr algn="ctr"/>
            <a:r>
              <a:rPr lang="en-US" sz="3200" dirty="0" smtClean="0">
                <a:solidFill>
                  <a:srgbClr val="FFFF00"/>
                </a:solidFill>
                <a:latin typeface="Calibri" pitchFamily="34" charset="0"/>
              </a:rPr>
              <a:t>Variability in Projections: Why So Much Fluctuation?</a:t>
            </a:r>
            <a:endParaRPr lang="en-US" sz="3200" b="1" dirty="0">
              <a:solidFill>
                <a:schemeClr val="accent3">
                  <a:lumMod val="40000"/>
                  <a:lumOff val="60000"/>
                </a:schemeClr>
              </a:solidFill>
              <a:latin typeface="Calibri" pitchFamily="34" charset="0"/>
            </a:endParaRPr>
          </a:p>
        </p:txBody>
      </p:sp>
      <p:sp>
        <p:nvSpPr>
          <p:cNvPr id="6" name="TextBox 5"/>
          <p:cNvSpPr txBox="1"/>
          <p:nvPr/>
        </p:nvSpPr>
        <p:spPr>
          <a:xfrm>
            <a:off x="838200" y="3505200"/>
            <a:ext cx="1219200" cy="400110"/>
          </a:xfrm>
          <a:prstGeom prst="rect">
            <a:avLst/>
          </a:prstGeom>
          <a:ln/>
          <a:effectLst>
            <a:glow rad="101600">
              <a:schemeClr val="accent1">
                <a:lumMod val="90000"/>
                <a:lumOff val="10000"/>
                <a:alpha val="60000"/>
              </a:schemeClr>
            </a:glo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000" b="1" dirty="0" smtClean="0">
                <a:latin typeface="Calibri" pitchFamily="34" charset="0"/>
              </a:rPr>
              <a:t>Data In</a:t>
            </a:r>
            <a:endParaRPr lang="en-US" sz="2000" b="1" dirty="0">
              <a:latin typeface="Calibri" pitchFamily="34" charset="0"/>
            </a:endParaRPr>
          </a:p>
        </p:txBody>
      </p:sp>
      <p:sp>
        <p:nvSpPr>
          <p:cNvPr id="7" name="TextBox 6"/>
          <p:cNvSpPr txBox="1"/>
          <p:nvPr/>
        </p:nvSpPr>
        <p:spPr>
          <a:xfrm>
            <a:off x="3352800" y="3352800"/>
            <a:ext cx="1905000" cy="954107"/>
          </a:xfrm>
          <a:prstGeom prst="rect">
            <a:avLst/>
          </a:prstGeom>
          <a:ln/>
          <a:effectLst>
            <a:glow rad="101600">
              <a:schemeClr val="accent1">
                <a:lumMod val="90000"/>
                <a:lumOff val="10000"/>
                <a:alpha val="60000"/>
              </a:schemeClr>
            </a:glo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000" b="1" dirty="0" smtClean="0">
                <a:latin typeface="Calibri" pitchFamily="34" charset="0"/>
              </a:rPr>
              <a:t>Analysis Methods</a:t>
            </a:r>
          </a:p>
          <a:p>
            <a:pPr algn="ctr"/>
            <a:r>
              <a:rPr lang="en-US" sz="1600" b="1" dirty="0" smtClean="0">
                <a:latin typeface="Calibri" pitchFamily="34" charset="0"/>
              </a:rPr>
              <a:t>(HRMP)</a:t>
            </a:r>
            <a:endParaRPr lang="en-US" sz="1600" b="1" dirty="0">
              <a:latin typeface="Calibri" pitchFamily="34" charset="0"/>
            </a:endParaRPr>
          </a:p>
        </p:txBody>
      </p:sp>
      <p:sp>
        <p:nvSpPr>
          <p:cNvPr id="8" name="TextBox 7"/>
          <p:cNvSpPr txBox="1"/>
          <p:nvPr/>
        </p:nvSpPr>
        <p:spPr>
          <a:xfrm>
            <a:off x="6553200" y="3429000"/>
            <a:ext cx="2438400" cy="646331"/>
          </a:xfrm>
          <a:prstGeom prst="rect">
            <a:avLst/>
          </a:prstGeom>
          <a:ln/>
          <a:effectLst>
            <a:glow rad="101600">
              <a:schemeClr val="accent1">
                <a:lumMod val="90000"/>
                <a:lumOff val="10000"/>
                <a:alpha val="60000"/>
              </a:schemeClr>
            </a:glo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000" b="1" dirty="0" smtClean="0">
                <a:latin typeface="Calibri" pitchFamily="34" charset="0"/>
              </a:rPr>
              <a:t>Data Out </a:t>
            </a:r>
          </a:p>
          <a:p>
            <a:pPr algn="ctr"/>
            <a:r>
              <a:rPr lang="en-US" sz="1600" b="1" dirty="0" smtClean="0">
                <a:latin typeface="Calibri" pitchFamily="34" charset="0"/>
              </a:rPr>
              <a:t>(NH Bed Projections)</a:t>
            </a:r>
            <a:endParaRPr lang="en-US" sz="1600" b="1" dirty="0">
              <a:latin typeface="Calibri" pitchFamily="34" charset="0"/>
            </a:endParaRPr>
          </a:p>
        </p:txBody>
      </p:sp>
      <p:sp>
        <p:nvSpPr>
          <p:cNvPr id="10" name="Right Arrow 9"/>
          <p:cNvSpPr/>
          <p:nvPr/>
        </p:nvSpPr>
        <p:spPr>
          <a:xfrm>
            <a:off x="2286000" y="3581400"/>
            <a:ext cx="762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5562600" y="3581400"/>
            <a:ext cx="762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038600" y="4800600"/>
            <a:ext cx="167640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1600" b="1" dirty="0" smtClean="0">
                <a:latin typeface="Calibri" pitchFamily="34" charset="0"/>
              </a:rPr>
              <a:t>DE Veterans Home</a:t>
            </a:r>
          </a:p>
          <a:p>
            <a:pPr algn="ctr"/>
            <a:r>
              <a:rPr lang="en-US" sz="1600" b="1" dirty="0" smtClean="0">
                <a:latin typeface="Calibri" pitchFamily="34" charset="0"/>
              </a:rPr>
              <a:t> (Kent Co. Only)</a:t>
            </a:r>
            <a:endParaRPr lang="en-US" sz="1600" b="1" dirty="0">
              <a:latin typeface="Calibri" pitchFamily="34" charset="0"/>
            </a:endParaRPr>
          </a:p>
        </p:txBody>
      </p:sp>
      <p:sp>
        <p:nvSpPr>
          <p:cNvPr id="13" name="TextBox 12"/>
          <p:cNvSpPr txBox="1"/>
          <p:nvPr/>
        </p:nvSpPr>
        <p:spPr>
          <a:xfrm>
            <a:off x="3733800" y="1988403"/>
            <a:ext cx="243840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1600" b="1" dirty="0" smtClean="0">
                <a:latin typeface="Calibri" pitchFamily="34" charset="0"/>
              </a:rPr>
              <a:t>Calculation of Population Change Factor </a:t>
            </a:r>
          </a:p>
          <a:p>
            <a:pPr algn="ctr"/>
            <a:r>
              <a:rPr lang="en-US" sz="1600" b="1" dirty="0" smtClean="0">
                <a:latin typeface="Calibri" pitchFamily="34" charset="0"/>
              </a:rPr>
              <a:t>(PCF)</a:t>
            </a:r>
            <a:endParaRPr lang="en-US" sz="1600" b="1" dirty="0">
              <a:latin typeface="Calibri" pitchFamily="34" charset="0"/>
            </a:endParaRPr>
          </a:p>
        </p:txBody>
      </p:sp>
      <p:cxnSp>
        <p:nvCxnSpPr>
          <p:cNvPr id="20" name="Straight Arrow Connector 19"/>
          <p:cNvCxnSpPr/>
          <p:nvPr/>
        </p:nvCxnSpPr>
        <p:spPr>
          <a:xfrm>
            <a:off x="4191000" y="28194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4495800" y="44196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Slide Number Placeholder 14"/>
          <p:cNvSpPr>
            <a:spLocks noGrp="1"/>
          </p:cNvSpPr>
          <p:nvPr>
            <p:ph type="sldNum" sz="quarter" idx="12"/>
          </p:nvPr>
        </p:nvSpPr>
        <p:spPr/>
        <p:txBody>
          <a:bodyPr>
            <a:normAutofit fontScale="85000" lnSpcReduction="20000"/>
          </a:bodyPr>
          <a:lstStyle/>
          <a:p>
            <a:fld id="{1B6CBC03-97D9-40D3-A0A7-7DD44BE9F7B1}" type="slidenum">
              <a:rPr lang="en-US" smtClean="0"/>
              <a:pPr/>
              <a:t>26</a:t>
            </a:fld>
            <a:endParaRPr lang="en-US"/>
          </a:p>
        </p:txBody>
      </p:sp>
      <p:sp>
        <p:nvSpPr>
          <p:cNvPr id="16" name="TextBox 15"/>
          <p:cNvSpPr txBox="1"/>
          <p:nvPr/>
        </p:nvSpPr>
        <p:spPr>
          <a:xfrm>
            <a:off x="304800" y="4825425"/>
            <a:ext cx="1295400" cy="5847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1600" b="1" dirty="0" smtClean="0">
                <a:latin typeface="Calibri" pitchFamily="34" charset="0"/>
              </a:rPr>
              <a:t>Population Estimates</a:t>
            </a:r>
            <a:endParaRPr lang="en-US" sz="1600" b="1" dirty="0">
              <a:latin typeface="Calibri" pitchFamily="34" charset="0"/>
            </a:endParaRPr>
          </a:p>
        </p:txBody>
      </p:sp>
      <p:sp>
        <p:nvSpPr>
          <p:cNvPr id="17" name="TextBox 16"/>
          <p:cNvSpPr txBox="1"/>
          <p:nvPr/>
        </p:nvSpPr>
        <p:spPr>
          <a:xfrm>
            <a:off x="1600200" y="1828800"/>
            <a:ext cx="1066800" cy="83099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1600" b="1" dirty="0" smtClean="0">
                <a:latin typeface="Calibri" pitchFamily="34" charset="0"/>
              </a:rPr>
              <a:t>Current Patient Day Data</a:t>
            </a:r>
            <a:endParaRPr lang="en-US" sz="1600" b="1" dirty="0">
              <a:latin typeface="Calibri" pitchFamily="34" charset="0"/>
            </a:endParaRPr>
          </a:p>
        </p:txBody>
      </p:sp>
      <p:sp>
        <p:nvSpPr>
          <p:cNvPr id="18" name="TextBox 17"/>
          <p:cNvSpPr txBox="1"/>
          <p:nvPr/>
        </p:nvSpPr>
        <p:spPr>
          <a:xfrm>
            <a:off x="152400" y="1828800"/>
            <a:ext cx="1066800" cy="83099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1600" b="1" dirty="0" smtClean="0">
                <a:latin typeface="Calibri" pitchFamily="34" charset="0"/>
              </a:rPr>
              <a:t>Current NH Bed Counts</a:t>
            </a:r>
            <a:endParaRPr lang="en-US" sz="1600" b="1" dirty="0">
              <a:latin typeface="Calibri" pitchFamily="34" charset="0"/>
            </a:endParaRPr>
          </a:p>
        </p:txBody>
      </p:sp>
      <p:cxnSp>
        <p:nvCxnSpPr>
          <p:cNvPr id="19" name="Straight Arrow Connector 18"/>
          <p:cNvCxnSpPr>
            <a:stCxn id="17" idx="2"/>
          </p:cNvCxnSpPr>
          <p:nvPr/>
        </p:nvCxnSpPr>
        <p:spPr>
          <a:xfrm flipH="1">
            <a:off x="1905000" y="2659797"/>
            <a:ext cx="228600" cy="6930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8" idx="2"/>
          </p:cNvCxnSpPr>
          <p:nvPr/>
        </p:nvCxnSpPr>
        <p:spPr>
          <a:xfrm>
            <a:off x="685800" y="2659797"/>
            <a:ext cx="228600" cy="6930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838200" y="4114800"/>
            <a:ext cx="762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752600" y="4825425"/>
            <a:ext cx="1828800" cy="5847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1600" b="1" dirty="0" smtClean="0">
                <a:latin typeface="Calibri" pitchFamily="34" charset="0"/>
              </a:rPr>
              <a:t>Allocation of Public NH Billable Pt Days</a:t>
            </a:r>
            <a:endParaRPr lang="en-US" sz="1600" b="1" dirty="0">
              <a:latin typeface="Calibri" pitchFamily="34" charset="0"/>
            </a:endParaRPr>
          </a:p>
        </p:txBody>
      </p:sp>
      <p:cxnSp>
        <p:nvCxnSpPr>
          <p:cNvPr id="25" name="Straight Arrow Connector 24"/>
          <p:cNvCxnSpPr/>
          <p:nvPr/>
        </p:nvCxnSpPr>
        <p:spPr>
          <a:xfrm flipH="1" flipV="1">
            <a:off x="1981200" y="4191000"/>
            <a:ext cx="152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rgbClr val="FFFF00"/>
                </a:solidFill>
              </a:rPr>
              <a:t>End</a:t>
            </a:r>
            <a:endParaRPr lang="en-US" b="1" dirty="0">
              <a:solidFill>
                <a:srgbClr val="FFFF00"/>
              </a:solidFill>
            </a:endParaRPr>
          </a:p>
        </p:txBody>
      </p:sp>
      <p:sp>
        <p:nvSpPr>
          <p:cNvPr id="6" name="Slide Number Placeholder 5"/>
          <p:cNvSpPr>
            <a:spLocks noGrp="1"/>
          </p:cNvSpPr>
          <p:nvPr>
            <p:ph type="sldNum" sz="quarter" idx="11"/>
          </p:nvPr>
        </p:nvSpPr>
        <p:spPr/>
        <p:txBody>
          <a:bodyPr/>
          <a:lstStyle/>
          <a:p>
            <a:fld id="{1B6CBC03-97D9-40D3-A0A7-7DD44BE9F7B1}" type="slidenum">
              <a:rPr lang="en-US" smtClean="0"/>
              <a:pPr/>
              <a:t>27</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hart 3"/>
          <p:cNvGraphicFramePr/>
          <p:nvPr/>
        </p:nvGraphicFramePr>
        <p:xfrm>
          <a:off x="228600" y="1143000"/>
          <a:ext cx="8686800" cy="5562600"/>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a:spLocks noGrp="1"/>
          </p:cNvSpPr>
          <p:nvPr>
            <p:ph type="title"/>
          </p:nvPr>
        </p:nvSpPr>
        <p:spPr>
          <a:xfrm>
            <a:off x="612648" y="228600"/>
            <a:ext cx="8153400" cy="762000"/>
          </a:xfrm>
          <a:solidFill>
            <a:schemeClr val="accent1"/>
          </a:solidFill>
        </p:spPr>
        <p:txBody>
          <a:bodyPr>
            <a:noAutofit/>
          </a:bodyPr>
          <a:lstStyle/>
          <a:p>
            <a:pPr algn="ctr"/>
            <a:r>
              <a:rPr lang="en-US" sz="2400" b="1" dirty="0" smtClean="0">
                <a:solidFill>
                  <a:srgbClr val="FFFF00"/>
                </a:solidFill>
                <a:latin typeface="Calibri" pitchFamily="34" charset="0"/>
              </a:rPr>
              <a:t>Bed Shortage / Surplus Stats:</a:t>
            </a:r>
            <a:br>
              <a:rPr lang="en-US" sz="2400" b="1" dirty="0" smtClean="0">
                <a:solidFill>
                  <a:srgbClr val="FFFF00"/>
                </a:solidFill>
                <a:latin typeface="Calibri" pitchFamily="34" charset="0"/>
              </a:rPr>
            </a:br>
            <a:r>
              <a:rPr lang="en-US" sz="2400" b="1" dirty="0" smtClean="0">
                <a:solidFill>
                  <a:srgbClr val="FFFF00"/>
                </a:solidFill>
                <a:latin typeface="Calibri" pitchFamily="34" charset="0"/>
              </a:rPr>
              <a:t>Trends Over Time</a:t>
            </a:r>
            <a:endParaRPr lang="en-US" sz="2400" b="1" dirty="0">
              <a:solidFill>
                <a:srgbClr val="FFFF00"/>
              </a:solidFill>
              <a:latin typeface="Calibri" pitchFamily="34" charset="0"/>
            </a:endParaRPr>
          </a:p>
        </p:txBody>
      </p:sp>
      <p:cxnSp>
        <p:nvCxnSpPr>
          <p:cNvPr id="7" name="Straight Connector 6"/>
          <p:cNvCxnSpPr/>
          <p:nvPr/>
        </p:nvCxnSpPr>
        <p:spPr>
          <a:xfrm>
            <a:off x="762000" y="2590800"/>
            <a:ext cx="8001000" cy="0"/>
          </a:xfrm>
          <a:prstGeom prst="line">
            <a:avLst/>
          </a:prstGeom>
          <a:ln w="38100">
            <a:solidFill>
              <a:srgbClr val="E2B700"/>
            </a:solidFill>
            <a:prstDash val="sysDash"/>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normAutofit fontScale="85000" lnSpcReduction="20000"/>
          </a:bodyPr>
          <a:lstStyle/>
          <a:p>
            <a:fld id="{1B6CBC03-97D9-40D3-A0A7-7DD44BE9F7B1}"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8153400" cy="914400"/>
          </a:xfrm>
          <a:solidFill>
            <a:schemeClr val="accent1"/>
          </a:solidFill>
        </p:spPr>
        <p:txBody>
          <a:bodyPr>
            <a:normAutofit fontScale="90000"/>
          </a:bodyPr>
          <a:lstStyle/>
          <a:p>
            <a:pPr algn="ctr"/>
            <a:r>
              <a:rPr lang="en-US" sz="3200" dirty="0" smtClean="0">
                <a:solidFill>
                  <a:srgbClr val="FFFF00"/>
                </a:solidFill>
                <a:latin typeface="Calibri" pitchFamily="34" charset="0"/>
              </a:rPr>
              <a:t>Variability in Projections: Why So Much Fluctuation?</a:t>
            </a:r>
            <a:endParaRPr lang="en-US" sz="3200" b="1" dirty="0">
              <a:solidFill>
                <a:schemeClr val="accent3">
                  <a:lumMod val="40000"/>
                  <a:lumOff val="60000"/>
                </a:schemeClr>
              </a:solidFill>
              <a:latin typeface="Calibri" pitchFamily="34" charset="0"/>
            </a:endParaRPr>
          </a:p>
        </p:txBody>
      </p:sp>
      <p:sp>
        <p:nvSpPr>
          <p:cNvPr id="6" name="TextBox 5"/>
          <p:cNvSpPr txBox="1"/>
          <p:nvPr/>
        </p:nvSpPr>
        <p:spPr>
          <a:xfrm>
            <a:off x="838200" y="3505200"/>
            <a:ext cx="1219200" cy="400110"/>
          </a:xfrm>
          <a:prstGeom prst="rect">
            <a:avLst/>
          </a:prstGeom>
          <a:ln/>
          <a:effectLst>
            <a:glow rad="101600">
              <a:schemeClr val="accent1">
                <a:lumMod val="90000"/>
                <a:lumOff val="10000"/>
                <a:alpha val="60000"/>
              </a:schemeClr>
            </a:glo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000" b="1" dirty="0" smtClean="0">
                <a:latin typeface="Calibri" pitchFamily="34" charset="0"/>
              </a:rPr>
              <a:t>Data In</a:t>
            </a:r>
            <a:endParaRPr lang="en-US" sz="2000" b="1" dirty="0">
              <a:latin typeface="Calibri" pitchFamily="34" charset="0"/>
            </a:endParaRPr>
          </a:p>
        </p:txBody>
      </p:sp>
      <p:sp>
        <p:nvSpPr>
          <p:cNvPr id="7" name="TextBox 6"/>
          <p:cNvSpPr txBox="1"/>
          <p:nvPr/>
        </p:nvSpPr>
        <p:spPr>
          <a:xfrm>
            <a:off x="3352800" y="3352800"/>
            <a:ext cx="1905000" cy="954107"/>
          </a:xfrm>
          <a:prstGeom prst="rect">
            <a:avLst/>
          </a:prstGeom>
          <a:ln/>
          <a:effectLst>
            <a:glow rad="101600">
              <a:schemeClr val="accent1">
                <a:lumMod val="90000"/>
                <a:lumOff val="10000"/>
                <a:alpha val="60000"/>
              </a:schemeClr>
            </a:glo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000" b="1" dirty="0" smtClean="0">
                <a:latin typeface="Calibri" pitchFamily="34" charset="0"/>
              </a:rPr>
              <a:t>Analysis Methods </a:t>
            </a:r>
          </a:p>
          <a:p>
            <a:pPr algn="ctr"/>
            <a:r>
              <a:rPr lang="en-US" sz="1600" b="1" dirty="0" smtClean="0">
                <a:latin typeface="Calibri" pitchFamily="34" charset="0"/>
              </a:rPr>
              <a:t>(HRMP)</a:t>
            </a:r>
            <a:endParaRPr lang="en-US" sz="1600" b="1" dirty="0">
              <a:latin typeface="Calibri" pitchFamily="34" charset="0"/>
            </a:endParaRPr>
          </a:p>
        </p:txBody>
      </p:sp>
      <p:sp>
        <p:nvSpPr>
          <p:cNvPr id="8" name="TextBox 7"/>
          <p:cNvSpPr txBox="1"/>
          <p:nvPr/>
        </p:nvSpPr>
        <p:spPr>
          <a:xfrm>
            <a:off x="6553200" y="3429000"/>
            <a:ext cx="2438400" cy="646331"/>
          </a:xfrm>
          <a:prstGeom prst="rect">
            <a:avLst/>
          </a:prstGeom>
          <a:ln/>
          <a:effectLst>
            <a:glow rad="101600">
              <a:schemeClr val="accent1">
                <a:lumMod val="90000"/>
                <a:lumOff val="10000"/>
                <a:alpha val="60000"/>
              </a:schemeClr>
            </a:glo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000" b="1" dirty="0" smtClean="0">
                <a:latin typeface="Calibri" pitchFamily="34" charset="0"/>
              </a:rPr>
              <a:t>Data Out </a:t>
            </a:r>
          </a:p>
          <a:p>
            <a:pPr algn="ctr"/>
            <a:r>
              <a:rPr lang="en-US" sz="1600" b="1" dirty="0" smtClean="0">
                <a:latin typeface="Calibri" pitchFamily="34" charset="0"/>
              </a:rPr>
              <a:t>(NH Bed Projections)</a:t>
            </a:r>
            <a:endParaRPr lang="en-US" sz="1600" b="1" dirty="0">
              <a:latin typeface="Calibri" pitchFamily="34" charset="0"/>
            </a:endParaRPr>
          </a:p>
        </p:txBody>
      </p:sp>
      <p:sp>
        <p:nvSpPr>
          <p:cNvPr id="10" name="Right Arrow 9"/>
          <p:cNvSpPr/>
          <p:nvPr/>
        </p:nvSpPr>
        <p:spPr>
          <a:xfrm>
            <a:off x="2286000" y="3581400"/>
            <a:ext cx="762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5562600" y="3581400"/>
            <a:ext cx="762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normAutofit fontScale="85000" lnSpcReduction="20000"/>
          </a:bodyPr>
          <a:lstStyle/>
          <a:p>
            <a:fld id="{1B6CBC03-97D9-40D3-A0A7-7DD44BE9F7B1}"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8153400" cy="914400"/>
          </a:xfrm>
          <a:solidFill>
            <a:schemeClr val="accent1"/>
          </a:solidFill>
        </p:spPr>
        <p:txBody>
          <a:bodyPr>
            <a:normAutofit fontScale="90000"/>
          </a:bodyPr>
          <a:lstStyle/>
          <a:p>
            <a:pPr algn="ctr"/>
            <a:r>
              <a:rPr lang="en-US" sz="3200" dirty="0" smtClean="0">
                <a:solidFill>
                  <a:srgbClr val="FFFF00"/>
                </a:solidFill>
                <a:latin typeface="Calibri" pitchFamily="34" charset="0"/>
              </a:rPr>
              <a:t>Variability in Projections: Why So Much Fluctuation?</a:t>
            </a:r>
            <a:endParaRPr lang="en-US" sz="3200" b="1" dirty="0">
              <a:solidFill>
                <a:schemeClr val="accent3">
                  <a:lumMod val="40000"/>
                  <a:lumOff val="60000"/>
                </a:schemeClr>
              </a:solidFill>
              <a:latin typeface="Calibri" pitchFamily="34" charset="0"/>
            </a:endParaRPr>
          </a:p>
        </p:txBody>
      </p:sp>
      <p:sp>
        <p:nvSpPr>
          <p:cNvPr id="6" name="TextBox 5"/>
          <p:cNvSpPr txBox="1"/>
          <p:nvPr/>
        </p:nvSpPr>
        <p:spPr>
          <a:xfrm>
            <a:off x="838200" y="3505200"/>
            <a:ext cx="1219200" cy="400110"/>
          </a:xfrm>
          <a:prstGeom prst="rect">
            <a:avLst/>
          </a:prstGeom>
          <a:ln/>
          <a:effectLst>
            <a:glow rad="101600">
              <a:schemeClr val="accent1">
                <a:lumMod val="90000"/>
                <a:lumOff val="10000"/>
                <a:alpha val="60000"/>
              </a:schemeClr>
            </a:glo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000" b="1" dirty="0" smtClean="0">
                <a:latin typeface="Calibri" pitchFamily="34" charset="0"/>
              </a:rPr>
              <a:t>Data In</a:t>
            </a:r>
            <a:endParaRPr lang="en-US" sz="2000" b="1" dirty="0">
              <a:latin typeface="Calibri" pitchFamily="34" charset="0"/>
            </a:endParaRPr>
          </a:p>
        </p:txBody>
      </p:sp>
      <p:sp>
        <p:nvSpPr>
          <p:cNvPr id="7" name="TextBox 6"/>
          <p:cNvSpPr txBox="1"/>
          <p:nvPr/>
        </p:nvSpPr>
        <p:spPr>
          <a:xfrm>
            <a:off x="3352800" y="3352800"/>
            <a:ext cx="1905000" cy="954107"/>
          </a:xfrm>
          <a:prstGeom prst="rect">
            <a:avLst/>
          </a:prstGeom>
          <a:ln/>
          <a:effectLst>
            <a:glow rad="101600">
              <a:schemeClr val="accent1">
                <a:lumMod val="90000"/>
                <a:lumOff val="10000"/>
                <a:alpha val="60000"/>
              </a:schemeClr>
            </a:glo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000" b="1" dirty="0" smtClean="0">
                <a:latin typeface="Calibri" pitchFamily="34" charset="0"/>
              </a:rPr>
              <a:t>Analysis Methods </a:t>
            </a:r>
          </a:p>
          <a:p>
            <a:pPr algn="ctr"/>
            <a:r>
              <a:rPr lang="en-US" sz="1600" b="1" dirty="0" smtClean="0">
                <a:latin typeface="Calibri" pitchFamily="34" charset="0"/>
              </a:rPr>
              <a:t>(HRMP)</a:t>
            </a:r>
            <a:endParaRPr lang="en-US" sz="1600" b="1" dirty="0">
              <a:latin typeface="Calibri" pitchFamily="34" charset="0"/>
            </a:endParaRPr>
          </a:p>
        </p:txBody>
      </p:sp>
      <p:sp>
        <p:nvSpPr>
          <p:cNvPr id="8" name="TextBox 7"/>
          <p:cNvSpPr txBox="1"/>
          <p:nvPr/>
        </p:nvSpPr>
        <p:spPr>
          <a:xfrm>
            <a:off x="6553200" y="3429000"/>
            <a:ext cx="2438400" cy="646331"/>
          </a:xfrm>
          <a:prstGeom prst="rect">
            <a:avLst/>
          </a:prstGeom>
          <a:ln/>
          <a:effectLst>
            <a:glow rad="101600">
              <a:schemeClr val="accent1">
                <a:lumMod val="90000"/>
                <a:lumOff val="10000"/>
                <a:alpha val="60000"/>
              </a:schemeClr>
            </a:glo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000" b="1" dirty="0" smtClean="0">
                <a:latin typeface="Calibri" pitchFamily="34" charset="0"/>
              </a:rPr>
              <a:t>Data Out </a:t>
            </a:r>
          </a:p>
          <a:p>
            <a:pPr algn="ctr"/>
            <a:r>
              <a:rPr lang="en-US" sz="1600" b="1" dirty="0" smtClean="0">
                <a:latin typeface="Calibri" pitchFamily="34" charset="0"/>
              </a:rPr>
              <a:t>(NH Bed Projections)</a:t>
            </a:r>
            <a:endParaRPr lang="en-US" sz="1600" b="1" dirty="0">
              <a:latin typeface="Calibri" pitchFamily="34" charset="0"/>
            </a:endParaRPr>
          </a:p>
        </p:txBody>
      </p:sp>
      <p:sp>
        <p:nvSpPr>
          <p:cNvPr id="10" name="Right Arrow 9"/>
          <p:cNvSpPr/>
          <p:nvPr/>
        </p:nvSpPr>
        <p:spPr>
          <a:xfrm>
            <a:off x="2286000" y="3581400"/>
            <a:ext cx="762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5562600" y="3581400"/>
            <a:ext cx="762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04800" y="4825425"/>
            <a:ext cx="1295400" cy="5847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1600" b="1" dirty="0" smtClean="0">
                <a:latin typeface="Calibri" pitchFamily="34" charset="0"/>
              </a:rPr>
              <a:t>Population Estimates</a:t>
            </a:r>
            <a:endParaRPr lang="en-US" sz="1600" b="1" dirty="0">
              <a:latin typeface="Calibri" pitchFamily="34" charset="0"/>
            </a:endParaRPr>
          </a:p>
        </p:txBody>
      </p:sp>
      <p:sp>
        <p:nvSpPr>
          <p:cNvPr id="13" name="TextBox 12"/>
          <p:cNvSpPr txBox="1"/>
          <p:nvPr/>
        </p:nvSpPr>
        <p:spPr>
          <a:xfrm>
            <a:off x="1600200" y="1828800"/>
            <a:ext cx="1066800" cy="83099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1600" b="1" dirty="0" smtClean="0">
                <a:latin typeface="Calibri" pitchFamily="34" charset="0"/>
              </a:rPr>
              <a:t>Current Patient Day Data</a:t>
            </a:r>
            <a:endParaRPr lang="en-US" sz="1600" b="1" dirty="0">
              <a:latin typeface="Calibri" pitchFamily="34" charset="0"/>
            </a:endParaRPr>
          </a:p>
        </p:txBody>
      </p:sp>
      <p:sp>
        <p:nvSpPr>
          <p:cNvPr id="14" name="TextBox 13"/>
          <p:cNvSpPr txBox="1"/>
          <p:nvPr/>
        </p:nvSpPr>
        <p:spPr>
          <a:xfrm>
            <a:off x="152400" y="1828800"/>
            <a:ext cx="1066800" cy="83099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1600" b="1" dirty="0" smtClean="0">
                <a:latin typeface="Calibri" pitchFamily="34" charset="0"/>
              </a:rPr>
              <a:t>Current NH Bed Counts</a:t>
            </a:r>
            <a:endParaRPr lang="en-US" sz="1600" b="1" dirty="0">
              <a:latin typeface="Calibri" pitchFamily="34" charset="0"/>
            </a:endParaRPr>
          </a:p>
        </p:txBody>
      </p:sp>
      <p:cxnSp>
        <p:nvCxnSpPr>
          <p:cNvPr id="16" name="Straight Arrow Connector 15"/>
          <p:cNvCxnSpPr>
            <a:stCxn id="13" idx="2"/>
          </p:cNvCxnSpPr>
          <p:nvPr/>
        </p:nvCxnSpPr>
        <p:spPr>
          <a:xfrm flipH="1">
            <a:off x="1905000" y="2659797"/>
            <a:ext cx="228600" cy="6930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4" idx="2"/>
          </p:cNvCxnSpPr>
          <p:nvPr/>
        </p:nvCxnSpPr>
        <p:spPr>
          <a:xfrm>
            <a:off x="685800" y="2659797"/>
            <a:ext cx="228600" cy="6930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838200" y="4114800"/>
            <a:ext cx="762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flipV="1">
            <a:off x="1981200" y="4191000"/>
            <a:ext cx="152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905000" y="4800600"/>
            <a:ext cx="1828800" cy="5847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1600" b="1" dirty="0" smtClean="0">
                <a:latin typeface="Calibri" pitchFamily="34" charset="0"/>
              </a:rPr>
              <a:t>Allocation of Public NH Billable Pt Days</a:t>
            </a:r>
            <a:endParaRPr lang="en-US" sz="1600" b="1" dirty="0">
              <a:latin typeface="Calibri" pitchFamily="34" charset="0"/>
            </a:endParaRPr>
          </a:p>
        </p:txBody>
      </p:sp>
      <p:sp>
        <p:nvSpPr>
          <p:cNvPr id="19" name="Slide Number Placeholder 18"/>
          <p:cNvSpPr>
            <a:spLocks noGrp="1"/>
          </p:cNvSpPr>
          <p:nvPr>
            <p:ph type="sldNum" sz="quarter" idx="12"/>
          </p:nvPr>
        </p:nvSpPr>
        <p:spPr/>
        <p:txBody>
          <a:bodyPr>
            <a:normAutofit fontScale="85000" lnSpcReduction="20000"/>
          </a:bodyPr>
          <a:lstStyle/>
          <a:p>
            <a:fld id="{1B6CBC03-97D9-40D3-A0A7-7DD44BE9F7B1}"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1000"/>
                                        <p:tgtEl>
                                          <p:spTgt spid="14"/>
                                        </p:tgtEl>
                                      </p:cBhvr>
                                    </p:animEffect>
                                  </p:childTnLst>
                                </p:cTn>
                              </p:par>
                              <p:par>
                                <p:cTn id="8" presetID="3" presetClass="entr" presetSubtype="1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blinds(horizontal)">
                                      <p:cBhvr>
                                        <p:cTn id="10" dur="1000"/>
                                        <p:tgtEl>
                                          <p:spTgt spid="18"/>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1000"/>
                                        <p:tgtEl>
                                          <p:spTgt spid="13"/>
                                        </p:tgtEl>
                                      </p:cBhvr>
                                    </p:animEffect>
                                  </p:childTnLst>
                                </p:cTn>
                              </p:par>
                              <p:par>
                                <p:cTn id="14" presetID="3" presetClass="entr" presetSubtype="10"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blinds(horizontal)">
                                      <p:cBhvr>
                                        <p:cTn id="16" dur="1000"/>
                                        <p:tgtEl>
                                          <p:spTgt spid="16"/>
                                        </p:tgtEl>
                                      </p:cBhvr>
                                    </p:animEffect>
                                  </p:childTnLst>
                                </p:cTn>
                              </p:par>
                              <p:par>
                                <p:cTn id="17" presetID="3" presetClass="entr" presetSubtype="10"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blinds(horizontal)">
                                      <p:cBhvr>
                                        <p:cTn id="19" dur="1000"/>
                                        <p:tgtEl>
                                          <p:spTgt spid="24"/>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1000"/>
                                        <p:tgtEl>
                                          <p:spTgt spid="12"/>
                                        </p:tgtEl>
                                      </p:cBhvr>
                                    </p:animEffect>
                                  </p:childTnLst>
                                </p:cTn>
                              </p:par>
                              <p:par>
                                <p:cTn id="23" presetID="3" presetClass="entr" presetSubtype="10" fill="hold" nodeType="with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blinds(horizontal)">
                                      <p:cBhvr>
                                        <p:cTn id="25" dur="1000"/>
                                        <p:tgtEl>
                                          <p:spTgt spid="26"/>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blinds(horizontal)">
                                      <p:cBhvr>
                                        <p:cTn id="2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9" name="Rectangle 5"/>
          <p:cNvSpPr>
            <a:spLocks noChangeArrowheads="1"/>
          </p:cNvSpPr>
          <p:nvPr/>
        </p:nvSpPr>
        <p:spPr bwMode="auto">
          <a:xfrm>
            <a:off x="0" y="1600200"/>
            <a:ext cx="9144000" cy="0"/>
          </a:xfrm>
          <a:prstGeom prst="rect">
            <a:avLst/>
          </a:prstGeom>
          <a:noFill/>
          <a:ln w="9525">
            <a:noFill/>
            <a:miter lim="800000"/>
            <a:headEnd/>
            <a:tailEnd/>
          </a:ln>
        </p:spPr>
        <p:txBody>
          <a:bodyPr wrap="none" anchor="ctr">
            <a:spAutoFit/>
          </a:bodyPr>
          <a:lstStyle/>
          <a:p>
            <a:endParaRPr lang="en-US"/>
          </a:p>
        </p:txBody>
      </p:sp>
      <p:graphicFrame>
        <p:nvGraphicFramePr>
          <p:cNvPr id="5" name="Table 4"/>
          <p:cNvGraphicFramePr>
            <a:graphicFrameLocks noGrp="1"/>
          </p:cNvGraphicFramePr>
          <p:nvPr/>
        </p:nvGraphicFramePr>
        <p:xfrm>
          <a:off x="381000" y="2133600"/>
          <a:ext cx="8381998" cy="4504897"/>
        </p:xfrm>
        <a:graphic>
          <a:graphicData uri="http://schemas.openxmlformats.org/drawingml/2006/table">
            <a:tbl>
              <a:tblPr/>
              <a:tblGrid>
                <a:gridCol w="934002"/>
                <a:gridCol w="616441"/>
                <a:gridCol w="616441"/>
                <a:gridCol w="685824"/>
                <a:gridCol w="685824"/>
                <a:gridCol w="616441"/>
                <a:gridCol w="616441"/>
                <a:gridCol w="616441"/>
                <a:gridCol w="616441"/>
                <a:gridCol w="616441"/>
                <a:gridCol w="616441"/>
                <a:gridCol w="615552"/>
                <a:gridCol w="529268"/>
              </a:tblGrid>
              <a:tr h="262282">
                <a:tc>
                  <a:txBody>
                    <a:bodyPr/>
                    <a:lstStyle/>
                    <a:p>
                      <a:pPr marL="0" marR="0">
                        <a:lnSpc>
                          <a:spcPct val="115000"/>
                        </a:lnSpc>
                        <a:spcBef>
                          <a:spcPts val="0"/>
                        </a:spcBef>
                        <a:spcAft>
                          <a:spcPts val="0"/>
                        </a:spcAft>
                      </a:pPr>
                      <a:endParaRPr lang="en-US" sz="1600" dirty="0">
                        <a:latin typeface="Calibri"/>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D8D9D9"/>
                    </a:solidFill>
                  </a:tcPr>
                </a:tc>
                <a:tc gridSpan="8">
                  <a:txBody>
                    <a:bodyPr/>
                    <a:lstStyle/>
                    <a:p>
                      <a:pPr marL="1176655" marR="1172845" algn="ctr">
                        <a:lnSpc>
                          <a:spcPct val="115000"/>
                        </a:lnSpc>
                        <a:spcBef>
                          <a:spcPts val="55"/>
                        </a:spcBef>
                        <a:spcAft>
                          <a:spcPts val="0"/>
                        </a:spcAft>
                      </a:pPr>
                      <a:r>
                        <a:rPr lang="en-US" sz="1600" b="1" spc="-5" dirty="0">
                          <a:latin typeface="Calibri"/>
                          <a:ea typeface="Times New Roman"/>
                          <a:cs typeface="Gill Sans MT"/>
                        </a:rPr>
                        <a:t>P</a:t>
                      </a:r>
                      <a:r>
                        <a:rPr lang="en-US" sz="1600" b="1" dirty="0">
                          <a:latin typeface="Calibri"/>
                          <a:ea typeface="Times New Roman"/>
                          <a:cs typeface="Gill Sans MT"/>
                        </a:rPr>
                        <a:t>r</a:t>
                      </a:r>
                      <a:r>
                        <a:rPr lang="en-US" sz="1600" b="1" spc="5" dirty="0">
                          <a:latin typeface="Calibri"/>
                          <a:ea typeface="Times New Roman"/>
                          <a:cs typeface="Gill Sans MT"/>
                        </a:rPr>
                        <a:t>i</a:t>
                      </a:r>
                      <a:r>
                        <a:rPr lang="en-US" sz="1600" b="1" spc="-5" dirty="0">
                          <a:latin typeface="Calibri"/>
                          <a:ea typeface="Times New Roman"/>
                          <a:cs typeface="Gill Sans MT"/>
                        </a:rPr>
                        <a:t>v</a:t>
                      </a:r>
                      <a:r>
                        <a:rPr lang="en-US" sz="1600" b="1" dirty="0">
                          <a:latin typeface="Calibri"/>
                          <a:ea typeface="Times New Roman"/>
                          <a:cs typeface="Gill Sans MT"/>
                        </a:rPr>
                        <a:t>a</a:t>
                      </a:r>
                      <a:r>
                        <a:rPr lang="en-US" sz="1600" b="1" spc="5" dirty="0">
                          <a:latin typeface="Calibri"/>
                          <a:ea typeface="Times New Roman"/>
                          <a:cs typeface="Gill Sans MT"/>
                        </a:rPr>
                        <a:t>t</a:t>
                      </a:r>
                      <a:r>
                        <a:rPr lang="en-US" sz="1600" b="1" dirty="0">
                          <a:latin typeface="Calibri"/>
                          <a:ea typeface="Times New Roman"/>
                          <a:cs typeface="Gill Sans MT"/>
                        </a:rPr>
                        <a:t>e</a:t>
                      </a:r>
                      <a:r>
                        <a:rPr lang="en-US" sz="1600" b="1" spc="-5" dirty="0">
                          <a:latin typeface="Calibri"/>
                          <a:ea typeface="Times New Roman"/>
                          <a:cs typeface="Gill Sans MT"/>
                        </a:rPr>
                        <a:t> </a:t>
                      </a:r>
                      <a:r>
                        <a:rPr lang="en-US" sz="1600" b="1" dirty="0">
                          <a:latin typeface="Calibri"/>
                          <a:ea typeface="Times New Roman"/>
                          <a:cs typeface="Gill Sans MT"/>
                        </a:rPr>
                        <a:t>Fa</a:t>
                      </a:r>
                      <a:r>
                        <a:rPr lang="en-US" sz="1600" b="1" spc="5" dirty="0">
                          <a:latin typeface="Calibri"/>
                          <a:ea typeface="Times New Roman"/>
                          <a:cs typeface="Gill Sans MT"/>
                        </a:rPr>
                        <a:t>ciliti</a:t>
                      </a:r>
                      <a:r>
                        <a:rPr lang="en-US" sz="1600" b="1" dirty="0">
                          <a:latin typeface="Calibri"/>
                          <a:ea typeface="Times New Roman"/>
                          <a:cs typeface="Gill Sans MT"/>
                        </a:rPr>
                        <a:t>es</a:t>
                      </a:r>
                      <a:endParaRPr lang="en-US" sz="16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gridSpan="2">
                  <a:txBody>
                    <a:bodyPr/>
                    <a:lstStyle/>
                    <a:p>
                      <a:pPr marL="0" marR="0">
                        <a:lnSpc>
                          <a:spcPts val="650"/>
                        </a:lnSpc>
                        <a:spcBef>
                          <a:spcPts val="15"/>
                        </a:spcBef>
                        <a:spcAft>
                          <a:spcPts val="0"/>
                        </a:spcAft>
                      </a:pPr>
                      <a:endParaRPr lang="en-US" sz="1600">
                        <a:latin typeface="Calibri"/>
                        <a:ea typeface="Times New Roman"/>
                        <a:cs typeface="Times New Roman"/>
                      </a:endParaRPr>
                    </a:p>
                    <a:p>
                      <a:pPr marL="253365" marR="0">
                        <a:lnSpc>
                          <a:spcPct val="115000"/>
                        </a:lnSpc>
                        <a:spcBef>
                          <a:spcPts val="0"/>
                        </a:spcBef>
                        <a:spcAft>
                          <a:spcPts val="0"/>
                        </a:spcAft>
                      </a:pPr>
                      <a:r>
                        <a:rPr lang="en-US" sz="1600" b="1" spc="-5">
                          <a:latin typeface="Calibri"/>
                          <a:ea typeface="Times New Roman"/>
                          <a:cs typeface="Gill Sans MT"/>
                        </a:rPr>
                        <a:t>Pub</a:t>
                      </a:r>
                      <a:r>
                        <a:rPr lang="en-US" sz="1600" b="1" spc="5">
                          <a:latin typeface="Calibri"/>
                          <a:ea typeface="Times New Roman"/>
                          <a:cs typeface="Gill Sans MT"/>
                        </a:rPr>
                        <a:t>li</a:t>
                      </a:r>
                      <a:r>
                        <a:rPr lang="en-US" sz="1600" b="1">
                          <a:latin typeface="Calibri"/>
                          <a:ea typeface="Times New Roman"/>
                          <a:cs typeface="Gill Sans MT"/>
                        </a:rPr>
                        <a:t>c</a:t>
                      </a:r>
                      <a:endParaRPr lang="en-US" sz="1600">
                        <a:latin typeface="Calibri"/>
                        <a:ea typeface="Times New Roman"/>
                        <a:cs typeface="Times New Roman"/>
                      </a:endParaRPr>
                    </a:p>
                    <a:p>
                      <a:pPr marL="172720" marR="0">
                        <a:lnSpc>
                          <a:spcPct val="115000"/>
                        </a:lnSpc>
                        <a:spcBef>
                          <a:spcPts val="0"/>
                        </a:spcBef>
                        <a:spcAft>
                          <a:spcPts val="0"/>
                        </a:spcAft>
                      </a:pPr>
                      <a:r>
                        <a:rPr lang="en-US" sz="1600" b="1">
                          <a:latin typeface="Calibri"/>
                          <a:ea typeface="Times New Roman"/>
                          <a:cs typeface="Gill Sans MT"/>
                        </a:rPr>
                        <a:t>Fa</a:t>
                      </a:r>
                      <a:r>
                        <a:rPr lang="en-US" sz="1600" b="1" spc="5">
                          <a:latin typeface="Calibri"/>
                          <a:ea typeface="Times New Roman"/>
                          <a:cs typeface="Gill Sans MT"/>
                        </a:rPr>
                        <a:t>ciliti</a:t>
                      </a:r>
                      <a:r>
                        <a:rPr lang="en-US" sz="1600" b="1">
                          <a:latin typeface="Calibri"/>
                          <a:ea typeface="Times New Roman"/>
                          <a:cs typeface="Gill Sans MT"/>
                        </a:rPr>
                        <a:t>es</a:t>
                      </a:r>
                      <a:endParaRPr lang="en-US" sz="16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9D9"/>
                    </a:solidFill>
                  </a:tcPr>
                </a:tc>
                <a:tc rowSpan="2" hMerge="1">
                  <a:txBody>
                    <a:bodyPr/>
                    <a:lstStyle/>
                    <a:p>
                      <a:endParaRPr lang="en-US"/>
                    </a:p>
                  </a:txBody>
                  <a:tcPr/>
                </a:tc>
                <a:tc gridSpan="2">
                  <a:txBody>
                    <a:bodyPr/>
                    <a:lstStyle/>
                    <a:p>
                      <a:pPr marL="0" marR="0">
                        <a:lnSpc>
                          <a:spcPct val="115000"/>
                        </a:lnSpc>
                        <a:spcBef>
                          <a:spcPts val="0"/>
                        </a:spcBef>
                        <a:spcAft>
                          <a:spcPts val="0"/>
                        </a:spcAft>
                      </a:pPr>
                      <a:endParaRPr lang="en-US" sz="16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D8D9D9"/>
                    </a:solidFill>
                  </a:tcPr>
                </a:tc>
                <a:tc hMerge="1">
                  <a:txBody>
                    <a:bodyPr/>
                    <a:lstStyle/>
                    <a:p>
                      <a:endParaRPr lang="en-US"/>
                    </a:p>
                  </a:txBody>
                  <a:tcPr/>
                </a:tc>
              </a:tr>
              <a:tr h="578839">
                <a:tc rowSpan="2">
                  <a:txBody>
                    <a:bodyPr/>
                    <a:lstStyle/>
                    <a:p>
                      <a:pPr marL="0" marR="0">
                        <a:lnSpc>
                          <a:spcPts val="750"/>
                        </a:lnSpc>
                        <a:spcBef>
                          <a:spcPts val="40"/>
                        </a:spcBef>
                        <a:spcAft>
                          <a:spcPts val="0"/>
                        </a:spcAft>
                      </a:pPr>
                      <a:endParaRPr lang="en-US" sz="1600">
                        <a:latin typeface="Calibri"/>
                        <a:ea typeface="Times New Roman"/>
                        <a:cs typeface="Times New Roman"/>
                      </a:endParaRPr>
                    </a:p>
                    <a:p>
                      <a:pPr marL="182245" marR="0">
                        <a:lnSpc>
                          <a:spcPct val="115000"/>
                        </a:lnSpc>
                        <a:spcBef>
                          <a:spcPts val="0"/>
                        </a:spcBef>
                        <a:spcAft>
                          <a:spcPts val="0"/>
                        </a:spcAft>
                      </a:pPr>
                      <a:r>
                        <a:rPr lang="en-US" sz="1600" b="1" spc="5">
                          <a:latin typeface="Calibri"/>
                          <a:ea typeface="Times New Roman"/>
                          <a:cs typeface="Gill Sans MT"/>
                        </a:rPr>
                        <a:t>Y</a:t>
                      </a:r>
                      <a:r>
                        <a:rPr lang="en-US" sz="1600" b="1">
                          <a:latin typeface="Calibri"/>
                          <a:ea typeface="Times New Roman"/>
                          <a:cs typeface="Gill Sans MT"/>
                        </a:rPr>
                        <a:t>ear</a:t>
                      </a:r>
                      <a:endParaRPr lang="en-US" sz="1600">
                        <a:latin typeface="Calibri"/>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D9D9"/>
                    </a:solidFill>
                  </a:tcPr>
                </a:tc>
                <a:tc gridSpan="2">
                  <a:txBody>
                    <a:bodyPr/>
                    <a:lstStyle/>
                    <a:p>
                      <a:pPr marL="39370" marR="38735" algn="ctr">
                        <a:lnSpc>
                          <a:spcPct val="115000"/>
                        </a:lnSpc>
                        <a:spcBef>
                          <a:spcPts val="90"/>
                        </a:spcBef>
                        <a:spcAft>
                          <a:spcPts val="0"/>
                        </a:spcAft>
                      </a:pPr>
                      <a:r>
                        <a:rPr lang="en-US" sz="1600" b="1" dirty="0">
                          <a:latin typeface="Calibri"/>
                          <a:ea typeface="Times New Roman"/>
                          <a:cs typeface="Gill Sans MT"/>
                        </a:rPr>
                        <a:t>New</a:t>
                      </a:r>
                      <a:r>
                        <a:rPr lang="en-US" sz="1600" b="1" spc="-20" dirty="0">
                          <a:latin typeface="Calibri"/>
                          <a:ea typeface="Times New Roman"/>
                          <a:cs typeface="Gill Sans MT"/>
                        </a:rPr>
                        <a:t> </a:t>
                      </a:r>
                      <a:r>
                        <a:rPr lang="en-US" sz="1600" b="1" dirty="0">
                          <a:latin typeface="Calibri"/>
                          <a:ea typeface="Times New Roman"/>
                          <a:cs typeface="Gill Sans MT"/>
                        </a:rPr>
                        <a:t>Ca</a:t>
                      </a:r>
                      <a:r>
                        <a:rPr lang="en-US" sz="1600" b="1" spc="-5" dirty="0">
                          <a:latin typeface="Calibri"/>
                          <a:ea typeface="Times New Roman"/>
                          <a:cs typeface="Gill Sans MT"/>
                        </a:rPr>
                        <a:t>s</a:t>
                      </a:r>
                      <a:r>
                        <a:rPr lang="en-US" sz="1600" b="1" spc="5" dirty="0">
                          <a:latin typeface="Calibri"/>
                          <a:ea typeface="Times New Roman"/>
                          <a:cs typeface="Gill Sans MT"/>
                        </a:rPr>
                        <a:t>tl</a:t>
                      </a:r>
                      <a:r>
                        <a:rPr lang="en-US" sz="1600" b="1" dirty="0">
                          <a:latin typeface="Calibri"/>
                          <a:ea typeface="Times New Roman"/>
                          <a:cs typeface="Gill Sans MT"/>
                        </a:rPr>
                        <a:t>e</a:t>
                      </a:r>
                      <a:endParaRPr lang="en-US" sz="1600" dirty="0">
                        <a:latin typeface="Calibri"/>
                        <a:ea typeface="Times New Roman"/>
                        <a:cs typeface="Times New Roman"/>
                      </a:endParaRPr>
                    </a:p>
                    <a:p>
                      <a:pPr marL="165735" marR="162560" algn="ctr">
                        <a:lnSpc>
                          <a:spcPct val="115000"/>
                        </a:lnSpc>
                        <a:spcBef>
                          <a:spcPts val="345"/>
                        </a:spcBef>
                        <a:spcAft>
                          <a:spcPts val="0"/>
                        </a:spcAft>
                      </a:pPr>
                      <a:r>
                        <a:rPr lang="en-US" sz="1600" b="1" dirty="0">
                          <a:latin typeface="Calibri"/>
                          <a:ea typeface="Times New Roman"/>
                          <a:cs typeface="Gill Sans MT"/>
                        </a:rPr>
                        <a:t>C</a:t>
                      </a:r>
                      <a:r>
                        <a:rPr lang="en-US" sz="1600" b="1" spc="-5" dirty="0">
                          <a:latin typeface="Calibri"/>
                          <a:ea typeface="Times New Roman"/>
                          <a:cs typeface="Gill Sans MT"/>
                        </a:rPr>
                        <a:t>oun</a:t>
                      </a:r>
                      <a:r>
                        <a:rPr lang="en-US" sz="1600" b="1" spc="5" dirty="0">
                          <a:latin typeface="Calibri"/>
                          <a:ea typeface="Times New Roman"/>
                          <a:cs typeface="Gill Sans MT"/>
                        </a:rPr>
                        <a:t>t</a:t>
                      </a:r>
                      <a:r>
                        <a:rPr lang="en-US" sz="1600" b="1" dirty="0">
                          <a:latin typeface="Calibri"/>
                          <a:ea typeface="Times New Roman"/>
                          <a:cs typeface="Gill Sans MT"/>
                        </a:rPr>
                        <a:t>y</a:t>
                      </a:r>
                      <a:endParaRPr lang="en-US" sz="16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81280" marR="0">
                        <a:lnSpc>
                          <a:spcPct val="115000"/>
                        </a:lnSpc>
                        <a:spcBef>
                          <a:spcPts val="90"/>
                        </a:spcBef>
                        <a:spcAft>
                          <a:spcPts val="0"/>
                        </a:spcAft>
                      </a:pPr>
                      <a:r>
                        <a:rPr lang="en-US" sz="1600" b="1" spc="5">
                          <a:latin typeface="Calibri"/>
                          <a:ea typeface="Times New Roman"/>
                          <a:cs typeface="Gill Sans MT"/>
                        </a:rPr>
                        <a:t>K</a:t>
                      </a:r>
                      <a:r>
                        <a:rPr lang="en-US" sz="1600" b="1">
                          <a:latin typeface="Calibri"/>
                          <a:ea typeface="Times New Roman"/>
                          <a:cs typeface="Gill Sans MT"/>
                        </a:rPr>
                        <a:t>e</a:t>
                      </a:r>
                      <a:r>
                        <a:rPr lang="en-US" sz="1600" b="1" spc="-5">
                          <a:latin typeface="Calibri"/>
                          <a:ea typeface="Times New Roman"/>
                          <a:cs typeface="Gill Sans MT"/>
                        </a:rPr>
                        <a:t>n</a:t>
                      </a:r>
                      <a:r>
                        <a:rPr lang="en-US" sz="1600" b="1">
                          <a:latin typeface="Calibri"/>
                          <a:ea typeface="Times New Roman"/>
                          <a:cs typeface="Gill Sans MT"/>
                        </a:rPr>
                        <a:t>t</a:t>
                      </a:r>
                      <a:r>
                        <a:rPr lang="en-US" sz="1600" b="1" spc="-5">
                          <a:latin typeface="Calibri"/>
                          <a:ea typeface="Times New Roman"/>
                          <a:cs typeface="Gill Sans MT"/>
                        </a:rPr>
                        <a:t> </a:t>
                      </a:r>
                      <a:r>
                        <a:rPr lang="en-US" sz="1600" b="1">
                          <a:latin typeface="Calibri"/>
                          <a:ea typeface="Times New Roman"/>
                          <a:cs typeface="Gill Sans MT"/>
                        </a:rPr>
                        <a:t>C</a:t>
                      </a:r>
                      <a:r>
                        <a:rPr lang="en-US" sz="1600" b="1" spc="-5">
                          <a:latin typeface="Calibri"/>
                          <a:ea typeface="Times New Roman"/>
                          <a:cs typeface="Gill Sans MT"/>
                        </a:rPr>
                        <a:t>oun</a:t>
                      </a:r>
                      <a:r>
                        <a:rPr lang="en-US" sz="1600" b="1" spc="5">
                          <a:latin typeface="Calibri"/>
                          <a:ea typeface="Times New Roman"/>
                          <a:cs typeface="Gill Sans MT"/>
                        </a:rPr>
                        <a:t>t</a:t>
                      </a:r>
                      <a:r>
                        <a:rPr lang="en-US" sz="1600" b="1">
                          <a:latin typeface="Calibri"/>
                          <a:ea typeface="Times New Roman"/>
                          <a:cs typeface="Gill Sans MT"/>
                        </a:rPr>
                        <a:t>y</a:t>
                      </a:r>
                      <a:endParaRPr lang="en-US" sz="16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207645" marR="0">
                        <a:lnSpc>
                          <a:spcPct val="115000"/>
                        </a:lnSpc>
                        <a:spcBef>
                          <a:spcPts val="90"/>
                        </a:spcBef>
                        <a:spcAft>
                          <a:spcPts val="0"/>
                        </a:spcAft>
                      </a:pPr>
                      <a:r>
                        <a:rPr lang="en-US" sz="1600" b="1" dirty="0">
                          <a:latin typeface="Calibri"/>
                          <a:ea typeface="Times New Roman"/>
                          <a:cs typeface="Gill Sans MT"/>
                        </a:rPr>
                        <a:t>S</a:t>
                      </a:r>
                      <a:r>
                        <a:rPr lang="en-US" sz="1600" b="1" spc="-5" dirty="0">
                          <a:latin typeface="Calibri"/>
                          <a:ea typeface="Times New Roman"/>
                          <a:cs typeface="Gill Sans MT"/>
                        </a:rPr>
                        <a:t>uss</a:t>
                      </a:r>
                      <a:r>
                        <a:rPr lang="en-US" sz="1600" b="1" spc="5" dirty="0">
                          <a:latin typeface="Calibri"/>
                          <a:ea typeface="Times New Roman"/>
                          <a:cs typeface="Gill Sans MT"/>
                        </a:rPr>
                        <a:t>e</a:t>
                      </a:r>
                      <a:r>
                        <a:rPr lang="en-US" sz="1600" b="1" dirty="0">
                          <a:latin typeface="Calibri"/>
                          <a:ea typeface="Times New Roman"/>
                          <a:cs typeface="Gill Sans MT"/>
                        </a:rPr>
                        <a:t>x</a:t>
                      </a:r>
                      <a:endParaRPr lang="en-US" sz="1600" dirty="0">
                        <a:latin typeface="Calibri"/>
                        <a:ea typeface="Times New Roman"/>
                        <a:cs typeface="Times New Roman"/>
                      </a:endParaRPr>
                    </a:p>
                    <a:p>
                      <a:pPr marL="187960" marR="0">
                        <a:lnSpc>
                          <a:spcPct val="115000"/>
                        </a:lnSpc>
                        <a:spcBef>
                          <a:spcPts val="345"/>
                        </a:spcBef>
                        <a:spcAft>
                          <a:spcPts val="0"/>
                        </a:spcAft>
                      </a:pPr>
                      <a:r>
                        <a:rPr lang="en-US" sz="1600" b="1" dirty="0">
                          <a:latin typeface="Calibri"/>
                          <a:ea typeface="Times New Roman"/>
                          <a:cs typeface="Gill Sans MT"/>
                        </a:rPr>
                        <a:t>C</a:t>
                      </a:r>
                      <a:r>
                        <a:rPr lang="en-US" sz="1600" b="1" spc="-5" dirty="0">
                          <a:latin typeface="Calibri"/>
                          <a:ea typeface="Times New Roman"/>
                          <a:cs typeface="Gill Sans MT"/>
                        </a:rPr>
                        <a:t>oun</a:t>
                      </a:r>
                      <a:r>
                        <a:rPr lang="en-US" sz="1600" b="1" spc="5" dirty="0">
                          <a:latin typeface="Calibri"/>
                          <a:ea typeface="Times New Roman"/>
                          <a:cs typeface="Gill Sans MT"/>
                        </a:rPr>
                        <a:t>t</a:t>
                      </a:r>
                      <a:r>
                        <a:rPr lang="en-US" sz="1600" b="1" dirty="0">
                          <a:latin typeface="Calibri"/>
                          <a:ea typeface="Times New Roman"/>
                          <a:cs typeface="Gill Sans MT"/>
                        </a:rPr>
                        <a:t>y</a:t>
                      </a:r>
                      <a:endParaRPr lang="en-US" sz="16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244475" marR="0">
                        <a:lnSpc>
                          <a:spcPct val="115000"/>
                        </a:lnSpc>
                        <a:spcBef>
                          <a:spcPts val="90"/>
                        </a:spcBef>
                        <a:spcAft>
                          <a:spcPts val="0"/>
                        </a:spcAft>
                      </a:pPr>
                      <a:r>
                        <a:rPr lang="en-US" sz="1600" b="1" spc="5">
                          <a:latin typeface="Calibri"/>
                          <a:ea typeface="Times New Roman"/>
                          <a:cs typeface="Gill Sans MT"/>
                        </a:rPr>
                        <a:t>T</a:t>
                      </a:r>
                      <a:r>
                        <a:rPr lang="en-US" sz="1600" b="1" spc="-5">
                          <a:latin typeface="Calibri"/>
                          <a:ea typeface="Times New Roman"/>
                          <a:cs typeface="Gill Sans MT"/>
                        </a:rPr>
                        <a:t>o</a:t>
                      </a:r>
                      <a:r>
                        <a:rPr lang="en-US" sz="1600" b="1" spc="5">
                          <a:latin typeface="Calibri"/>
                          <a:ea typeface="Times New Roman"/>
                          <a:cs typeface="Gill Sans MT"/>
                        </a:rPr>
                        <a:t>t</a:t>
                      </a:r>
                      <a:r>
                        <a:rPr lang="en-US" sz="1600" b="1">
                          <a:latin typeface="Calibri"/>
                          <a:ea typeface="Times New Roman"/>
                          <a:cs typeface="Gill Sans MT"/>
                        </a:rPr>
                        <a:t>al</a:t>
                      </a:r>
                      <a:endParaRPr lang="en-US" sz="1600">
                        <a:latin typeface="Calibri"/>
                        <a:ea typeface="Times New Roman"/>
                        <a:cs typeface="Times New Roman"/>
                      </a:endParaRPr>
                    </a:p>
                    <a:p>
                      <a:pPr marL="191135" marR="0">
                        <a:lnSpc>
                          <a:spcPct val="115000"/>
                        </a:lnSpc>
                        <a:spcBef>
                          <a:spcPts val="345"/>
                        </a:spcBef>
                        <a:spcAft>
                          <a:spcPts val="0"/>
                        </a:spcAft>
                      </a:pPr>
                      <a:r>
                        <a:rPr lang="en-US" sz="1600" b="1" spc="-5">
                          <a:latin typeface="Calibri"/>
                          <a:ea typeface="Times New Roman"/>
                          <a:cs typeface="Gill Sans MT"/>
                        </a:rPr>
                        <a:t>P</a:t>
                      </a:r>
                      <a:r>
                        <a:rPr lang="en-US" sz="1600" b="1">
                          <a:latin typeface="Calibri"/>
                          <a:ea typeface="Times New Roman"/>
                          <a:cs typeface="Gill Sans MT"/>
                        </a:rPr>
                        <a:t>r</a:t>
                      </a:r>
                      <a:r>
                        <a:rPr lang="en-US" sz="1600" b="1" spc="5">
                          <a:latin typeface="Calibri"/>
                          <a:ea typeface="Times New Roman"/>
                          <a:cs typeface="Gill Sans MT"/>
                        </a:rPr>
                        <a:t>i</a:t>
                      </a:r>
                      <a:r>
                        <a:rPr lang="en-US" sz="1600" b="1" spc="-5">
                          <a:latin typeface="Calibri"/>
                          <a:ea typeface="Times New Roman"/>
                          <a:cs typeface="Gill Sans MT"/>
                        </a:rPr>
                        <a:t>v</a:t>
                      </a:r>
                      <a:r>
                        <a:rPr lang="en-US" sz="1600" b="1">
                          <a:latin typeface="Calibri"/>
                          <a:ea typeface="Times New Roman"/>
                          <a:cs typeface="Gill Sans MT"/>
                        </a:rPr>
                        <a:t>a</a:t>
                      </a:r>
                      <a:r>
                        <a:rPr lang="en-US" sz="1600" b="1" spc="5">
                          <a:latin typeface="Calibri"/>
                          <a:ea typeface="Times New Roman"/>
                          <a:cs typeface="Gill Sans MT"/>
                        </a:rPr>
                        <a:t>t</a:t>
                      </a:r>
                      <a:r>
                        <a:rPr lang="en-US" sz="1600" b="1">
                          <a:latin typeface="Calibri"/>
                          <a:ea typeface="Times New Roman"/>
                          <a:cs typeface="Gill Sans MT"/>
                        </a:rPr>
                        <a:t>e</a:t>
                      </a:r>
                      <a:endParaRPr lang="en-US" sz="16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pPr marL="41910" marR="0">
                        <a:lnSpc>
                          <a:spcPct val="115000"/>
                        </a:lnSpc>
                        <a:spcBef>
                          <a:spcPts val="60"/>
                        </a:spcBef>
                        <a:spcAft>
                          <a:spcPts val="0"/>
                        </a:spcAft>
                      </a:pPr>
                      <a:r>
                        <a:rPr lang="en-US" sz="1600" b="1">
                          <a:latin typeface="Calibri"/>
                          <a:ea typeface="Times New Roman"/>
                          <a:cs typeface="Gill Sans MT"/>
                        </a:rPr>
                        <a:t>A</a:t>
                      </a:r>
                      <a:r>
                        <a:rPr lang="en-US" sz="1600" b="1" spc="5">
                          <a:latin typeface="Calibri"/>
                          <a:ea typeface="Times New Roman"/>
                          <a:cs typeface="Gill Sans MT"/>
                        </a:rPr>
                        <a:t>l</a:t>
                      </a:r>
                      <a:r>
                        <a:rPr lang="en-US" sz="1600" b="1">
                          <a:latin typeface="Calibri"/>
                          <a:ea typeface="Times New Roman"/>
                          <a:cs typeface="Gill Sans MT"/>
                        </a:rPr>
                        <a:t>l</a:t>
                      </a:r>
                      <a:r>
                        <a:rPr lang="en-US" sz="1600" b="1" spc="-5">
                          <a:latin typeface="Calibri"/>
                          <a:ea typeface="Times New Roman"/>
                          <a:cs typeface="Gill Sans MT"/>
                        </a:rPr>
                        <a:t> </a:t>
                      </a:r>
                      <a:r>
                        <a:rPr lang="en-US" sz="1600" b="1">
                          <a:latin typeface="Calibri"/>
                          <a:ea typeface="Times New Roman"/>
                          <a:cs typeface="Gill Sans MT"/>
                        </a:rPr>
                        <a:t>Fa</a:t>
                      </a:r>
                      <a:r>
                        <a:rPr lang="en-US" sz="1600" b="1" spc="5">
                          <a:latin typeface="Calibri"/>
                          <a:ea typeface="Times New Roman"/>
                          <a:cs typeface="Gill Sans MT"/>
                        </a:rPr>
                        <a:t>ciliti</a:t>
                      </a:r>
                      <a:r>
                        <a:rPr lang="en-US" sz="1600" b="1">
                          <a:latin typeface="Calibri"/>
                          <a:ea typeface="Times New Roman"/>
                          <a:cs typeface="Gill Sans MT"/>
                        </a:rPr>
                        <a:t>es</a:t>
                      </a:r>
                      <a:endParaRPr lang="en-US" sz="16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D9D9"/>
                    </a:solidFill>
                  </a:tcPr>
                </a:tc>
                <a:tc hMerge="1">
                  <a:txBody>
                    <a:bodyPr/>
                    <a:lstStyle/>
                    <a:p>
                      <a:endParaRPr lang="en-US"/>
                    </a:p>
                  </a:txBody>
                  <a:tcPr/>
                </a:tc>
              </a:tr>
              <a:tr h="540973">
                <a:tc vMerge="1">
                  <a:txBody>
                    <a:bodyPr/>
                    <a:lstStyle/>
                    <a:p>
                      <a:endParaRPr lang="en-US"/>
                    </a:p>
                  </a:txBody>
                  <a:tcPr/>
                </a:tc>
                <a:tc>
                  <a:txBody>
                    <a:bodyPr/>
                    <a:lstStyle/>
                    <a:p>
                      <a:pPr marL="29845" marR="0">
                        <a:lnSpc>
                          <a:spcPct val="115000"/>
                        </a:lnSpc>
                        <a:spcBef>
                          <a:spcPts val="105"/>
                        </a:spcBef>
                        <a:spcAft>
                          <a:spcPts val="0"/>
                        </a:spcAft>
                      </a:pPr>
                      <a:r>
                        <a:rPr lang="en-US" sz="1600" spc="5" dirty="0">
                          <a:latin typeface="Calibri"/>
                          <a:ea typeface="Times New Roman"/>
                          <a:cs typeface="Gill Sans MT"/>
                        </a:rPr>
                        <a:t>H</a:t>
                      </a:r>
                      <a:r>
                        <a:rPr lang="en-US" sz="1600" dirty="0">
                          <a:latin typeface="Calibri"/>
                          <a:ea typeface="Times New Roman"/>
                          <a:cs typeface="Gill Sans MT"/>
                        </a:rPr>
                        <a:t>om</a:t>
                      </a:r>
                      <a:r>
                        <a:rPr lang="en-US" sz="1600" spc="5" dirty="0">
                          <a:latin typeface="Calibri"/>
                          <a:ea typeface="Times New Roman"/>
                          <a:cs typeface="Gill Sans MT"/>
                        </a:rPr>
                        <a:t>es</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595" marR="0">
                        <a:lnSpc>
                          <a:spcPct val="115000"/>
                        </a:lnSpc>
                        <a:spcBef>
                          <a:spcPts val="105"/>
                        </a:spcBef>
                        <a:spcAft>
                          <a:spcPts val="0"/>
                        </a:spcAft>
                      </a:pPr>
                      <a:r>
                        <a:rPr lang="en-US" sz="1600" spc="5" dirty="0">
                          <a:latin typeface="Calibri"/>
                          <a:ea typeface="Times New Roman"/>
                          <a:cs typeface="Gill Sans MT"/>
                        </a:rPr>
                        <a:t>Be</a:t>
                      </a:r>
                      <a:r>
                        <a:rPr lang="en-US" sz="1600" spc="-5" dirty="0">
                          <a:latin typeface="Calibri"/>
                          <a:ea typeface="Times New Roman"/>
                          <a:cs typeface="Gill Sans MT"/>
                        </a:rPr>
                        <a:t>d</a:t>
                      </a:r>
                      <a:r>
                        <a:rPr lang="en-US" sz="1600" dirty="0">
                          <a:latin typeface="Calibri"/>
                          <a:ea typeface="Times New Roman"/>
                          <a:cs typeface="Gill Sans MT"/>
                        </a:rPr>
                        <a:t>s</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845" marR="0">
                        <a:lnSpc>
                          <a:spcPct val="115000"/>
                        </a:lnSpc>
                        <a:spcBef>
                          <a:spcPts val="105"/>
                        </a:spcBef>
                        <a:spcAft>
                          <a:spcPts val="0"/>
                        </a:spcAft>
                      </a:pPr>
                      <a:r>
                        <a:rPr lang="en-US" sz="1600" spc="5">
                          <a:latin typeface="Calibri"/>
                          <a:ea typeface="Times New Roman"/>
                          <a:cs typeface="Gill Sans MT"/>
                        </a:rPr>
                        <a:t>H</a:t>
                      </a:r>
                      <a:r>
                        <a:rPr lang="en-US" sz="1600">
                          <a:latin typeface="Calibri"/>
                          <a:ea typeface="Times New Roman"/>
                          <a:cs typeface="Gill Sans MT"/>
                        </a:rPr>
                        <a:t>om</a:t>
                      </a:r>
                      <a:r>
                        <a:rPr lang="en-US" sz="1600" spc="5">
                          <a:latin typeface="Calibri"/>
                          <a:ea typeface="Times New Roman"/>
                          <a:cs typeface="Gill Sans MT"/>
                        </a:rPr>
                        <a:t>es</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6205" marR="0">
                        <a:lnSpc>
                          <a:spcPct val="115000"/>
                        </a:lnSpc>
                        <a:spcBef>
                          <a:spcPts val="105"/>
                        </a:spcBef>
                        <a:spcAft>
                          <a:spcPts val="0"/>
                        </a:spcAft>
                      </a:pPr>
                      <a:r>
                        <a:rPr lang="en-US" sz="1600" spc="5" dirty="0">
                          <a:latin typeface="Calibri"/>
                          <a:ea typeface="Times New Roman"/>
                          <a:cs typeface="Gill Sans MT"/>
                        </a:rPr>
                        <a:t>Be</a:t>
                      </a:r>
                      <a:r>
                        <a:rPr lang="en-US" sz="1600" spc="-5" dirty="0">
                          <a:latin typeface="Calibri"/>
                          <a:ea typeface="Times New Roman"/>
                          <a:cs typeface="Gill Sans MT"/>
                        </a:rPr>
                        <a:t>d</a:t>
                      </a:r>
                      <a:r>
                        <a:rPr lang="en-US" sz="1600" dirty="0">
                          <a:latin typeface="Calibri"/>
                          <a:ea typeface="Times New Roman"/>
                          <a:cs typeface="Gill Sans MT"/>
                        </a:rPr>
                        <a:t>s</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845" marR="0">
                        <a:lnSpc>
                          <a:spcPct val="115000"/>
                        </a:lnSpc>
                        <a:spcBef>
                          <a:spcPts val="105"/>
                        </a:spcBef>
                        <a:spcAft>
                          <a:spcPts val="0"/>
                        </a:spcAft>
                      </a:pPr>
                      <a:r>
                        <a:rPr lang="en-US" sz="1600" spc="5" dirty="0">
                          <a:latin typeface="Calibri"/>
                          <a:ea typeface="Times New Roman"/>
                          <a:cs typeface="Gill Sans MT"/>
                        </a:rPr>
                        <a:t>H</a:t>
                      </a:r>
                      <a:r>
                        <a:rPr lang="en-US" sz="1600" dirty="0">
                          <a:latin typeface="Calibri"/>
                          <a:ea typeface="Times New Roman"/>
                          <a:cs typeface="Gill Sans MT"/>
                        </a:rPr>
                        <a:t>om</a:t>
                      </a:r>
                      <a:r>
                        <a:rPr lang="en-US" sz="1600" spc="5" dirty="0">
                          <a:latin typeface="Calibri"/>
                          <a:ea typeface="Times New Roman"/>
                          <a:cs typeface="Gill Sans MT"/>
                        </a:rPr>
                        <a:t>es</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595" marR="0">
                        <a:lnSpc>
                          <a:spcPct val="115000"/>
                        </a:lnSpc>
                        <a:spcBef>
                          <a:spcPts val="105"/>
                        </a:spcBef>
                        <a:spcAft>
                          <a:spcPts val="0"/>
                        </a:spcAft>
                      </a:pPr>
                      <a:r>
                        <a:rPr lang="en-US" sz="1600" spc="5" dirty="0">
                          <a:latin typeface="Calibri"/>
                          <a:ea typeface="Times New Roman"/>
                          <a:cs typeface="Gill Sans MT"/>
                        </a:rPr>
                        <a:t>Be</a:t>
                      </a:r>
                      <a:r>
                        <a:rPr lang="en-US" sz="1600" spc="-5" dirty="0">
                          <a:latin typeface="Calibri"/>
                          <a:ea typeface="Times New Roman"/>
                          <a:cs typeface="Gill Sans MT"/>
                        </a:rPr>
                        <a:t>d</a:t>
                      </a:r>
                      <a:r>
                        <a:rPr lang="en-US" sz="1600" dirty="0">
                          <a:latin typeface="Calibri"/>
                          <a:ea typeface="Times New Roman"/>
                          <a:cs typeface="Gill Sans MT"/>
                        </a:rPr>
                        <a:t>s</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845" marR="0">
                        <a:lnSpc>
                          <a:spcPct val="115000"/>
                        </a:lnSpc>
                        <a:spcBef>
                          <a:spcPts val="105"/>
                        </a:spcBef>
                        <a:spcAft>
                          <a:spcPts val="0"/>
                        </a:spcAft>
                      </a:pPr>
                      <a:r>
                        <a:rPr lang="en-US" sz="1600" spc="5" dirty="0">
                          <a:latin typeface="Calibri"/>
                          <a:ea typeface="Times New Roman"/>
                          <a:cs typeface="Gill Sans MT"/>
                        </a:rPr>
                        <a:t>H</a:t>
                      </a:r>
                      <a:r>
                        <a:rPr lang="en-US" sz="1600" dirty="0">
                          <a:latin typeface="Calibri"/>
                          <a:ea typeface="Times New Roman"/>
                          <a:cs typeface="Gill Sans MT"/>
                        </a:rPr>
                        <a:t>om</a:t>
                      </a:r>
                      <a:r>
                        <a:rPr lang="en-US" sz="1600" spc="5" dirty="0">
                          <a:latin typeface="Calibri"/>
                          <a:ea typeface="Times New Roman"/>
                          <a:cs typeface="Gill Sans MT"/>
                        </a:rPr>
                        <a:t>es</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595" marR="0">
                        <a:lnSpc>
                          <a:spcPct val="115000"/>
                        </a:lnSpc>
                        <a:spcBef>
                          <a:spcPts val="105"/>
                        </a:spcBef>
                        <a:spcAft>
                          <a:spcPts val="0"/>
                        </a:spcAft>
                      </a:pPr>
                      <a:r>
                        <a:rPr lang="en-US" sz="1600" spc="5" dirty="0">
                          <a:latin typeface="Calibri"/>
                          <a:ea typeface="Times New Roman"/>
                          <a:cs typeface="Gill Sans MT"/>
                        </a:rPr>
                        <a:t>Be</a:t>
                      </a:r>
                      <a:r>
                        <a:rPr lang="en-US" sz="1600" spc="-5" dirty="0">
                          <a:latin typeface="Calibri"/>
                          <a:ea typeface="Times New Roman"/>
                          <a:cs typeface="Gill Sans MT"/>
                        </a:rPr>
                        <a:t>d</a:t>
                      </a:r>
                      <a:r>
                        <a:rPr lang="en-US" sz="1600" dirty="0">
                          <a:latin typeface="Calibri"/>
                          <a:ea typeface="Times New Roman"/>
                          <a:cs typeface="Gill Sans MT"/>
                        </a:rPr>
                        <a:t>s</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845" marR="0">
                        <a:lnSpc>
                          <a:spcPct val="115000"/>
                        </a:lnSpc>
                        <a:spcBef>
                          <a:spcPts val="105"/>
                        </a:spcBef>
                        <a:spcAft>
                          <a:spcPts val="0"/>
                        </a:spcAft>
                      </a:pPr>
                      <a:r>
                        <a:rPr lang="en-US" sz="1600" spc="5" dirty="0">
                          <a:latin typeface="Calibri"/>
                          <a:ea typeface="Times New Roman"/>
                          <a:cs typeface="Gill Sans MT"/>
                        </a:rPr>
                        <a:t>H</a:t>
                      </a:r>
                      <a:r>
                        <a:rPr lang="en-US" sz="1600" dirty="0">
                          <a:latin typeface="Calibri"/>
                          <a:ea typeface="Times New Roman"/>
                          <a:cs typeface="Gill Sans MT"/>
                        </a:rPr>
                        <a:t>om</a:t>
                      </a:r>
                      <a:r>
                        <a:rPr lang="en-US" sz="1600" spc="5" dirty="0">
                          <a:latin typeface="Calibri"/>
                          <a:ea typeface="Times New Roman"/>
                          <a:cs typeface="Gill Sans MT"/>
                        </a:rPr>
                        <a:t>es</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marR="0">
                        <a:lnSpc>
                          <a:spcPct val="115000"/>
                        </a:lnSpc>
                        <a:spcBef>
                          <a:spcPts val="105"/>
                        </a:spcBef>
                        <a:spcAft>
                          <a:spcPts val="0"/>
                        </a:spcAft>
                      </a:pPr>
                      <a:r>
                        <a:rPr lang="en-US" sz="1600" spc="5" dirty="0">
                          <a:latin typeface="Calibri"/>
                          <a:ea typeface="Times New Roman"/>
                          <a:cs typeface="Gill Sans MT"/>
                        </a:rPr>
                        <a:t>Be</a:t>
                      </a:r>
                      <a:r>
                        <a:rPr lang="en-US" sz="1600" spc="-5" dirty="0">
                          <a:latin typeface="Calibri"/>
                          <a:ea typeface="Times New Roman"/>
                          <a:cs typeface="Gill Sans MT"/>
                        </a:rPr>
                        <a:t>d</a:t>
                      </a:r>
                      <a:r>
                        <a:rPr lang="en-US" sz="1600" dirty="0">
                          <a:latin typeface="Calibri"/>
                          <a:ea typeface="Times New Roman"/>
                          <a:cs typeface="Gill Sans MT"/>
                        </a:rPr>
                        <a:t>s</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845" marR="0">
                        <a:lnSpc>
                          <a:spcPct val="115000"/>
                        </a:lnSpc>
                        <a:spcBef>
                          <a:spcPts val="105"/>
                        </a:spcBef>
                        <a:spcAft>
                          <a:spcPts val="0"/>
                        </a:spcAft>
                      </a:pPr>
                      <a:r>
                        <a:rPr lang="en-US" sz="1600" spc="5" dirty="0">
                          <a:latin typeface="Calibri"/>
                          <a:ea typeface="Times New Roman"/>
                          <a:cs typeface="Gill Sans MT"/>
                        </a:rPr>
                        <a:t>H</a:t>
                      </a:r>
                      <a:r>
                        <a:rPr lang="en-US" sz="1600" dirty="0">
                          <a:latin typeface="Calibri"/>
                          <a:ea typeface="Times New Roman"/>
                          <a:cs typeface="Gill Sans MT"/>
                        </a:rPr>
                        <a:t>om</a:t>
                      </a:r>
                      <a:r>
                        <a:rPr lang="en-US" sz="1600" spc="5" dirty="0">
                          <a:latin typeface="Calibri"/>
                          <a:ea typeface="Times New Roman"/>
                          <a:cs typeface="Gill Sans MT"/>
                        </a:rPr>
                        <a:t>es</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595" marR="0">
                        <a:lnSpc>
                          <a:spcPct val="115000"/>
                        </a:lnSpc>
                        <a:spcBef>
                          <a:spcPts val="105"/>
                        </a:spcBef>
                        <a:spcAft>
                          <a:spcPts val="0"/>
                        </a:spcAft>
                      </a:pPr>
                      <a:r>
                        <a:rPr lang="en-US" sz="1600" spc="5" dirty="0">
                          <a:latin typeface="Calibri"/>
                          <a:ea typeface="Times New Roman"/>
                          <a:cs typeface="Gill Sans MT"/>
                        </a:rPr>
                        <a:t>Be</a:t>
                      </a:r>
                      <a:r>
                        <a:rPr lang="en-US" sz="1600" spc="-5" dirty="0">
                          <a:latin typeface="Calibri"/>
                          <a:ea typeface="Times New Roman"/>
                          <a:cs typeface="Gill Sans MT"/>
                        </a:rPr>
                        <a:t>d</a:t>
                      </a:r>
                      <a:r>
                        <a:rPr lang="en-US" sz="1600" dirty="0">
                          <a:latin typeface="Calibri"/>
                          <a:ea typeface="Times New Roman"/>
                          <a:cs typeface="Gill Sans MT"/>
                        </a:rPr>
                        <a:t>s</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82">
                <a:tc>
                  <a:txBody>
                    <a:bodyPr/>
                    <a:lstStyle/>
                    <a:p>
                      <a:pPr marL="183515" marR="0" algn="ctr">
                        <a:lnSpc>
                          <a:spcPct val="115000"/>
                        </a:lnSpc>
                        <a:spcBef>
                          <a:spcPts val="105"/>
                        </a:spcBef>
                        <a:spcAft>
                          <a:spcPts val="0"/>
                        </a:spcAft>
                      </a:pPr>
                      <a:r>
                        <a:rPr lang="en-US" sz="1600" b="1" dirty="0">
                          <a:latin typeface="Calibri"/>
                          <a:ea typeface="Times New Roman"/>
                          <a:cs typeface="Gill Sans MT"/>
                        </a:rPr>
                        <a:t>2002</a:t>
                      </a:r>
                      <a:endParaRPr lang="en-US" sz="1600" dirty="0">
                        <a:latin typeface="Calibri"/>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26</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dirty="0">
                          <a:latin typeface="Calibri"/>
                          <a:ea typeface="Times New Roman"/>
                          <a:cs typeface="Gill Sans MT"/>
                        </a:rPr>
                        <a:t>2</a:t>
                      </a:r>
                      <a:r>
                        <a:rPr lang="en-US" sz="1600" dirty="0">
                          <a:latin typeface="Calibri"/>
                          <a:ea typeface="Times New Roman"/>
                          <a:cs typeface="Gill Sans MT"/>
                        </a:rPr>
                        <a:t>,</a:t>
                      </a:r>
                      <a:r>
                        <a:rPr lang="en-US" sz="1600" spc="5" dirty="0">
                          <a:latin typeface="Calibri"/>
                          <a:ea typeface="Times New Roman"/>
                          <a:cs typeface="Gill Sans MT"/>
                        </a:rPr>
                        <a:t>425</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970" algn="ctr">
                        <a:lnSpc>
                          <a:spcPct val="115000"/>
                        </a:lnSpc>
                        <a:spcBef>
                          <a:spcPts val="105"/>
                        </a:spcBef>
                        <a:spcAft>
                          <a:spcPts val="0"/>
                        </a:spcAft>
                      </a:pPr>
                      <a:r>
                        <a:rPr lang="en-US" sz="1600">
                          <a:latin typeface="Calibri"/>
                          <a:ea typeface="Times New Roman"/>
                          <a:cs typeface="Gill Sans MT"/>
                        </a:rPr>
                        <a:t>5</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530</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10</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1</a:t>
                      </a:r>
                      <a:r>
                        <a:rPr lang="en-US" sz="1600">
                          <a:latin typeface="Calibri"/>
                          <a:ea typeface="Times New Roman"/>
                          <a:cs typeface="Gill Sans MT"/>
                        </a:rPr>
                        <a:t>,</a:t>
                      </a:r>
                      <a:r>
                        <a:rPr lang="en-US" sz="1600" spc="5">
                          <a:latin typeface="Calibri"/>
                          <a:ea typeface="Times New Roman"/>
                          <a:cs typeface="Gill Sans MT"/>
                        </a:rPr>
                        <a:t>161</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41</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4</a:t>
                      </a:r>
                      <a:r>
                        <a:rPr lang="en-US" sz="1600">
                          <a:latin typeface="Calibri"/>
                          <a:ea typeface="Times New Roman"/>
                          <a:cs typeface="Gill Sans MT"/>
                        </a:rPr>
                        <a:t>,</a:t>
                      </a:r>
                      <a:r>
                        <a:rPr lang="en-US" sz="1600" spc="5">
                          <a:latin typeface="Calibri"/>
                          <a:ea typeface="Times New Roman"/>
                          <a:cs typeface="Gill Sans MT"/>
                        </a:rPr>
                        <a:t>116</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970" algn="ctr">
                        <a:lnSpc>
                          <a:spcPct val="115000"/>
                        </a:lnSpc>
                        <a:spcBef>
                          <a:spcPts val="105"/>
                        </a:spcBef>
                        <a:spcAft>
                          <a:spcPts val="0"/>
                        </a:spcAft>
                      </a:pPr>
                      <a:r>
                        <a:rPr lang="en-US" sz="1600">
                          <a:latin typeface="Calibri"/>
                          <a:ea typeface="Times New Roman"/>
                          <a:cs typeface="Gill Sans MT"/>
                        </a:rPr>
                        <a:t>4</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655</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45</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4</a:t>
                      </a:r>
                      <a:r>
                        <a:rPr lang="en-US" sz="1600">
                          <a:latin typeface="Calibri"/>
                          <a:ea typeface="Times New Roman"/>
                          <a:cs typeface="Gill Sans MT"/>
                        </a:rPr>
                        <a:t>,</a:t>
                      </a:r>
                      <a:r>
                        <a:rPr lang="en-US" sz="1600" spc="5">
                          <a:latin typeface="Calibri"/>
                          <a:ea typeface="Times New Roman"/>
                          <a:cs typeface="Gill Sans MT"/>
                        </a:rPr>
                        <a:t>771</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82">
                <a:tc>
                  <a:txBody>
                    <a:bodyPr/>
                    <a:lstStyle/>
                    <a:p>
                      <a:pPr marL="183515" marR="0" algn="ctr">
                        <a:lnSpc>
                          <a:spcPct val="115000"/>
                        </a:lnSpc>
                        <a:spcBef>
                          <a:spcPts val="105"/>
                        </a:spcBef>
                        <a:spcAft>
                          <a:spcPts val="0"/>
                        </a:spcAft>
                      </a:pPr>
                      <a:r>
                        <a:rPr lang="en-US" sz="1600" b="1">
                          <a:latin typeface="Calibri"/>
                          <a:ea typeface="Times New Roman"/>
                          <a:cs typeface="Gill Sans MT"/>
                        </a:rPr>
                        <a:t>2003</a:t>
                      </a:r>
                      <a:endParaRPr lang="en-US" sz="1600">
                        <a:latin typeface="Calibri"/>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26</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dirty="0">
                          <a:latin typeface="Calibri"/>
                          <a:ea typeface="Times New Roman"/>
                          <a:cs typeface="Gill Sans MT"/>
                        </a:rPr>
                        <a:t>2</a:t>
                      </a:r>
                      <a:r>
                        <a:rPr lang="en-US" sz="1600" dirty="0">
                          <a:latin typeface="Calibri"/>
                          <a:ea typeface="Times New Roman"/>
                          <a:cs typeface="Gill Sans MT"/>
                        </a:rPr>
                        <a:t>,</a:t>
                      </a:r>
                      <a:r>
                        <a:rPr lang="en-US" sz="1600" spc="5" dirty="0">
                          <a:latin typeface="Calibri"/>
                          <a:ea typeface="Times New Roman"/>
                          <a:cs typeface="Gill Sans MT"/>
                        </a:rPr>
                        <a:t>427</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970" algn="ctr">
                        <a:lnSpc>
                          <a:spcPct val="115000"/>
                        </a:lnSpc>
                        <a:spcBef>
                          <a:spcPts val="105"/>
                        </a:spcBef>
                        <a:spcAft>
                          <a:spcPts val="0"/>
                        </a:spcAft>
                      </a:pPr>
                      <a:r>
                        <a:rPr lang="en-US" sz="1600">
                          <a:latin typeface="Calibri"/>
                          <a:ea typeface="Times New Roman"/>
                          <a:cs typeface="Gill Sans MT"/>
                        </a:rPr>
                        <a:t>5</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530</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10</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1</a:t>
                      </a:r>
                      <a:r>
                        <a:rPr lang="en-US" sz="1600">
                          <a:latin typeface="Calibri"/>
                          <a:ea typeface="Times New Roman"/>
                          <a:cs typeface="Gill Sans MT"/>
                        </a:rPr>
                        <a:t>,</a:t>
                      </a:r>
                      <a:r>
                        <a:rPr lang="en-US" sz="1600" spc="5">
                          <a:latin typeface="Calibri"/>
                          <a:ea typeface="Times New Roman"/>
                          <a:cs typeface="Gill Sans MT"/>
                        </a:rPr>
                        <a:t>144</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41</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4</a:t>
                      </a:r>
                      <a:r>
                        <a:rPr lang="en-US" sz="1600">
                          <a:latin typeface="Calibri"/>
                          <a:ea typeface="Times New Roman"/>
                          <a:cs typeface="Gill Sans MT"/>
                        </a:rPr>
                        <a:t>,</a:t>
                      </a:r>
                      <a:r>
                        <a:rPr lang="en-US" sz="1600" spc="5">
                          <a:latin typeface="Calibri"/>
                          <a:ea typeface="Times New Roman"/>
                          <a:cs typeface="Gill Sans MT"/>
                        </a:rPr>
                        <a:t>101</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970" algn="ctr">
                        <a:lnSpc>
                          <a:spcPct val="115000"/>
                        </a:lnSpc>
                        <a:spcBef>
                          <a:spcPts val="105"/>
                        </a:spcBef>
                        <a:spcAft>
                          <a:spcPts val="0"/>
                        </a:spcAft>
                      </a:pPr>
                      <a:r>
                        <a:rPr lang="en-US" sz="1600">
                          <a:latin typeface="Calibri"/>
                          <a:ea typeface="Times New Roman"/>
                          <a:cs typeface="Gill Sans MT"/>
                        </a:rPr>
                        <a:t>4</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655</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45</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4</a:t>
                      </a:r>
                      <a:r>
                        <a:rPr lang="en-US" sz="1600">
                          <a:latin typeface="Calibri"/>
                          <a:ea typeface="Times New Roman"/>
                          <a:cs typeface="Gill Sans MT"/>
                        </a:rPr>
                        <a:t>,</a:t>
                      </a:r>
                      <a:r>
                        <a:rPr lang="en-US" sz="1600" spc="5">
                          <a:latin typeface="Calibri"/>
                          <a:ea typeface="Times New Roman"/>
                          <a:cs typeface="Gill Sans MT"/>
                        </a:rPr>
                        <a:t>756</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82">
                <a:tc>
                  <a:txBody>
                    <a:bodyPr/>
                    <a:lstStyle/>
                    <a:p>
                      <a:pPr marL="183515" marR="0" algn="ctr">
                        <a:lnSpc>
                          <a:spcPct val="115000"/>
                        </a:lnSpc>
                        <a:spcBef>
                          <a:spcPts val="105"/>
                        </a:spcBef>
                        <a:spcAft>
                          <a:spcPts val="0"/>
                        </a:spcAft>
                      </a:pPr>
                      <a:r>
                        <a:rPr lang="en-US" sz="1600" b="1">
                          <a:latin typeface="Calibri"/>
                          <a:ea typeface="Times New Roman"/>
                          <a:cs typeface="Gill Sans MT"/>
                        </a:rPr>
                        <a:t>2004</a:t>
                      </a:r>
                      <a:endParaRPr lang="en-US" sz="1600">
                        <a:latin typeface="Calibri"/>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26</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dirty="0">
                          <a:latin typeface="Calibri"/>
                          <a:ea typeface="Times New Roman"/>
                          <a:cs typeface="Gill Sans MT"/>
                        </a:rPr>
                        <a:t>2</a:t>
                      </a:r>
                      <a:r>
                        <a:rPr lang="en-US" sz="1600" dirty="0">
                          <a:latin typeface="Calibri"/>
                          <a:ea typeface="Times New Roman"/>
                          <a:cs typeface="Gill Sans MT"/>
                        </a:rPr>
                        <a:t>,</a:t>
                      </a:r>
                      <a:r>
                        <a:rPr lang="en-US" sz="1600" spc="5" dirty="0">
                          <a:latin typeface="Calibri"/>
                          <a:ea typeface="Times New Roman"/>
                          <a:cs typeface="Gill Sans MT"/>
                        </a:rPr>
                        <a:t>400</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970" algn="ctr">
                        <a:lnSpc>
                          <a:spcPct val="115000"/>
                        </a:lnSpc>
                        <a:spcBef>
                          <a:spcPts val="105"/>
                        </a:spcBef>
                        <a:spcAft>
                          <a:spcPts val="0"/>
                        </a:spcAft>
                      </a:pPr>
                      <a:r>
                        <a:rPr lang="en-US" sz="1600">
                          <a:latin typeface="Calibri"/>
                          <a:ea typeface="Times New Roman"/>
                          <a:cs typeface="Gill Sans MT"/>
                        </a:rPr>
                        <a:t>5</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dirty="0">
                          <a:latin typeface="Calibri"/>
                          <a:ea typeface="Times New Roman"/>
                          <a:cs typeface="Gill Sans MT"/>
                        </a:rPr>
                        <a:t>521</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10</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1</a:t>
                      </a:r>
                      <a:r>
                        <a:rPr lang="en-US" sz="1600">
                          <a:latin typeface="Calibri"/>
                          <a:ea typeface="Times New Roman"/>
                          <a:cs typeface="Gill Sans MT"/>
                        </a:rPr>
                        <a:t>,</a:t>
                      </a:r>
                      <a:r>
                        <a:rPr lang="en-US" sz="1600" spc="5">
                          <a:latin typeface="Calibri"/>
                          <a:ea typeface="Times New Roman"/>
                          <a:cs typeface="Gill Sans MT"/>
                        </a:rPr>
                        <a:t>133</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41</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4</a:t>
                      </a:r>
                      <a:r>
                        <a:rPr lang="en-US" sz="1600">
                          <a:latin typeface="Calibri"/>
                          <a:ea typeface="Times New Roman"/>
                          <a:cs typeface="Gill Sans MT"/>
                        </a:rPr>
                        <a:t>,</a:t>
                      </a:r>
                      <a:r>
                        <a:rPr lang="en-US" sz="1600" spc="5">
                          <a:latin typeface="Calibri"/>
                          <a:ea typeface="Times New Roman"/>
                          <a:cs typeface="Gill Sans MT"/>
                        </a:rPr>
                        <a:t>054</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970" algn="ctr">
                        <a:lnSpc>
                          <a:spcPct val="115000"/>
                        </a:lnSpc>
                        <a:spcBef>
                          <a:spcPts val="105"/>
                        </a:spcBef>
                        <a:spcAft>
                          <a:spcPts val="0"/>
                        </a:spcAft>
                      </a:pPr>
                      <a:r>
                        <a:rPr lang="en-US" sz="1600">
                          <a:latin typeface="Calibri"/>
                          <a:ea typeface="Times New Roman"/>
                          <a:cs typeface="Gill Sans MT"/>
                        </a:rPr>
                        <a:t>4</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653</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45</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4</a:t>
                      </a:r>
                      <a:r>
                        <a:rPr lang="en-US" sz="1600">
                          <a:latin typeface="Calibri"/>
                          <a:ea typeface="Times New Roman"/>
                          <a:cs typeface="Gill Sans MT"/>
                        </a:rPr>
                        <a:t>,</a:t>
                      </a:r>
                      <a:r>
                        <a:rPr lang="en-US" sz="1600" spc="5">
                          <a:latin typeface="Calibri"/>
                          <a:ea typeface="Times New Roman"/>
                          <a:cs typeface="Gill Sans MT"/>
                        </a:rPr>
                        <a:t>707</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82">
                <a:tc>
                  <a:txBody>
                    <a:bodyPr/>
                    <a:lstStyle/>
                    <a:p>
                      <a:pPr marL="183515" marR="0" algn="ctr">
                        <a:lnSpc>
                          <a:spcPct val="115000"/>
                        </a:lnSpc>
                        <a:spcBef>
                          <a:spcPts val="105"/>
                        </a:spcBef>
                        <a:spcAft>
                          <a:spcPts val="0"/>
                        </a:spcAft>
                      </a:pPr>
                      <a:r>
                        <a:rPr lang="en-US" sz="1600" b="1">
                          <a:latin typeface="Calibri"/>
                          <a:ea typeface="Times New Roman"/>
                          <a:cs typeface="Gill Sans MT"/>
                        </a:rPr>
                        <a:t>2005</a:t>
                      </a:r>
                      <a:endParaRPr lang="en-US" sz="1600">
                        <a:latin typeface="Calibri"/>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27</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dirty="0">
                          <a:latin typeface="Calibri"/>
                          <a:ea typeface="Times New Roman"/>
                          <a:cs typeface="Gill Sans MT"/>
                        </a:rPr>
                        <a:t>2</a:t>
                      </a:r>
                      <a:r>
                        <a:rPr lang="en-US" sz="1600" dirty="0">
                          <a:latin typeface="Calibri"/>
                          <a:ea typeface="Times New Roman"/>
                          <a:cs typeface="Gill Sans MT"/>
                        </a:rPr>
                        <a:t>,</a:t>
                      </a:r>
                      <a:r>
                        <a:rPr lang="en-US" sz="1600" spc="5" dirty="0">
                          <a:latin typeface="Calibri"/>
                          <a:ea typeface="Times New Roman"/>
                          <a:cs typeface="Gill Sans MT"/>
                        </a:rPr>
                        <a:t>516</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970" algn="ctr">
                        <a:lnSpc>
                          <a:spcPct val="115000"/>
                        </a:lnSpc>
                        <a:spcBef>
                          <a:spcPts val="105"/>
                        </a:spcBef>
                        <a:spcAft>
                          <a:spcPts val="0"/>
                        </a:spcAft>
                      </a:pPr>
                      <a:r>
                        <a:rPr lang="en-US" sz="1600">
                          <a:latin typeface="Calibri"/>
                          <a:ea typeface="Times New Roman"/>
                          <a:cs typeface="Gill Sans MT"/>
                        </a:rPr>
                        <a:t>5</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521</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10</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1</a:t>
                      </a:r>
                      <a:r>
                        <a:rPr lang="en-US" sz="1600">
                          <a:latin typeface="Calibri"/>
                          <a:ea typeface="Times New Roman"/>
                          <a:cs typeface="Gill Sans MT"/>
                        </a:rPr>
                        <a:t>,</a:t>
                      </a:r>
                      <a:r>
                        <a:rPr lang="en-US" sz="1600" spc="5">
                          <a:latin typeface="Calibri"/>
                          <a:ea typeface="Times New Roman"/>
                          <a:cs typeface="Gill Sans MT"/>
                        </a:rPr>
                        <a:t>133</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42</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4</a:t>
                      </a:r>
                      <a:r>
                        <a:rPr lang="en-US" sz="1600">
                          <a:latin typeface="Calibri"/>
                          <a:ea typeface="Times New Roman"/>
                          <a:cs typeface="Gill Sans MT"/>
                        </a:rPr>
                        <a:t>,</a:t>
                      </a:r>
                      <a:r>
                        <a:rPr lang="en-US" sz="1600" spc="5">
                          <a:latin typeface="Calibri"/>
                          <a:ea typeface="Times New Roman"/>
                          <a:cs typeface="Gill Sans MT"/>
                        </a:rPr>
                        <a:t>170</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970" algn="ctr">
                        <a:lnSpc>
                          <a:spcPct val="115000"/>
                        </a:lnSpc>
                        <a:spcBef>
                          <a:spcPts val="105"/>
                        </a:spcBef>
                        <a:spcAft>
                          <a:spcPts val="0"/>
                        </a:spcAft>
                      </a:pPr>
                      <a:r>
                        <a:rPr lang="en-US" sz="1600">
                          <a:latin typeface="Calibri"/>
                          <a:ea typeface="Times New Roman"/>
                          <a:cs typeface="Gill Sans MT"/>
                        </a:rPr>
                        <a:t>4</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652</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46</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4</a:t>
                      </a:r>
                      <a:r>
                        <a:rPr lang="en-US" sz="1600">
                          <a:latin typeface="Calibri"/>
                          <a:ea typeface="Times New Roman"/>
                          <a:cs typeface="Gill Sans MT"/>
                        </a:rPr>
                        <a:t>,</a:t>
                      </a:r>
                      <a:r>
                        <a:rPr lang="en-US" sz="1600" spc="5">
                          <a:latin typeface="Calibri"/>
                          <a:ea typeface="Times New Roman"/>
                          <a:cs typeface="Gill Sans MT"/>
                        </a:rPr>
                        <a:t>822</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82">
                <a:tc>
                  <a:txBody>
                    <a:bodyPr/>
                    <a:lstStyle/>
                    <a:p>
                      <a:pPr marL="183515" marR="0" algn="ctr">
                        <a:lnSpc>
                          <a:spcPct val="115000"/>
                        </a:lnSpc>
                        <a:spcBef>
                          <a:spcPts val="105"/>
                        </a:spcBef>
                        <a:spcAft>
                          <a:spcPts val="0"/>
                        </a:spcAft>
                      </a:pPr>
                      <a:r>
                        <a:rPr lang="en-US" sz="1600" b="1">
                          <a:latin typeface="Calibri"/>
                          <a:ea typeface="Times New Roman"/>
                          <a:cs typeface="Gill Sans MT"/>
                        </a:rPr>
                        <a:t>2006</a:t>
                      </a:r>
                      <a:endParaRPr lang="en-US" sz="1600">
                        <a:latin typeface="Calibri"/>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26</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dirty="0">
                          <a:latin typeface="Calibri"/>
                          <a:ea typeface="Times New Roman"/>
                          <a:cs typeface="Gill Sans MT"/>
                        </a:rPr>
                        <a:t>2</a:t>
                      </a:r>
                      <a:r>
                        <a:rPr lang="en-US" sz="1600" dirty="0">
                          <a:latin typeface="Calibri"/>
                          <a:ea typeface="Times New Roman"/>
                          <a:cs typeface="Gill Sans MT"/>
                        </a:rPr>
                        <a:t>,</a:t>
                      </a:r>
                      <a:r>
                        <a:rPr lang="en-US" sz="1600" spc="5" dirty="0">
                          <a:latin typeface="Calibri"/>
                          <a:ea typeface="Times New Roman"/>
                          <a:cs typeface="Gill Sans MT"/>
                        </a:rPr>
                        <a:t>427</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970" algn="ctr">
                        <a:lnSpc>
                          <a:spcPct val="115000"/>
                        </a:lnSpc>
                        <a:spcBef>
                          <a:spcPts val="105"/>
                        </a:spcBef>
                        <a:spcAft>
                          <a:spcPts val="0"/>
                        </a:spcAft>
                      </a:pPr>
                      <a:r>
                        <a:rPr lang="en-US" sz="1600">
                          <a:latin typeface="Calibri"/>
                          <a:ea typeface="Times New Roman"/>
                          <a:cs typeface="Gill Sans MT"/>
                        </a:rPr>
                        <a:t>5</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530</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10</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1</a:t>
                      </a:r>
                      <a:r>
                        <a:rPr lang="en-US" sz="1600">
                          <a:latin typeface="Calibri"/>
                          <a:ea typeface="Times New Roman"/>
                          <a:cs typeface="Gill Sans MT"/>
                        </a:rPr>
                        <a:t>,</a:t>
                      </a:r>
                      <a:r>
                        <a:rPr lang="en-US" sz="1600" spc="5">
                          <a:latin typeface="Calibri"/>
                          <a:ea typeface="Times New Roman"/>
                          <a:cs typeface="Gill Sans MT"/>
                        </a:rPr>
                        <a:t>144</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41</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4</a:t>
                      </a:r>
                      <a:r>
                        <a:rPr lang="en-US" sz="1600">
                          <a:latin typeface="Calibri"/>
                          <a:ea typeface="Times New Roman"/>
                          <a:cs typeface="Gill Sans MT"/>
                        </a:rPr>
                        <a:t>,</a:t>
                      </a:r>
                      <a:r>
                        <a:rPr lang="en-US" sz="1600" spc="5">
                          <a:latin typeface="Calibri"/>
                          <a:ea typeface="Times New Roman"/>
                          <a:cs typeface="Gill Sans MT"/>
                        </a:rPr>
                        <a:t>101</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970" algn="ctr">
                        <a:lnSpc>
                          <a:spcPct val="115000"/>
                        </a:lnSpc>
                        <a:spcBef>
                          <a:spcPts val="105"/>
                        </a:spcBef>
                        <a:spcAft>
                          <a:spcPts val="0"/>
                        </a:spcAft>
                      </a:pPr>
                      <a:r>
                        <a:rPr lang="en-US" sz="1600">
                          <a:latin typeface="Calibri"/>
                          <a:ea typeface="Times New Roman"/>
                          <a:cs typeface="Gill Sans MT"/>
                        </a:rPr>
                        <a:t>4</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655</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45</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4</a:t>
                      </a:r>
                      <a:r>
                        <a:rPr lang="en-US" sz="1600">
                          <a:latin typeface="Calibri"/>
                          <a:ea typeface="Times New Roman"/>
                          <a:cs typeface="Gill Sans MT"/>
                        </a:rPr>
                        <a:t>,</a:t>
                      </a:r>
                      <a:r>
                        <a:rPr lang="en-US" sz="1600" spc="5">
                          <a:latin typeface="Calibri"/>
                          <a:ea typeface="Times New Roman"/>
                          <a:cs typeface="Gill Sans MT"/>
                        </a:rPr>
                        <a:t>756</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82">
                <a:tc>
                  <a:txBody>
                    <a:bodyPr/>
                    <a:lstStyle/>
                    <a:p>
                      <a:pPr marL="183515" marR="0" algn="ctr">
                        <a:lnSpc>
                          <a:spcPct val="115000"/>
                        </a:lnSpc>
                        <a:spcBef>
                          <a:spcPts val="105"/>
                        </a:spcBef>
                        <a:spcAft>
                          <a:spcPts val="0"/>
                        </a:spcAft>
                      </a:pPr>
                      <a:r>
                        <a:rPr lang="en-US" sz="1600" b="1">
                          <a:latin typeface="Calibri"/>
                          <a:ea typeface="Times New Roman"/>
                          <a:cs typeface="Gill Sans MT"/>
                        </a:rPr>
                        <a:t>2007</a:t>
                      </a:r>
                      <a:endParaRPr lang="en-US" sz="1600">
                        <a:latin typeface="Calibri"/>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27</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dirty="0">
                          <a:latin typeface="Calibri"/>
                          <a:ea typeface="Times New Roman"/>
                          <a:cs typeface="Gill Sans MT"/>
                        </a:rPr>
                        <a:t>2</a:t>
                      </a:r>
                      <a:r>
                        <a:rPr lang="en-US" sz="1600" dirty="0">
                          <a:latin typeface="Calibri"/>
                          <a:ea typeface="Times New Roman"/>
                          <a:cs typeface="Gill Sans MT"/>
                        </a:rPr>
                        <a:t>,</a:t>
                      </a:r>
                      <a:r>
                        <a:rPr lang="en-US" sz="1600" spc="5" dirty="0">
                          <a:latin typeface="Calibri"/>
                          <a:ea typeface="Times New Roman"/>
                          <a:cs typeface="Gill Sans MT"/>
                        </a:rPr>
                        <a:t>523</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970" algn="ctr">
                        <a:lnSpc>
                          <a:spcPct val="115000"/>
                        </a:lnSpc>
                        <a:spcBef>
                          <a:spcPts val="105"/>
                        </a:spcBef>
                        <a:spcAft>
                          <a:spcPts val="0"/>
                        </a:spcAft>
                      </a:pPr>
                      <a:r>
                        <a:rPr lang="en-US" sz="1600">
                          <a:latin typeface="Calibri"/>
                          <a:ea typeface="Times New Roman"/>
                          <a:cs typeface="Gill Sans MT"/>
                        </a:rPr>
                        <a:t>6</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642</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10</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1</a:t>
                      </a:r>
                      <a:r>
                        <a:rPr lang="en-US" sz="1600">
                          <a:latin typeface="Calibri"/>
                          <a:ea typeface="Times New Roman"/>
                          <a:cs typeface="Gill Sans MT"/>
                        </a:rPr>
                        <a:t>,</a:t>
                      </a:r>
                      <a:r>
                        <a:rPr lang="en-US" sz="1600" spc="5">
                          <a:latin typeface="Calibri"/>
                          <a:ea typeface="Times New Roman"/>
                          <a:cs typeface="Gill Sans MT"/>
                        </a:rPr>
                        <a:t>143</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43</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4</a:t>
                      </a:r>
                      <a:r>
                        <a:rPr lang="en-US" sz="1600">
                          <a:latin typeface="Calibri"/>
                          <a:ea typeface="Times New Roman"/>
                          <a:cs typeface="Gill Sans MT"/>
                        </a:rPr>
                        <a:t>,</a:t>
                      </a:r>
                      <a:r>
                        <a:rPr lang="en-US" sz="1600" spc="5">
                          <a:latin typeface="Calibri"/>
                          <a:ea typeface="Times New Roman"/>
                          <a:cs typeface="Gill Sans MT"/>
                        </a:rPr>
                        <a:t>308</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970" algn="ctr">
                        <a:lnSpc>
                          <a:spcPct val="115000"/>
                        </a:lnSpc>
                        <a:spcBef>
                          <a:spcPts val="105"/>
                        </a:spcBef>
                        <a:spcAft>
                          <a:spcPts val="0"/>
                        </a:spcAft>
                      </a:pPr>
                      <a:r>
                        <a:rPr lang="en-US" sz="1600">
                          <a:latin typeface="Calibri"/>
                          <a:ea typeface="Times New Roman"/>
                          <a:cs typeface="Gill Sans MT"/>
                        </a:rPr>
                        <a:t>4</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626</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47</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4</a:t>
                      </a:r>
                      <a:r>
                        <a:rPr lang="en-US" sz="1600">
                          <a:latin typeface="Calibri"/>
                          <a:ea typeface="Times New Roman"/>
                          <a:cs typeface="Gill Sans MT"/>
                        </a:rPr>
                        <a:t>,</a:t>
                      </a:r>
                      <a:r>
                        <a:rPr lang="en-US" sz="1600" spc="5">
                          <a:latin typeface="Calibri"/>
                          <a:ea typeface="Times New Roman"/>
                          <a:cs typeface="Gill Sans MT"/>
                        </a:rPr>
                        <a:t>934</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82">
                <a:tc>
                  <a:txBody>
                    <a:bodyPr/>
                    <a:lstStyle/>
                    <a:p>
                      <a:pPr marL="183515" marR="0" algn="ctr">
                        <a:lnSpc>
                          <a:spcPct val="115000"/>
                        </a:lnSpc>
                        <a:spcBef>
                          <a:spcPts val="105"/>
                        </a:spcBef>
                        <a:spcAft>
                          <a:spcPts val="0"/>
                        </a:spcAft>
                      </a:pPr>
                      <a:r>
                        <a:rPr lang="en-US" sz="1600" b="1">
                          <a:latin typeface="Calibri"/>
                          <a:ea typeface="Times New Roman"/>
                          <a:cs typeface="Gill Sans MT"/>
                        </a:rPr>
                        <a:t>2008</a:t>
                      </a:r>
                      <a:endParaRPr lang="en-US" sz="1600">
                        <a:latin typeface="Calibri"/>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26</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dirty="0">
                          <a:latin typeface="Calibri"/>
                          <a:ea typeface="Times New Roman"/>
                          <a:cs typeface="Gill Sans MT"/>
                        </a:rPr>
                        <a:t>2</a:t>
                      </a:r>
                      <a:r>
                        <a:rPr lang="en-US" sz="1600" dirty="0">
                          <a:latin typeface="Calibri"/>
                          <a:ea typeface="Times New Roman"/>
                          <a:cs typeface="Gill Sans MT"/>
                        </a:rPr>
                        <a:t>,</a:t>
                      </a:r>
                      <a:r>
                        <a:rPr lang="en-US" sz="1600" spc="5" dirty="0">
                          <a:latin typeface="Calibri"/>
                          <a:ea typeface="Times New Roman"/>
                          <a:cs typeface="Gill Sans MT"/>
                        </a:rPr>
                        <a:t>498</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970" algn="ctr">
                        <a:lnSpc>
                          <a:spcPct val="115000"/>
                        </a:lnSpc>
                        <a:spcBef>
                          <a:spcPts val="105"/>
                        </a:spcBef>
                        <a:spcAft>
                          <a:spcPts val="0"/>
                        </a:spcAft>
                      </a:pPr>
                      <a:r>
                        <a:rPr lang="en-US" sz="1600">
                          <a:latin typeface="Calibri"/>
                          <a:ea typeface="Times New Roman"/>
                          <a:cs typeface="Gill Sans MT"/>
                        </a:rPr>
                        <a:t>6</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642</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12</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1</a:t>
                      </a:r>
                      <a:r>
                        <a:rPr lang="en-US" sz="1600">
                          <a:latin typeface="Calibri"/>
                          <a:ea typeface="Times New Roman"/>
                          <a:cs typeface="Gill Sans MT"/>
                        </a:rPr>
                        <a:t>,</a:t>
                      </a:r>
                      <a:r>
                        <a:rPr lang="en-US" sz="1600" spc="5">
                          <a:latin typeface="Calibri"/>
                          <a:ea typeface="Times New Roman"/>
                          <a:cs typeface="Gill Sans MT"/>
                        </a:rPr>
                        <a:t>323</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44</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4</a:t>
                      </a:r>
                      <a:r>
                        <a:rPr lang="en-US" sz="1600">
                          <a:latin typeface="Calibri"/>
                          <a:ea typeface="Times New Roman"/>
                          <a:cs typeface="Gill Sans MT"/>
                        </a:rPr>
                        <a:t>,</a:t>
                      </a:r>
                      <a:r>
                        <a:rPr lang="en-US" sz="1600" spc="5">
                          <a:latin typeface="Calibri"/>
                          <a:ea typeface="Times New Roman"/>
                          <a:cs typeface="Gill Sans MT"/>
                        </a:rPr>
                        <a:t>463</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970" algn="ctr">
                        <a:lnSpc>
                          <a:spcPct val="115000"/>
                        </a:lnSpc>
                        <a:spcBef>
                          <a:spcPts val="105"/>
                        </a:spcBef>
                        <a:spcAft>
                          <a:spcPts val="0"/>
                        </a:spcAft>
                      </a:pPr>
                      <a:r>
                        <a:rPr lang="en-US" sz="1600">
                          <a:latin typeface="Calibri"/>
                          <a:ea typeface="Times New Roman"/>
                          <a:cs typeface="Gill Sans MT"/>
                        </a:rPr>
                        <a:t>4</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626</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48</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5</a:t>
                      </a:r>
                      <a:r>
                        <a:rPr lang="en-US" sz="1600">
                          <a:latin typeface="Calibri"/>
                          <a:ea typeface="Times New Roman"/>
                          <a:cs typeface="Gill Sans MT"/>
                        </a:rPr>
                        <a:t>,</a:t>
                      </a:r>
                      <a:r>
                        <a:rPr lang="en-US" sz="1600" spc="5">
                          <a:latin typeface="Calibri"/>
                          <a:ea typeface="Times New Roman"/>
                          <a:cs typeface="Gill Sans MT"/>
                        </a:rPr>
                        <a:t>089</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82">
                <a:tc>
                  <a:txBody>
                    <a:bodyPr/>
                    <a:lstStyle/>
                    <a:p>
                      <a:pPr marL="183515" marR="0" algn="ctr">
                        <a:lnSpc>
                          <a:spcPct val="115000"/>
                        </a:lnSpc>
                        <a:spcBef>
                          <a:spcPts val="105"/>
                        </a:spcBef>
                        <a:spcAft>
                          <a:spcPts val="0"/>
                        </a:spcAft>
                      </a:pPr>
                      <a:r>
                        <a:rPr lang="en-US" sz="1600" b="1">
                          <a:latin typeface="Calibri"/>
                          <a:ea typeface="Times New Roman"/>
                          <a:cs typeface="Gill Sans MT"/>
                        </a:rPr>
                        <a:t>2009</a:t>
                      </a:r>
                      <a:endParaRPr lang="en-US" sz="1600">
                        <a:latin typeface="Calibri"/>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26</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dirty="0">
                          <a:latin typeface="Calibri"/>
                          <a:ea typeface="Times New Roman"/>
                          <a:cs typeface="Gill Sans MT"/>
                        </a:rPr>
                        <a:t>2</a:t>
                      </a:r>
                      <a:r>
                        <a:rPr lang="en-US" sz="1600" dirty="0">
                          <a:latin typeface="Calibri"/>
                          <a:ea typeface="Times New Roman"/>
                          <a:cs typeface="Gill Sans MT"/>
                        </a:rPr>
                        <a:t>,</a:t>
                      </a:r>
                      <a:r>
                        <a:rPr lang="en-US" sz="1600" spc="5" dirty="0">
                          <a:latin typeface="Calibri"/>
                          <a:ea typeface="Times New Roman"/>
                          <a:cs typeface="Gill Sans MT"/>
                        </a:rPr>
                        <a:t>519</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970" algn="ctr">
                        <a:lnSpc>
                          <a:spcPct val="115000"/>
                        </a:lnSpc>
                        <a:spcBef>
                          <a:spcPts val="105"/>
                        </a:spcBef>
                        <a:spcAft>
                          <a:spcPts val="0"/>
                        </a:spcAft>
                      </a:pPr>
                      <a:r>
                        <a:rPr lang="en-US" sz="1600">
                          <a:latin typeface="Calibri"/>
                          <a:ea typeface="Times New Roman"/>
                          <a:cs typeface="Gill Sans MT"/>
                        </a:rPr>
                        <a:t>6</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642</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11</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1</a:t>
                      </a:r>
                      <a:r>
                        <a:rPr lang="en-US" sz="1600">
                          <a:latin typeface="Calibri"/>
                          <a:ea typeface="Times New Roman"/>
                          <a:cs typeface="Gill Sans MT"/>
                        </a:rPr>
                        <a:t>,</a:t>
                      </a:r>
                      <a:r>
                        <a:rPr lang="en-US" sz="1600" spc="5">
                          <a:latin typeface="Calibri"/>
                          <a:ea typeface="Times New Roman"/>
                          <a:cs typeface="Gill Sans MT"/>
                        </a:rPr>
                        <a:t>234</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43</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4</a:t>
                      </a:r>
                      <a:r>
                        <a:rPr lang="en-US" sz="1600">
                          <a:latin typeface="Calibri"/>
                          <a:ea typeface="Times New Roman"/>
                          <a:cs typeface="Gill Sans MT"/>
                        </a:rPr>
                        <a:t>,</a:t>
                      </a:r>
                      <a:r>
                        <a:rPr lang="en-US" sz="1600" spc="5">
                          <a:latin typeface="Calibri"/>
                          <a:ea typeface="Times New Roman"/>
                          <a:cs typeface="Gill Sans MT"/>
                        </a:rPr>
                        <a:t>395</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970" algn="ctr">
                        <a:lnSpc>
                          <a:spcPct val="115000"/>
                        </a:lnSpc>
                        <a:spcBef>
                          <a:spcPts val="105"/>
                        </a:spcBef>
                        <a:spcAft>
                          <a:spcPts val="0"/>
                        </a:spcAft>
                      </a:pPr>
                      <a:r>
                        <a:rPr lang="en-US" sz="1600">
                          <a:latin typeface="Calibri"/>
                          <a:ea typeface="Times New Roman"/>
                          <a:cs typeface="Gill Sans MT"/>
                        </a:rPr>
                        <a:t>4</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626</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47</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5</a:t>
                      </a:r>
                      <a:r>
                        <a:rPr lang="en-US" sz="1600">
                          <a:latin typeface="Calibri"/>
                          <a:ea typeface="Times New Roman"/>
                          <a:cs typeface="Gill Sans MT"/>
                        </a:rPr>
                        <a:t>,</a:t>
                      </a:r>
                      <a:r>
                        <a:rPr lang="en-US" sz="1600" spc="5">
                          <a:latin typeface="Calibri"/>
                          <a:ea typeface="Times New Roman"/>
                          <a:cs typeface="Gill Sans MT"/>
                        </a:rPr>
                        <a:t>021</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82">
                <a:tc>
                  <a:txBody>
                    <a:bodyPr/>
                    <a:lstStyle/>
                    <a:p>
                      <a:pPr marL="183515" marR="0" algn="ctr">
                        <a:lnSpc>
                          <a:spcPct val="115000"/>
                        </a:lnSpc>
                        <a:spcBef>
                          <a:spcPts val="105"/>
                        </a:spcBef>
                        <a:spcAft>
                          <a:spcPts val="0"/>
                        </a:spcAft>
                      </a:pPr>
                      <a:r>
                        <a:rPr lang="en-US" sz="1600" b="1">
                          <a:latin typeface="Calibri"/>
                          <a:ea typeface="Times New Roman"/>
                          <a:cs typeface="Gill Sans MT"/>
                        </a:rPr>
                        <a:t>2010</a:t>
                      </a:r>
                      <a:endParaRPr lang="en-US" sz="1600">
                        <a:latin typeface="Calibri"/>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26</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dirty="0">
                          <a:latin typeface="Calibri"/>
                          <a:ea typeface="Times New Roman"/>
                          <a:cs typeface="Gill Sans MT"/>
                        </a:rPr>
                        <a:t>2</a:t>
                      </a:r>
                      <a:r>
                        <a:rPr lang="en-US" sz="1600" dirty="0">
                          <a:latin typeface="Calibri"/>
                          <a:ea typeface="Times New Roman"/>
                          <a:cs typeface="Gill Sans MT"/>
                        </a:rPr>
                        <a:t>,</a:t>
                      </a:r>
                      <a:r>
                        <a:rPr lang="en-US" sz="1600" spc="5" dirty="0">
                          <a:latin typeface="Calibri"/>
                          <a:ea typeface="Times New Roman"/>
                          <a:cs typeface="Gill Sans MT"/>
                        </a:rPr>
                        <a:t>519</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970" algn="ctr">
                        <a:lnSpc>
                          <a:spcPct val="115000"/>
                        </a:lnSpc>
                        <a:spcBef>
                          <a:spcPts val="105"/>
                        </a:spcBef>
                        <a:spcAft>
                          <a:spcPts val="0"/>
                        </a:spcAft>
                      </a:pPr>
                      <a:r>
                        <a:rPr lang="en-US" sz="1600">
                          <a:latin typeface="Calibri"/>
                          <a:ea typeface="Times New Roman"/>
                          <a:cs typeface="Gill Sans MT"/>
                        </a:rPr>
                        <a:t>6</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642</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11</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1</a:t>
                      </a:r>
                      <a:r>
                        <a:rPr lang="en-US" sz="1600">
                          <a:latin typeface="Calibri"/>
                          <a:ea typeface="Times New Roman"/>
                          <a:cs typeface="Gill Sans MT"/>
                        </a:rPr>
                        <a:t>,</a:t>
                      </a:r>
                      <a:r>
                        <a:rPr lang="en-US" sz="1600" spc="5">
                          <a:latin typeface="Calibri"/>
                          <a:ea typeface="Times New Roman"/>
                          <a:cs typeface="Gill Sans MT"/>
                        </a:rPr>
                        <a:t>234</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43</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4</a:t>
                      </a:r>
                      <a:r>
                        <a:rPr lang="en-US" sz="1600">
                          <a:latin typeface="Calibri"/>
                          <a:ea typeface="Times New Roman"/>
                          <a:cs typeface="Gill Sans MT"/>
                        </a:rPr>
                        <a:t>,</a:t>
                      </a:r>
                      <a:r>
                        <a:rPr lang="en-US" sz="1600" spc="5">
                          <a:latin typeface="Calibri"/>
                          <a:ea typeface="Times New Roman"/>
                          <a:cs typeface="Gill Sans MT"/>
                        </a:rPr>
                        <a:t>395</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970" algn="ctr">
                        <a:lnSpc>
                          <a:spcPct val="115000"/>
                        </a:lnSpc>
                        <a:spcBef>
                          <a:spcPts val="105"/>
                        </a:spcBef>
                        <a:spcAft>
                          <a:spcPts val="0"/>
                        </a:spcAft>
                      </a:pPr>
                      <a:r>
                        <a:rPr lang="en-US" sz="1600">
                          <a:latin typeface="Calibri"/>
                          <a:ea typeface="Times New Roman"/>
                          <a:cs typeface="Gill Sans MT"/>
                        </a:rPr>
                        <a:t>3</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591</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46</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dirty="0">
                          <a:latin typeface="Calibri"/>
                          <a:ea typeface="Times New Roman"/>
                          <a:cs typeface="Gill Sans MT"/>
                        </a:rPr>
                        <a:t>4</a:t>
                      </a:r>
                      <a:r>
                        <a:rPr lang="en-US" sz="1600" dirty="0">
                          <a:latin typeface="Calibri"/>
                          <a:ea typeface="Times New Roman"/>
                          <a:cs typeface="Gill Sans MT"/>
                        </a:rPr>
                        <a:t>,</a:t>
                      </a:r>
                      <a:r>
                        <a:rPr lang="en-US" sz="1600" spc="5" dirty="0">
                          <a:latin typeface="Calibri"/>
                          <a:ea typeface="Times New Roman"/>
                          <a:cs typeface="Gill Sans MT"/>
                        </a:rPr>
                        <a:t>986</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82">
                <a:tc>
                  <a:txBody>
                    <a:bodyPr/>
                    <a:lstStyle/>
                    <a:p>
                      <a:pPr marL="183515" marR="0" algn="ctr">
                        <a:lnSpc>
                          <a:spcPct val="115000"/>
                        </a:lnSpc>
                        <a:spcBef>
                          <a:spcPts val="105"/>
                        </a:spcBef>
                        <a:spcAft>
                          <a:spcPts val="0"/>
                        </a:spcAft>
                      </a:pPr>
                      <a:r>
                        <a:rPr lang="en-US" sz="1600" b="1">
                          <a:latin typeface="Calibri"/>
                          <a:ea typeface="Times New Roman"/>
                          <a:cs typeface="Gill Sans MT"/>
                        </a:rPr>
                        <a:t>2011</a:t>
                      </a:r>
                      <a:endParaRPr lang="en-US" sz="1600">
                        <a:latin typeface="Calibri"/>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26</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dirty="0">
                          <a:latin typeface="Calibri"/>
                          <a:ea typeface="Times New Roman"/>
                          <a:cs typeface="Gill Sans MT"/>
                        </a:rPr>
                        <a:t>2</a:t>
                      </a:r>
                      <a:r>
                        <a:rPr lang="en-US" sz="1600" dirty="0">
                          <a:latin typeface="Calibri"/>
                          <a:ea typeface="Times New Roman"/>
                          <a:cs typeface="Gill Sans MT"/>
                        </a:rPr>
                        <a:t>,</a:t>
                      </a:r>
                      <a:r>
                        <a:rPr lang="en-US" sz="1600" spc="5" dirty="0">
                          <a:latin typeface="Calibri"/>
                          <a:ea typeface="Times New Roman"/>
                          <a:cs typeface="Gill Sans MT"/>
                        </a:rPr>
                        <a:t>519</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970" algn="ctr">
                        <a:lnSpc>
                          <a:spcPct val="115000"/>
                        </a:lnSpc>
                        <a:spcBef>
                          <a:spcPts val="105"/>
                        </a:spcBef>
                        <a:spcAft>
                          <a:spcPts val="0"/>
                        </a:spcAft>
                      </a:pPr>
                      <a:r>
                        <a:rPr lang="en-US" sz="1600">
                          <a:latin typeface="Calibri"/>
                          <a:ea typeface="Times New Roman"/>
                          <a:cs typeface="Gill Sans MT"/>
                        </a:rPr>
                        <a:t>6</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642</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11</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1</a:t>
                      </a:r>
                      <a:r>
                        <a:rPr lang="en-US" sz="1600">
                          <a:latin typeface="Calibri"/>
                          <a:ea typeface="Times New Roman"/>
                          <a:cs typeface="Gill Sans MT"/>
                        </a:rPr>
                        <a:t>,</a:t>
                      </a:r>
                      <a:r>
                        <a:rPr lang="en-US" sz="1600" spc="5">
                          <a:latin typeface="Calibri"/>
                          <a:ea typeface="Times New Roman"/>
                          <a:cs typeface="Gill Sans MT"/>
                        </a:rPr>
                        <a:t>234</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a:latin typeface="Calibri"/>
                          <a:ea typeface="Times New Roman"/>
                          <a:cs typeface="Gill Sans MT"/>
                        </a:rPr>
                        <a:t>43</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4</a:t>
                      </a:r>
                      <a:r>
                        <a:rPr lang="en-US" sz="1600">
                          <a:latin typeface="Calibri"/>
                          <a:ea typeface="Times New Roman"/>
                          <a:cs typeface="Gill Sans MT"/>
                        </a:rPr>
                        <a:t>,</a:t>
                      </a:r>
                      <a:r>
                        <a:rPr lang="en-US" sz="1600" spc="5">
                          <a:latin typeface="Calibri"/>
                          <a:ea typeface="Times New Roman"/>
                          <a:cs typeface="Gill Sans MT"/>
                        </a:rPr>
                        <a:t>395</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970" algn="ctr">
                        <a:lnSpc>
                          <a:spcPct val="115000"/>
                        </a:lnSpc>
                        <a:spcBef>
                          <a:spcPts val="105"/>
                        </a:spcBef>
                        <a:spcAft>
                          <a:spcPts val="0"/>
                        </a:spcAft>
                      </a:pPr>
                      <a:r>
                        <a:rPr lang="en-US" sz="1600">
                          <a:latin typeface="Calibri"/>
                          <a:ea typeface="Times New Roman"/>
                          <a:cs typeface="Gill Sans MT"/>
                        </a:rPr>
                        <a:t>3</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591</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335" algn="ctr">
                        <a:lnSpc>
                          <a:spcPct val="115000"/>
                        </a:lnSpc>
                        <a:spcBef>
                          <a:spcPts val="105"/>
                        </a:spcBef>
                        <a:spcAft>
                          <a:spcPts val="0"/>
                        </a:spcAft>
                      </a:pPr>
                      <a:r>
                        <a:rPr lang="en-US" sz="1600" spc="5" dirty="0">
                          <a:latin typeface="Calibri"/>
                          <a:ea typeface="Times New Roman"/>
                          <a:cs typeface="Gill Sans MT"/>
                        </a:rPr>
                        <a:t>46</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spc="5">
                          <a:latin typeface="Calibri"/>
                          <a:ea typeface="Times New Roman"/>
                          <a:cs typeface="Gill Sans MT"/>
                        </a:rPr>
                        <a:t>4</a:t>
                      </a:r>
                      <a:r>
                        <a:rPr lang="en-US" sz="1600">
                          <a:latin typeface="Calibri"/>
                          <a:ea typeface="Times New Roman"/>
                          <a:cs typeface="Gill Sans MT"/>
                        </a:rPr>
                        <a:t>,</a:t>
                      </a:r>
                      <a:r>
                        <a:rPr lang="en-US" sz="1600" spc="5">
                          <a:latin typeface="Calibri"/>
                          <a:ea typeface="Times New Roman"/>
                          <a:cs typeface="Gill Sans MT"/>
                        </a:rPr>
                        <a:t>986</a:t>
                      </a:r>
                      <a:endParaRPr lang="en-US" sz="160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82">
                <a:tc>
                  <a:txBody>
                    <a:bodyPr/>
                    <a:lstStyle/>
                    <a:p>
                      <a:pPr marL="183515" marR="0" algn="ctr">
                        <a:lnSpc>
                          <a:spcPct val="115000"/>
                        </a:lnSpc>
                        <a:spcBef>
                          <a:spcPts val="105"/>
                        </a:spcBef>
                        <a:spcAft>
                          <a:spcPts val="0"/>
                        </a:spcAft>
                      </a:pPr>
                      <a:r>
                        <a:rPr lang="en-US" sz="1600" b="1" dirty="0">
                          <a:latin typeface="Calibri"/>
                          <a:ea typeface="Times New Roman"/>
                          <a:cs typeface="Gill Sans MT"/>
                        </a:rPr>
                        <a:t>2012</a:t>
                      </a:r>
                      <a:endParaRPr lang="en-US" sz="1600" dirty="0">
                        <a:latin typeface="Calibri"/>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13335" algn="ctr">
                        <a:lnSpc>
                          <a:spcPct val="115000"/>
                        </a:lnSpc>
                        <a:spcBef>
                          <a:spcPts val="105"/>
                        </a:spcBef>
                        <a:spcAft>
                          <a:spcPts val="0"/>
                        </a:spcAft>
                      </a:pPr>
                      <a:r>
                        <a:rPr lang="en-US" sz="1600" spc="5" dirty="0">
                          <a:latin typeface="Calibri"/>
                          <a:ea typeface="Times New Roman"/>
                          <a:cs typeface="Gill Sans MT"/>
                        </a:rPr>
                        <a:t>27</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105"/>
                        </a:spcBef>
                        <a:spcAft>
                          <a:spcPts val="0"/>
                        </a:spcAft>
                      </a:pPr>
                      <a:r>
                        <a:rPr lang="en-US" sz="1600" spc="5" dirty="0">
                          <a:latin typeface="Calibri"/>
                          <a:ea typeface="Times New Roman"/>
                          <a:cs typeface="Gill Sans MT"/>
                        </a:rPr>
                        <a:t>2,569</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13970" algn="ctr">
                        <a:lnSpc>
                          <a:spcPct val="115000"/>
                        </a:lnSpc>
                        <a:spcBef>
                          <a:spcPts val="105"/>
                        </a:spcBef>
                        <a:spcAft>
                          <a:spcPts val="0"/>
                        </a:spcAft>
                      </a:pPr>
                      <a:r>
                        <a:rPr lang="en-US" sz="1600" dirty="0">
                          <a:latin typeface="Calibri"/>
                          <a:ea typeface="Times New Roman"/>
                          <a:cs typeface="Gill Sans MT"/>
                        </a:rPr>
                        <a:t>6</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105"/>
                        </a:spcBef>
                        <a:spcAft>
                          <a:spcPts val="0"/>
                        </a:spcAft>
                      </a:pPr>
                      <a:r>
                        <a:rPr lang="en-US" sz="1600" spc="5" dirty="0">
                          <a:latin typeface="Calibri"/>
                          <a:ea typeface="Times New Roman"/>
                          <a:cs typeface="Gill Sans MT"/>
                        </a:rPr>
                        <a:t>672</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13335" algn="ctr">
                        <a:lnSpc>
                          <a:spcPct val="115000"/>
                        </a:lnSpc>
                        <a:spcBef>
                          <a:spcPts val="105"/>
                        </a:spcBef>
                        <a:spcAft>
                          <a:spcPts val="0"/>
                        </a:spcAft>
                      </a:pPr>
                      <a:r>
                        <a:rPr lang="en-US" sz="1600" spc="5" dirty="0">
                          <a:latin typeface="Calibri"/>
                          <a:ea typeface="Times New Roman"/>
                          <a:cs typeface="Gill Sans MT"/>
                        </a:rPr>
                        <a:t>11</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105"/>
                        </a:spcBef>
                        <a:spcAft>
                          <a:spcPts val="0"/>
                        </a:spcAft>
                      </a:pPr>
                      <a:r>
                        <a:rPr lang="en-US" sz="1600" spc="5" dirty="0">
                          <a:latin typeface="Calibri"/>
                          <a:ea typeface="Times New Roman"/>
                          <a:cs typeface="Gill Sans MT"/>
                        </a:rPr>
                        <a:t>1</a:t>
                      </a:r>
                      <a:r>
                        <a:rPr lang="en-US" sz="1600" dirty="0">
                          <a:latin typeface="Calibri"/>
                          <a:ea typeface="Times New Roman"/>
                          <a:cs typeface="Gill Sans MT"/>
                        </a:rPr>
                        <a:t>,</a:t>
                      </a:r>
                      <a:r>
                        <a:rPr lang="en-US" sz="1600" spc="5" dirty="0">
                          <a:latin typeface="Calibri"/>
                          <a:ea typeface="Times New Roman"/>
                          <a:cs typeface="Gill Sans MT"/>
                        </a:rPr>
                        <a:t>264</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13335" algn="ctr">
                        <a:lnSpc>
                          <a:spcPct val="115000"/>
                        </a:lnSpc>
                        <a:spcBef>
                          <a:spcPts val="105"/>
                        </a:spcBef>
                        <a:spcAft>
                          <a:spcPts val="0"/>
                        </a:spcAft>
                      </a:pPr>
                      <a:r>
                        <a:rPr lang="en-US" sz="1600" spc="5" dirty="0">
                          <a:latin typeface="Calibri"/>
                          <a:ea typeface="Times New Roman"/>
                          <a:cs typeface="Gill Sans MT"/>
                        </a:rPr>
                        <a:t>44</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105"/>
                        </a:spcBef>
                        <a:spcAft>
                          <a:spcPts val="0"/>
                        </a:spcAft>
                      </a:pPr>
                      <a:r>
                        <a:rPr lang="en-US" sz="1600" spc="5" dirty="0">
                          <a:latin typeface="Calibri"/>
                          <a:ea typeface="Times New Roman"/>
                          <a:cs typeface="Gill Sans MT"/>
                        </a:rPr>
                        <a:t>4,505</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13970" algn="ctr">
                        <a:lnSpc>
                          <a:spcPct val="115000"/>
                        </a:lnSpc>
                        <a:spcBef>
                          <a:spcPts val="105"/>
                        </a:spcBef>
                        <a:spcAft>
                          <a:spcPts val="0"/>
                        </a:spcAft>
                      </a:pPr>
                      <a:r>
                        <a:rPr lang="en-US" sz="1600" dirty="0">
                          <a:latin typeface="Calibri"/>
                          <a:ea typeface="Times New Roman"/>
                          <a:cs typeface="Gill Sans MT"/>
                        </a:rPr>
                        <a:t>3</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105"/>
                        </a:spcBef>
                        <a:spcAft>
                          <a:spcPts val="0"/>
                        </a:spcAft>
                      </a:pPr>
                      <a:r>
                        <a:rPr lang="en-US" sz="1600" spc="5" dirty="0">
                          <a:latin typeface="Calibri"/>
                          <a:ea typeface="Times New Roman"/>
                          <a:cs typeface="Gill Sans MT"/>
                        </a:rPr>
                        <a:t>576</a:t>
                      </a:r>
                      <a:endParaRPr lang="en-US" sz="1600"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13335" algn="ctr">
                        <a:lnSpc>
                          <a:spcPct val="115000"/>
                        </a:lnSpc>
                        <a:spcBef>
                          <a:spcPts val="105"/>
                        </a:spcBef>
                        <a:spcAft>
                          <a:spcPts val="0"/>
                        </a:spcAft>
                      </a:pPr>
                      <a:r>
                        <a:rPr lang="en-US" sz="1600" b="1" spc="5" dirty="0">
                          <a:latin typeface="Calibri"/>
                          <a:ea typeface="Times New Roman"/>
                          <a:cs typeface="Gill Sans MT"/>
                        </a:rPr>
                        <a:t>47</a:t>
                      </a:r>
                      <a:endParaRPr lang="en-US" sz="1600" b="1"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105"/>
                        </a:spcBef>
                        <a:spcAft>
                          <a:spcPts val="0"/>
                        </a:spcAft>
                      </a:pPr>
                      <a:r>
                        <a:rPr lang="en-US" sz="1600" b="1" spc="5" dirty="0">
                          <a:latin typeface="Calibri"/>
                          <a:ea typeface="Times New Roman"/>
                          <a:cs typeface="Gill Sans MT"/>
                        </a:rPr>
                        <a:t>5</a:t>
                      </a:r>
                      <a:r>
                        <a:rPr lang="en-US" sz="1600" b="1" dirty="0">
                          <a:latin typeface="Calibri"/>
                          <a:ea typeface="Times New Roman"/>
                          <a:cs typeface="Gill Sans MT"/>
                        </a:rPr>
                        <a:t>,</a:t>
                      </a:r>
                      <a:r>
                        <a:rPr lang="en-US" sz="1600" b="1" spc="5" dirty="0">
                          <a:latin typeface="Calibri"/>
                          <a:ea typeface="Times New Roman"/>
                          <a:cs typeface="Gill Sans MT"/>
                        </a:rPr>
                        <a:t>081</a:t>
                      </a:r>
                      <a:endParaRPr lang="en-US" sz="1600" b="1" dirty="0">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
        <p:nvSpPr>
          <p:cNvPr id="15" name="Title 1"/>
          <p:cNvSpPr>
            <a:spLocks noGrp="1"/>
          </p:cNvSpPr>
          <p:nvPr>
            <p:ph type="title"/>
          </p:nvPr>
        </p:nvSpPr>
        <p:spPr>
          <a:xfrm>
            <a:off x="612648" y="228600"/>
            <a:ext cx="8153400" cy="914400"/>
          </a:xfrm>
          <a:solidFill>
            <a:schemeClr val="accent1"/>
          </a:solidFill>
        </p:spPr>
        <p:txBody>
          <a:bodyPr>
            <a:normAutofit fontScale="90000"/>
          </a:bodyPr>
          <a:lstStyle/>
          <a:p>
            <a:pPr algn="ctr"/>
            <a:r>
              <a:rPr lang="en-US" sz="3200" dirty="0" smtClean="0">
                <a:solidFill>
                  <a:srgbClr val="FFFF00"/>
                </a:solidFill>
                <a:latin typeface="Calibri" pitchFamily="34" charset="0"/>
              </a:rPr>
              <a:t>Variability in Projections: Why So Much Fluctuation?</a:t>
            </a:r>
            <a:endParaRPr lang="en-US" sz="3200" b="1" dirty="0">
              <a:solidFill>
                <a:schemeClr val="accent3">
                  <a:lumMod val="40000"/>
                  <a:lumOff val="60000"/>
                </a:schemeClr>
              </a:solidFill>
              <a:latin typeface="Calibri" pitchFamily="34" charset="0"/>
            </a:endParaRPr>
          </a:p>
        </p:txBody>
      </p:sp>
      <p:sp>
        <p:nvSpPr>
          <p:cNvPr id="16" name="Rectangle 8"/>
          <p:cNvSpPr txBox="1">
            <a:spLocks noChangeArrowheads="1"/>
          </p:cNvSpPr>
          <p:nvPr/>
        </p:nvSpPr>
        <p:spPr>
          <a:xfrm>
            <a:off x="609600" y="1524000"/>
            <a:ext cx="8229600" cy="715962"/>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tx2"/>
                </a:solidFill>
                <a:effectLst/>
                <a:uLnTx/>
                <a:uFillTx/>
                <a:latin typeface="+mj-lt"/>
                <a:ea typeface="+mj-ea"/>
                <a:cs typeface="+mj-cs"/>
              </a:rPr>
              <a:t>Number of </a:t>
            </a:r>
            <a:r>
              <a:rPr kumimoji="0" lang="en-US" sz="2000" b="1" i="0" u="sng" strike="noStrike" kern="1200" cap="small" spc="0" normalizeH="0" baseline="0" noProof="0" dirty="0" smtClean="0">
                <a:ln>
                  <a:noFill/>
                </a:ln>
                <a:solidFill>
                  <a:schemeClr val="accent1">
                    <a:lumMod val="75000"/>
                    <a:lumOff val="25000"/>
                  </a:schemeClr>
                </a:solidFill>
                <a:effectLst/>
                <a:uLnTx/>
                <a:uFillTx/>
                <a:latin typeface="+mj-lt"/>
                <a:ea typeface="+mj-ea"/>
                <a:cs typeface="+mj-cs"/>
              </a:rPr>
              <a:t>NH Beds </a:t>
            </a:r>
            <a:r>
              <a:rPr kumimoji="0" lang="en-US" sz="2000" b="1" i="0" u="none" strike="noStrike" kern="1200" cap="none" spc="0" normalizeH="0" baseline="0" noProof="0" dirty="0" smtClean="0">
                <a:ln>
                  <a:noFill/>
                </a:ln>
                <a:solidFill>
                  <a:schemeClr val="tx2"/>
                </a:solidFill>
                <a:effectLst/>
                <a:uLnTx/>
                <a:uFillTx/>
                <a:latin typeface="+mj-lt"/>
                <a:ea typeface="+mj-ea"/>
                <a:cs typeface="+mj-cs"/>
              </a:rPr>
              <a:t>by Year</a:t>
            </a:r>
            <a:endParaRPr kumimoji="0" lang="en-US" sz="2000" b="1" i="0" u="none" strike="noStrike" kern="1200" cap="none" spc="0" normalizeH="0" baseline="0" noProof="0" dirty="0" smtClean="0">
              <a:ln>
                <a:noFill/>
              </a:ln>
              <a:solidFill>
                <a:schemeClr val="tx2"/>
              </a:solidFill>
              <a:effectLst/>
              <a:uLnTx/>
              <a:uFillTx/>
              <a:latin typeface="Calibri" pitchFamily="34" charset="0"/>
              <a:ea typeface="+mj-ea"/>
              <a:cs typeface="+mj-cs"/>
            </a:endParaRPr>
          </a:p>
        </p:txBody>
      </p:sp>
      <p:sp>
        <p:nvSpPr>
          <p:cNvPr id="6" name="Slide Number Placeholder 5"/>
          <p:cNvSpPr>
            <a:spLocks noGrp="1"/>
          </p:cNvSpPr>
          <p:nvPr>
            <p:ph type="sldNum" sz="quarter" idx="12"/>
          </p:nvPr>
        </p:nvSpPr>
        <p:spPr/>
        <p:txBody>
          <a:bodyPr>
            <a:normAutofit fontScale="85000" lnSpcReduction="20000"/>
          </a:bodyPr>
          <a:lstStyle/>
          <a:p>
            <a:fld id="{1B6CBC03-97D9-40D3-A0A7-7DD44BE9F7B1}" type="slidenum">
              <a:rPr lang="en-US" smtClean="0"/>
              <a:pPr/>
              <a:t>6</a:t>
            </a:fld>
            <a:endParaRPr lang="en-US"/>
          </a:p>
        </p:txBody>
      </p:sp>
      <p:sp>
        <p:nvSpPr>
          <p:cNvPr id="7" name="Rounded Rectangle 6"/>
          <p:cNvSpPr/>
          <p:nvPr/>
        </p:nvSpPr>
        <p:spPr>
          <a:xfrm>
            <a:off x="6858000" y="3276600"/>
            <a:ext cx="914400" cy="3429000"/>
          </a:xfrm>
          <a:prstGeom prst="roundRect">
            <a:avLst/>
          </a:prstGeom>
          <a:solidFill>
            <a:schemeClr val="accent1">
              <a:alpha val="0"/>
            </a:schemeClr>
          </a:solidFill>
          <a:ln w="5080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8"/>
          <p:cNvSpPr>
            <a:spLocks noGrp="1" noChangeArrowheads="1"/>
          </p:cNvSpPr>
          <p:nvPr>
            <p:ph type="title"/>
          </p:nvPr>
        </p:nvSpPr>
        <p:spPr>
          <a:xfrm>
            <a:off x="685800" y="1676400"/>
            <a:ext cx="8229600" cy="715962"/>
          </a:xfrm>
        </p:spPr>
        <p:txBody>
          <a:bodyPr>
            <a:normAutofit/>
          </a:bodyPr>
          <a:lstStyle/>
          <a:p>
            <a:pPr algn="ctr" eaLnBrk="1" hangingPunct="1"/>
            <a:r>
              <a:rPr lang="en-US" sz="2000" b="1" dirty="0" smtClean="0"/>
              <a:t>Number of </a:t>
            </a:r>
            <a:r>
              <a:rPr lang="en-US" sz="2000" b="1" u="sng" cap="small" dirty="0" smtClean="0">
                <a:solidFill>
                  <a:schemeClr val="accent1">
                    <a:lumMod val="75000"/>
                    <a:lumOff val="25000"/>
                  </a:schemeClr>
                </a:solidFill>
              </a:rPr>
              <a:t>Billable Patient Days </a:t>
            </a:r>
            <a:r>
              <a:rPr lang="en-US" sz="2000" b="1" dirty="0" smtClean="0"/>
              <a:t>Utilized by Year</a:t>
            </a:r>
            <a:endParaRPr lang="en-US" sz="2000" b="1" dirty="0" smtClean="0">
              <a:latin typeface="Calibri" pitchFamily="34" charset="0"/>
            </a:endParaRPr>
          </a:p>
        </p:txBody>
      </p:sp>
      <p:sp>
        <p:nvSpPr>
          <p:cNvPr id="4099" name="Rectangle 5"/>
          <p:cNvSpPr>
            <a:spLocks noChangeArrowheads="1"/>
          </p:cNvSpPr>
          <p:nvPr/>
        </p:nvSpPr>
        <p:spPr bwMode="auto">
          <a:xfrm>
            <a:off x="0" y="1600200"/>
            <a:ext cx="9144000" cy="0"/>
          </a:xfrm>
          <a:prstGeom prst="rect">
            <a:avLst/>
          </a:prstGeom>
          <a:noFill/>
          <a:ln w="9525">
            <a:noFill/>
            <a:miter lim="800000"/>
            <a:headEnd/>
            <a:tailEnd/>
          </a:ln>
        </p:spPr>
        <p:txBody>
          <a:bodyPr wrap="none" anchor="ctr">
            <a:spAutoFit/>
          </a:bodyPr>
          <a:lstStyle/>
          <a:p>
            <a:endParaRPr lang="en-US"/>
          </a:p>
        </p:txBody>
      </p:sp>
      <p:graphicFrame>
        <p:nvGraphicFramePr>
          <p:cNvPr id="13" name="Table 12"/>
          <p:cNvGraphicFramePr>
            <a:graphicFrameLocks noGrp="1"/>
          </p:cNvGraphicFramePr>
          <p:nvPr/>
        </p:nvGraphicFramePr>
        <p:xfrm>
          <a:off x="762000" y="2514600"/>
          <a:ext cx="8001002" cy="4020793"/>
        </p:xfrm>
        <a:graphic>
          <a:graphicData uri="http://schemas.openxmlformats.org/drawingml/2006/table">
            <a:tbl>
              <a:tblPr/>
              <a:tblGrid>
                <a:gridCol w="926961"/>
                <a:gridCol w="1140604"/>
                <a:gridCol w="1292449"/>
                <a:gridCol w="1140604"/>
                <a:gridCol w="1140604"/>
                <a:gridCol w="1223590"/>
                <a:gridCol w="1136190"/>
              </a:tblGrid>
              <a:tr h="322864">
                <a:tc>
                  <a:txBody>
                    <a:bodyPr/>
                    <a:lstStyle/>
                    <a:p>
                      <a:pPr marL="0" marR="0">
                        <a:lnSpc>
                          <a:spcPct val="115000"/>
                        </a:lnSpc>
                        <a:spcBef>
                          <a:spcPts val="0"/>
                        </a:spcBef>
                        <a:spcAft>
                          <a:spcPts val="0"/>
                        </a:spcAft>
                      </a:pPr>
                      <a:endParaRPr lang="en-US" sz="1600" dirty="0">
                        <a:latin typeface="Calibri"/>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D8D9D9"/>
                    </a:solidFill>
                  </a:tcPr>
                </a:tc>
                <a:tc gridSpan="4">
                  <a:txBody>
                    <a:bodyPr/>
                    <a:lstStyle/>
                    <a:p>
                      <a:pPr marL="1176655" marR="1172845" algn="ctr">
                        <a:lnSpc>
                          <a:spcPct val="115000"/>
                        </a:lnSpc>
                        <a:spcBef>
                          <a:spcPts val="55"/>
                        </a:spcBef>
                        <a:spcAft>
                          <a:spcPts val="0"/>
                        </a:spcAft>
                      </a:pPr>
                      <a:r>
                        <a:rPr lang="en-US" sz="1600" b="1" spc="-5" dirty="0" smtClean="0">
                          <a:latin typeface="Calibri"/>
                          <a:ea typeface="Times New Roman"/>
                          <a:cs typeface="Gill Sans MT"/>
                        </a:rPr>
                        <a:t>P</a:t>
                      </a:r>
                      <a:r>
                        <a:rPr lang="en-US" sz="1600" b="1" dirty="0" smtClean="0">
                          <a:latin typeface="Calibri"/>
                          <a:ea typeface="Times New Roman"/>
                          <a:cs typeface="Gill Sans MT"/>
                        </a:rPr>
                        <a:t>r</a:t>
                      </a:r>
                      <a:r>
                        <a:rPr lang="en-US" sz="1600" b="1" spc="5" dirty="0" smtClean="0">
                          <a:latin typeface="Calibri"/>
                          <a:ea typeface="Times New Roman"/>
                          <a:cs typeface="Gill Sans MT"/>
                        </a:rPr>
                        <a:t>i</a:t>
                      </a:r>
                      <a:r>
                        <a:rPr lang="en-US" sz="1600" b="1" spc="-5" dirty="0" smtClean="0">
                          <a:latin typeface="Calibri"/>
                          <a:ea typeface="Times New Roman"/>
                          <a:cs typeface="Gill Sans MT"/>
                        </a:rPr>
                        <a:t>v</a:t>
                      </a:r>
                      <a:r>
                        <a:rPr lang="en-US" sz="1600" b="1" dirty="0" smtClean="0">
                          <a:latin typeface="Calibri"/>
                          <a:ea typeface="Times New Roman"/>
                          <a:cs typeface="Gill Sans MT"/>
                        </a:rPr>
                        <a:t>a</a:t>
                      </a:r>
                      <a:r>
                        <a:rPr lang="en-US" sz="1600" b="1" spc="5" dirty="0" smtClean="0">
                          <a:latin typeface="Calibri"/>
                          <a:ea typeface="Times New Roman"/>
                          <a:cs typeface="Gill Sans MT"/>
                        </a:rPr>
                        <a:t>t</a:t>
                      </a:r>
                      <a:r>
                        <a:rPr lang="en-US" sz="1600" b="1" dirty="0" smtClean="0">
                          <a:latin typeface="Calibri"/>
                          <a:ea typeface="Times New Roman"/>
                          <a:cs typeface="Gill Sans MT"/>
                        </a:rPr>
                        <a:t>e</a:t>
                      </a:r>
                      <a:r>
                        <a:rPr lang="en-US" sz="1600" b="1" spc="-5" dirty="0" smtClean="0">
                          <a:latin typeface="Calibri"/>
                          <a:ea typeface="Times New Roman"/>
                          <a:cs typeface="Gill Sans MT"/>
                        </a:rPr>
                        <a:t> </a:t>
                      </a:r>
                      <a:r>
                        <a:rPr lang="en-US" sz="1600" b="1" dirty="0" smtClean="0">
                          <a:latin typeface="Calibri"/>
                          <a:ea typeface="Times New Roman"/>
                          <a:cs typeface="Gill Sans MT"/>
                        </a:rPr>
                        <a:t>Fa</a:t>
                      </a:r>
                      <a:r>
                        <a:rPr lang="en-US" sz="1600" b="1" spc="5" dirty="0" smtClean="0">
                          <a:latin typeface="Calibri"/>
                          <a:ea typeface="Times New Roman"/>
                          <a:cs typeface="Gill Sans MT"/>
                        </a:rPr>
                        <a:t>ciliti</a:t>
                      </a:r>
                      <a:r>
                        <a:rPr lang="en-US" sz="1600" b="1" dirty="0" smtClean="0">
                          <a:latin typeface="Calibri"/>
                          <a:ea typeface="Times New Roman"/>
                          <a:cs typeface="Gill Sans MT"/>
                        </a:rPr>
                        <a:t>es</a:t>
                      </a:r>
                      <a:endParaRPr lang="en-US" sz="16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9D9"/>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nSpc>
                          <a:spcPts val="650"/>
                        </a:lnSpc>
                        <a:spcBef>
                          <a:spcPts val="15"/>
                        </a:spcBef>
                        <a:spcAft>
                          <a:spcPts val="0"/>
                        </a:spcAft>
                      </a:pPr>
                      <a:endParaRPr lang="en-US" sz="1600">
                        <a:latin typeface="Calibri"/>
                        <a:ea typeface="Times New Roman"/>
                        <a:cs typeface="Times New Roman"/>
                      </a:endParaRPr>
                    </a:p>
                    <a:p>
                      <a:pPr marL="253365" marR="0">
                        <a:lnSpc>
                          <a:spcPct val="115000"/>
                        </a:lnSpc>
                        <a:spcBef>
                          <a:spcPts val="0"/>
                        </a:spcBef>
                        <a:spcAft>
                          <a:spcPts val="0"/>
                        </a:spcAft>
                      </a:pPr>
                      <a:r>
                        <a:rPr lang="en-US" sz="1600" b="1" spc="-5">
                          <a:latin typeface="Calibri"/>
                          <a:ea typeface="Times New Roman"/>
                          <a:cs typeface="Gill Sans MT"/>
                        </a:rPr>
                        <a:t>Pub</a:t>
                      </a:r>
                      <a:r>
                        <a:rPr lang="en-US" sz="1600" b="1" spc="5">
                          <a:latin typeface="Calibri"/>
                          <a:ea typeface="Times New Roman"/>
                          <a:cs typeface="Gill Sans MT"/>
                        </a:rPr>
                        <a:t>li</a:t>
                      </a:r>
                      <a:r>
                        <a:rPr lang="en-US" sz="1600" b="1">
                          <a:latin typeface="Calibri"/>
                          <a:ea typeface="Times New Roman"/>
                          <a:cs typeface="Gill Sans MT"/>
                        </a:rPr>
                        <a:t>c</a:t>
                      </a:r>
                      <a:endParaRPr lang="en-US" sz="1600">
                        <a:latin typeface="Calibri"/>
                        <a:ea typeface="Times New Roman"/>
                        <a:cs typeface="Times New Roman"/>
                      </a:endParaRPr>
                    </a:p>
                    <a:p>
                      <a:pPr marL="172720" marR="0">
                        <a:lnSpc>
                          <a:spcPct val="115000"/>
                        </a:lnSpc>
                        <a:spcBef>
                          <a:spcPts val="0"/>
                        </a:spcBef>
                        <a:spcAft>
                          <a:spcPts val="0"/>
                        </a:spcAft>
                      </a:pPr>
                      <a:r>
                        <a:rPr lang="en-US" sz="1600" b="1">
                          <a:latin typeface="Calibri"/>
                          <a:ea typeface="Times New Roman"/>
                          <a:cs typeface="Gill Sans MT"/>
                        </a:rPr>
                        <a:t>Fa</a:t>
                      </a:r>
                      <a:r>
                        <a:rPr lang="en-US" sz="1600" b="1" spc="5">
                          <a:latin typeface="Calibri"/>
                          <a:ea typeface="Times New Roman"/>
                          <a:cs typeface="Gill Sans MT"/>
                        </a:rPr>
                        <a:t>ciliti</a:t>
                      </a:r>
                      <a:r>
                        <a:rPr lang="en-US" sz="1600" b="1">
                          <a:latin typeface="Calibri"/>
                          <a:ea typeface="Times New Roman"/>
                          <a:cs typeface="Gill Sans MT"/>
                        </a:rPr>
                        <a:t>es</a:t>
                      </a:r>
                      <a:endParaRPr lang="en-US" sz="16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9D9"/>
                    </a:solidFill>
                  </a:tcPr>
                </a:tc>
                <a:tc>
                  <a:txBody>
                    <a:bodyPr/>
                    <a:lstStyle/>
                    <a:p>
                      <a:pPr marL="0" marR="0">
                        <a:lnSpc>
                          <a:spcPct val="115000"/>
                        </a:lnSpc>
                        <a:spcBef>
                          <a:spcPts val="0"/>
                        </a:spcBef>
                        <a:spcAft>
                          <a:spcPts val="0"/>
                        </a:spcAft>
                      </a:pPr>
                      <a:endParaRPr lang="en-US" sz="16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D8D9D9"/>
                    </a:solidFill>
                  </a:tcPr>
                </a:tc>
              </a:tr>
              <a:tr h="596598">
                <a:tc>
                  <a:txBody>
                    <a:bodyPr/>
                    <a:lstStyle/>
                    <a:p>
                      <a:pPr marL="0" marR="0">
                        <a:lnSpc>
                          <a:spcPts val="750"/>
                        </a:lnSpc>
                        <a:spcBef>
                          <a:spcPts val="40"/>
                        </a:spcBef>
                        <a:spcAft>
                          <a:spcPts val="0"/>
                        </a:spcAft>
                      </a:pPr>
                      <a:endParaRPr lang="en-US" sz="1600">
                        <a:latin typeface="Calibri"/>
                        <a:ea typeface="Times New Roman"/>
                        <a:cs typeface="Times New Roman"/>
                      </a:endParaRPr>
                    </a:p>
                    <a:p>
                      <a:pPr marL="182245" marR="0">
                        <a:lnSpc>
                          <a:spcPct val="115000"/>
                        </a:lnSpc>
                        <a:spcBef>
                          <a:spcPts val="0"/>
                        </a:spcBef>
                        <a:spcAft>
                          <a:spcPts val="0"/>
                        </a:spcAft>
                      </a:pPr>
                      <a:r>
                        <a:rPr lang="en-US" sz="1600" b="1" spc="5">
                          <a:latin typeface="Calibri"/>
                          <a:ea typeface="Times New Roman"/>
                          <a:cs typeface="Gill Sans MT"/>
                        </a:rPr>
                        <a:t>Y</a:t>
                      </a:r>
                      <a:r>
                        <a:rPr lang="en-US" sz="1600" b="1">
                          <a:latin typeface="Calibri"/>
                          <a:ea typeface="Times New Roman"/>
                          <a:cs typeface="Gill Sans MT"/>
                        </a:rPr>
                        <a:t>ear</a:t>
                      </a:r>
                      <a:endParaRPr lang="en-US" sz="1600">
                        <a:latin typeface="Calibri"/>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D9D9"/>
                    </a:solidFill>
                  </a:tcPr>
                </a:tc>
                <a:tc>
                  <a:txBody>
                    <a:bodyPr/>
                    <a:lstStyle/>
                    <a:p>
                      <a:pPr marL="39370" marR="38735" algn="ctr">
                        <a:lnSpc>
                          <a:spcPct val="115000"/>
                        </a:lnSpc>
                        <a:spcBef>
                          <a:spcPts val="90"/>
                        </a:spcBef>
                        <a:spcAft>
                          <a:spcPts val="0"/>
                        </a:spcAft>
                      </a:pPr>
                      <a:r>
                        <a:rPr lang="en-US" sz="1600" b="1">
                          <a:latin typeface="Calibri"/>
                          <a:ea typeface="Times New Roman"/>
                          <a:cs typeface="Gill Sans MT"/>
                        </a:rPr>
                        <a:t>New</a:t>
                      </a:r>
                      <a:r>
                        <a:rPr lang="en-US" sz="1600" b="1" spc="-20">
                          <a:latin typeface="Calibri"/>
                          <a:ea typeface="Times New Roman"/>
                          <a:cs typeface="Gill Sans MT"/>
                        </a:rPr>
                        <a:t> </a:t>
                      </a:r>
                      <a:r>
                        <a:rPr lang="en-US" sz="1600" b="1">
                          <a:latin typeface="Calibri"/>
                          <a:ea typeface="Times New Roman"/>
                          <a:cs typeface="Gill Sans MT"/>
                        </a:rPr>
                        <a:t>Ca</a:t>
                      </a:r>
                      <a:r>
                        <a:rPr lang="en-US" sz="1600" b="1" spc="-5">
                          <a:latin typeface="Calibri"/>
                          <a:ea typeface="Times New Roman"/>
                          <a:cs typeface="Gill Sans MT"/>
                        </a:rPr>
                        <a:t>s</a:t>
                      </a:r>
                      <a:r>
                        <a:rPr lang="en-US" sz="1600" b="1" spc="5">
                          <a:latin typeface="Calibri"/>
                          <a:ea typeface="Times New Roman"/>
                          <a:cs typeface="Gill Sans MT"/>
                        </a:rPr>
                        <a:t>tl</a:t>
                      </a:r>
                      <a:r>
                        <a:rPr lang="en-US" sz="1600" b="1">
                          <a:latin typeface="Calibri"/>
                          <a:ea typeface="Times New Roman"/>
                          <a:cs typeface="Gill Sans MT"/>
                        </a:rPr>
                        <a:t>e</a:t>
                      </a:r>
                      <a:endParaRPr lang="en-US" sz="1600">
                        <a:latin typeface="Calibri"/>
                        <a:ea typeface="Times New Roman"/>
                        <a:cs typeface="Times New Roman"/>
                      </a:endParaRPr>
                    </a:p>
                    <a:p>
                      <a:pPr marL="165735" marR="162560" algn="ctr">
                        <a:lnSpc>
                          <a:spcPct val="115000"/>
                        </a:lnSpc>
                        <a:spcBef>
                          <a:spcPts val="345"/>
                        </a:spcBef>
                        <a:spcAft>
                          <a:spcPts val="0"/>
                        </a:spcAft>
                      </a:pPr>
                      <a:r>
                        <a:rPr lang="en-US" sz="1600" b="1">
                          <a:latin typeface="Calibri"/>
                          <a:ea typeface="Times New Roman"/>
                          <a:cs typeface="Gill Sans MT"/>
                        </a:rPr>
                        <a:t>C</a:t>
                      </a:r>
                      <a:r>
                        <a:rPr lang="en-US" sz="1600" b="1" spc="-5">
                          <a:latin typeface="Calibri"/>
                          <a:ea typeface="Times New Roman"/>
                          <a:cs typeface="Gill Sans MT"/>
                        </a:rPr>
                        <a:t>oun</a:t>
                      </a:r>
                      <a:r>
                        <a:rPr lang="en-US" sz="1600" b="1" spc="5">
                          <a:latin typeface="Calibri"/>
                          <a:ea typeface="Times New Roman"/>
                          <a:cs typeface="Gill Sans MT"/>
                        </a:rPr>
                        <a:t>t</a:t>
                      </a:r>
                      <a:r>
                        <a:rPr lang="en-US" sz="1600" b="1">
                          <a:latin typeface="Calibri"/>
                          <a:ea typeface="Times New Roman"/>
                          <a:cs typeface="Gill Sans MT"/>
                        </a:rPr>
                        <a:t>y</a:t>
                      </a:r>
                      <a:endParaRPr lang="en-US" sz="16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1280" marR="0">
                        <a:lnSpc>
                          <a:spcPct val="115000"/>
                        </a:lnSpc>
                        <a:spcBef>
                          <a:spcPts val="90"/>
                        </a:spcBef>
                        <a:spcAft>
                          <a:spcPts val="0"/>
                        </a:spcAft>
                      </a:pPr>
                      <a:r>
                        <a:rPr lang="en-US" sz="1600" b="1" spc="5">
                          <a:latin typeface="Calibri"/>
                          <a:ea typeface="Times New Roman"/>
                          <a:cs typeface="Gill Sans MT"/>
                        </a:rPr>
                        <a:t>K</a:t>
                      </a:r>
                      <a:r>
                        <a:rPr lang="en-US" sz="1600" b="1">
                          <a:latin typeface="Calibri"/>
                          <a:ea typeface="Times New Roman"/>
                          <a:cs typeface="Gill Sans MT"/>
                        </a:rPr>
                        <a:t>e</a:t>
                      </a:r>
                      <a:r>
                        <a:rPr lang="en-US" sz="1600" b="1" spc="-5">
                          <a:latin typeface="Calibri"/>
                          <a:ea typeface="Times New Roman"/>
                          <a:cs typeface="Gill Sans MT"/>
                        </a:rPr>
                        <a:t>n</a:t>
                      </a:r>
                      <a:r>
                        <a:rPr lang="en-US" sz="1600" b="1">
                          <a:latin typeface="Calibri"/>
                          <a:ea typeface="Times New Roman"/>
                          <a:cs typeface="Gill Sans MT"/>
                        </a:rPr>
                        <a:t>t</a:t>
                      </a:r>
                      <a:r>
                        <a:rPr lang="en-US" sz="1600" b="1" spc="-5">
                          <a:latin typeface="Calibri"/>
                          <a:ea typeface="Times New Roman"/>
                          <a:cs typeface="Gill Sans MT"/>
                        </a:rPr>
                        <a:t> </a:t>
                      </a:r>
                      <a:r>
                        <a:rPr lang="en-US" sz="1600" b="1">
                          <a:latin typeface="Calibri"/>
                          <a:ea typeface="Times New Roman"/>
                          <a:cs typeface="Gill Sans MT"/>
                        </a:rPr>
                        <a:t>C</a:t>
                      </a:r>
                      <a:r>
                        <a:rPr lang="en-US" sz="1600" b="1" spc="-5">
                          <a:latin typeface="Calibri"/>
                          <a:ea typeface="Times New Roman"/>
                          <a:cs typeface="Gill Sans MT"/>
                        </a:rPr>
                        <a:t>oun</a:t>
                      </a:r>
                      <a:r>
                        <a:rPr lang="en-US" sz="1600" b="1" spc="5">
                          <a:latin typeface="Calibri"/>
                          <a:ea typeface="Times New Roman"/>
                          <a:cs typeface="Gill Sans MT"/>
                        </a:rPr>
                        <a:t>t</a:t>
                      </a:r>
                      <a:r>
                        <a:rPr lang="en-US" sz="1600" b="1">
                          <a:latin typeface="Calibri"/>
                          <a:ea typeface="Times New Roman"/>
                          <a:cs typeface="Gill Sans MT"/>
                        </a:rPr>
                        <a:t>y</a:t>
                      </a:r>
                      <a:endParaRPr lang="en-US" sz="16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7645" marR="0">
                        <a:lnSpc>
                          <a:spcPct val="115000"/>
                        </a:lnSpc>
                        <a:spcBef>
                          <a:spcPts val="90"/>
                        </a:spcBef>
                        <a:spcAft>
                          <a:spcPts val="0"/>
                        </a:spcAft>
                      </a:pPr>
                      <a:r>
                        <a:rPr lang="en-US" sz="1600" b="1" smtClean="0">
                          <a:latin typeface="Calibri"/>
                          <a:ea typeface="Times New Roman"/>
                          <a:cs typeface="Gill Sans MT"/>
                        </a:rPr>
                        <a:t>S</a:t>
                      </a:r>
                      <a:r>
                        <a:rPr lang="en-US" sz="1600" b="1" spc="-5" smtClean="0">
                          <a:latin typeface="Calibri"/>
                          <a:ea typeface="Times New Roman"/>
                          <a:cs typeface="Gill Sans MT"/>
                        </a:rPr>
                        <a:t>uss</a:t>
                      </a:r>
                      <a:r>
                        <a:rPr lang="en-US" sz="1600" b="1" spc="5" smtClean="0">
                          <a:latin typeface="Calibri"/>
                          <a:ea typeface="Times New Roman"/>
                          <a:cs typeface="Gill Sans MT"/>
                        </a:rPr>
                        <a:t>e</a:t>
                      </a:r>
                      <a:r>
                        <a:rPr lang="en-US" sz="1600" b="1" smtClean="0">
                          <a:latin typeface="Calibri"/>
                          <a:ea typeface="Times New Roman"/>
                          <a:cs typeface="Gill Sans MT"/>
                        </a:rPr>
                        <a:t>x</a:t>
                      </a:r>
                      <a:endParaRPr lang="en-US" sz="1600" smtClean="0">
                        <a:latin typeface="Calibri"/>
                        <a:ea typeface="Times New Roman"/>
                        <a:cs typeface="Times New Roman"/>
                      </a:endParaRPr>
                    </a:p>
                    <a:p>
                      <a:pPr marL="187960" marR="0">
                        <a:lnSpc>
                          <a:spcPct val="115000"/>
                        </a:lnSpc>
                        <a:spcBef>
                          <a:spcPts val="345"/>
                        </a:spcBef>
                        <a:spcAft>
                          <a:spcPts val="0"/>
                        </a:spcAft>
                      </a:pPr>
                      <a:r>
                        <a:rPr lang="en-US" sz="1600" b="1" smtClean="0">
                          <a:latin typeface="Calibri"/>
                          <a:ea typeface="Times New Roman"/>
                          <a:cs typeface="Gill Sans MT"/>
                        </a:rPr>
                        <a:t>C</a:t>
                      </a:r>
                      <a:r>
                        <a:rPr lang="en-US" sz="1600" b="1" spc="-5" smtClean="0">
                          <a:latin typeface="Calibri"/>
                          <a:ea typeface="Times New Roman"/>
                          <a:cs typeface="Gill Sans MT"/>
                        </a:rPr>
                        <a:t>oun</a:t>
                      </a:r>
                      <a:r>
                        <a:rPr lang="en-US" sz="1600" b="1" spc="5" smtClean="0">
                          <a:latin typeface="Calibri"/>
                          <a:ea typeface="Times New Roman"/>
                          <a:cs typeface="Gill Sans MT"/>
                        </a:rPr>
                        <a:t>t</a:t>
                      </a:r>
                      <a:r>
                        <a:rPr lang="en-US" sz="1600" b="1" smtClean="0">
                          <a:latin typeface="Calibri"/>
                          <a:ea typeface="Times New Roman"/>
                          <a:cs typeface="Gill Sans MT"/>
                        </a:rPr>
                        <a:t>y</a:t>
                      </a:r>
                      <a:endParaRPr lang="en-US" sz="16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4475" marR="0">
                        <a:lnSpc>
                          <a:spcPct val="115000"/>
                        </a:lnSpc>
                        <a:spcBef>
                          <a:spcPts val="90"/>
                        </a:spcBef>
                        <a:spcAft>
                          <a:spcPts val="0"/>
                        </a:spcAft>
                      </a:pPr>
                      <a:r>
                        <a:rPr lang="en-US" sz="1600" b="1" spc="5">
                          <a:latin typeface="Calibri"/>
                          <a:ea typeface="Times New Roman"/>
                          <a:cs typeface="Gill Sans MT"/>
                        </a:rPr>
                        <a:t>T</a:t>
                      </a:r>
                      <a:r>
                        <a:rPr lang="en-US" sz="1600" b="1" spc="-5">
                          <a:latin typeface="Calibri"/>
                          <a:ea typeface="Times New Roman"/>
                          <a:cs typeface="Gill Sans MT"/>
                        </a:rPr>
                        <a:t>o</a:t>
                      </a:r>
                      <a:r>
                        <a:rPr lang="en-US" sz="1600" b="1" spc="5">
                          <a:latin typeface="Calibri"/>
                          <a:ea typeface="Times New Roman"/>
                          <a:cs typeface="Gill Sans MT"/>
                        </a:rPr>
                        <a:t>t</a:t>
                      </a:r>
                      <a:r>
                        <a:rPr lang="en-US" sz="1600" b="1">
                          <a:latin typeface="Calibri"/>
                          <a:ea typeface="Times New Roman"/>
                          <a:cs typeface="Gill Sans MT"/>
                        </a:rPr>
                        <a:t>al</a:t>
                      </a:r>
                      <a:endParaRPr lang="en-US" sz="1600">
                        <a:latin typeface="Calibri"/>
                        <a:ea typeface="Times New Roman"/>
                        <a:cs typeface="Times New Roman"/>
                      </a:endParaRPr>
                    </a:p>
                    <a:p>
                      <a:pPr marL="191135" marR="0">
                        <a:lnSpc>
                          <a:spcPct val="115000"/>
                        </a:lnSpc>
                        <a:spcBef>
                          <a:spcPts val="345"/>
                        </a:spcBef>
                        <a:spcAft>
                          <a:spcPts val="0"/>
                        </a:spcAft>
                      </a:pPr>
                      <a:r>
                        <a:rPr lang="en-US" sz="1600" b="1" spc="-5">
                          <a:latin typeface="Calibri"/>
                          <a:ea typeface="Times New Roman"/>
                          <a:cs typeface="Gill Sans MT"/>
                        </a:rPr>
                        <a:t>P</a:t>
                      </a:r>
                      <a:r>
                        <a:rPr lang="en-US" sz="1600" b="1">
                          <a:latin typeface="Calibri"/>
                          <a:ea typeface="Times New Roman"/>
                          <a:cs typeface="Gill Sans MT"/>
                        </a:rPr>
                        <a:t>r</a:t>
                      </a:r>
                      <a:r>
                        <a:rPr lang="en-US" sz="1600" b="1" spc="5">
                          <a:latin typeface="Calibri"/>
                          <a:ea typeface="Times New Roman"/>
                          <a:cs typeface="Gill Sans MT"/>
                        </a:rPr>
                        <a:t>i</a:t>
                      </a:r>
                      <a:r>
                        <a:rPr lang="en-US" sz="1600" b="1" spc="-5">
                          <a:latin typeface="Calibri"/>
                          <a:ea typeface="Times New Roman"/>
                          <a:cs typeface="Gill Sans MT"/>
                        </a:rPr>
                        <a:t>v</a:t>
                      </a:r>
                      <a:r>
                        <a:rPr lang="en-US" sz="1600" b="1">
                          <a:latin typeface="Calibri"/>
                          <a:ea typeface="Times New Roman"/>
                          <a:cs typeface="Gill Sans MT"/>
                        </a:rPr>
                        <a:t>a</a:t>
                      </a:r>
                      <a:r>
                        <a:rPr lang="en-US" sz="1600" b="1" spc="5">
                          <a:latin typeface="Calibri"/>
                          <a:ea typeface="Times New Roman"/>
                          <a:cs typeface="Gill Sans MT"/>
                        </a:rPr>
                        <a:t>t</a:t>
                      </a:r>
                      <a:r>
                        <a:rPr lang="en-US" sz="1600" b="1">
                          <a:latin typeface="Calibri"/>
                          <a:ea typeface="Times New Roman"/>
                          <a:cs typeface="Gill Sans MT"/>
                        </a:rPr>
                        <a:t>e</a:t>
                      </a:r>
                      <a:endParaRPr lang="en-US" sz="16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41910" marR="0">
                        <a:lnSpc>
                          <a:spcPct val="115000"/>
                        </a:lnSpc>
                        <a:spcBef>
                          <a:spcPts val="60"/>
                        </a:spcBef>
                        <a:spcAft>
                          <a:spcPts val="0"/>
                        </a:spcAft>
                      </a:pPr>
                      <a:r>
                        <a:rPr lang="en-US" sz="1600" b="1">
                          <a:latin typeface="Calibri"/>
                          <a:ea typeface="Times New Roman"/>
                          <a:cs typeface="Gill Sans MT"/>
                        </a:rPr>
                        <a:t>A</a:t>
                      </a:r>
                      <a:r>
                        <a:rPr lang="en-US" sz="1600" b="1" spc="5">
                          <a:latin typeface="Calibri"/>
                          <a:ea typeface="Times New Roman"/>
                          <a:cs typeface="Gill Sans MT"/>
                        </a:rPr>
                        <a:t>l</a:t>
                      </a:r>
                      <a:r>
                        <a:rPr lang="en-US" sz="1600" b="1">
                          <a:latin typeface="Calibri"/>
                          <a:ea typeface="Times New Roman"/>
                          <a:cs typeface="Gill Sans MT"/>
                        </a:rPr>
                        <a:t>l</a:t>
                      </a:r>
                      <a:r>
                        <a:rPr lang="en-US" sz="1600" b="1" spc="-5">
                          <a:latin typeface="Calibri"/>
                          <a:ea typeface="Times New Roman"/>
                          <a:cs typeface="Gill Sans MT"/>
                        </a:rPr>
                        <a:t> </a:t>
                      </a:r>
                      <a:r>
                        <a:rPr lang="en-US" sz="1600" b="1">
                          <a:latin typeface="Calibri"/>
                          <a:ea typeface="Times New Roman"/>
                          <a:cs typeface="Gill Sans MT"/>
                        </a:rPr>
                        <a:t>Fa</a:t>
                      </a:r>
                      <a:r>
                        <a:rPr lang="en-US" sz="1600" b="1" spc="5">
                          <a:latin typeface="Calibri"/>
                          <a:ea typeface="Times New Roman"/>
                          <a:cs typeface="Gill Sans MT"/>
                        </a:rPr>
                        <a:t>ciliti</a:t>
                      </a:r>
                      <a:r>
                        <a:rPr lang="en-US" sz="1600" b="1">
                          <a:latin typeface="Calibri"/>
                          <a:ea typeface="Times New Roman"/>
                          <a:cs typeface="Gill Sans MT"/>
                        </a:rPr>
                        <a:t>es</a:t>
                      </a:r>
                      <a:endParaRPr lang="en-US" sz="16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D9D9"/>
                    </a:solidFill>
                  </a:tcPr>
                </a:tc>
              </a:tr>
              <a:tr h="281727">
                <a:tc>
                  <a:txBody>
                    <a:bodyPr/>
                    <a:lstStyle/>
                    <a:p>
                      <a:pPr marL="183515" marR="0">
                        <a:lnSpc>
                          <a:spcPct val="115000"/>
                        </a:lnSpc>
                        <a:spcBef>
                          <a:spcPts val="105"/>
                        </a:spcBef>
                        <a:spcAft>
                          <a:spcPts val="0"/>
                        </a:spcAft>
                      </a:pPr>
                      <a:r>
                        <a:rPr lang="en-US" sz="1600" b="1">
                          <a:latin typeface="Calibri"/>
                          <a:ea typeface="Times New Roman"/>
                          <a:cs typeface="Gill Sans MT"/>
                        </a:rPr>
                        <a:t>2002</a:t>
                      </a:r>
                      <a:endParaRPr lang="en-US" sz="1600">
                        <a:latin typeface="Calibri"/>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a:latin typeface="Calibri"/>
                          <a:ea typeface="Times New Roman"/>
                          <a:cs typeface="Times New Roman"/>
                        </a:rPr>
                        <a:t>801,927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a:latin typeface="Calibri"/>
                          <a:ea typeface="Times New Roman"/>
                          <a:cs typeface="Times New Roman"/>
                        </a:rPr>
                        <a:t>171,659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smtClean="0">
                          <a:latin typeface="Calibri"/>
                          <a:ea typeface="Times New Roman"/>
                          <a:cs typeface="Times New Roman"/>
                        </a:rPr>
                        <a:t>381,152</a:t>
                      </a:r>
                      <a:endParaRPr lang="en-US" sz="16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a:latin typeface="Calibri"/>
                          <a:ea typeface="Times New Roman"/>
                          <a:cs typeface="Times New Roman"/>
                        </a:rPr>
                        <a:t>1,354,738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0980" marR="0" algn="ctr">
                        <a:lnSpc>
                          <a:spcPct val="115000"/>
                        </a:lnSpc>
                        <a:spcBef>
                          <a:spcPts val="105"/>
                        </a:spcBef>
                        <a:spcAft>
                          <a:spcPts val="0"/>
                        </a:spcAft>
                      </a:pPr>
                      <a:r>
                        <a:rPr lang="en-US" sz="1600">
                          <a:latin typeface="Calibri"/>
                          <a:ea typeface="Times New Roman"/>
                          <a:cs typeface="Times New Roman"/>
                        </a:rPr>
                        <a:t>153,463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a:latin typeface="Calibri"/>
                          <a:ea typeface="Times New Roman"/>
                          <a:cs typeface="Times New Roman"/>
                        </a:rPr>
                        <a:t>1,508,201</a:t>
                      </a: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27">
                <a:tc>
                  <a:txBody>
                    <a:bodyPr/>
                    <a:lstStyle/>
                    <a:p>
                      <a:pPr marL="183515" marR="0">
                        <a:lnSpc>
                          <a:spcPct val="115000"/>
                        </a:lnSpc>
                        <a:spcBef>
                          <a:spcPts val="105"/>
                        </a:spcBef>
                        <a:spcAft>
                          <a:spcPts val="0"/>
                        </a:spcAft>
                      </a:pPr>
                      <a:r>
                        <a:rPr lang="en-US" sz="1600" b="1">
                          <a:latin typeface="Calibri"/>
                          <a:ea typeface="Times New Roman"/>
                          <a:cs typeface="Gill Sans MT"/>
                        </a:rPr>
                        <a:t>2003</a:t>
                      </a:r>
                      <a:endParaRPr lang="en-US" sz="1600">
                        <a:latin typeface="Calibri"/>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a:latin typeface="Calibri"/>
                          <a:ea typeface="Times New Roman"/>
                          <a:cs typeface="Times New Roman"/>
                        </a:rPr>
                        <a:t>793,095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a:latin typeface="Calibri"/>
                          <a:ea typeface="Times New Roman"/>
                          <a:cs typeface="Times New Roman"/>
                        </a:rPr>
                        <a:t>178,907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smtClean="0">
                          <a:latin typeface="Calibri"/>
                          <a:ea typeface="Times New Roman"/>
                          <a:cs typeface="Times New Roman"/>
                        </a:rPr>
                        <a:t>380,156</a:t>
                      </a:r>
                      <a:endParaRPr lang="en-US" sz="16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a:latin typeface="Calibri"/>
                          <a:ea typeface="Times New Roman"/>
                          <a:cs typeface="Times New Roman"/>
                        </a:rPr>
                        <a:t>1,352,158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0980" marR="0" algn="ctr">
                        <a:lnSpc>
                          <a:spcPct val="115000"/>
                        </a:lnSpc>
                        <a:spcBef>
                          <a:spcPts val="105"/>
                        </a:spcBef>
                        <a:spcAft>
                          <a:spcPts val="0"/>
                        </a:spcAft>
                      </a:pPr>
                      <a:r>
                        <a:rPr lang="en-US" sz="1600">
                          <a:latin typeface="Calibri"/>
                          <a:ea typeface="Times New Roman"/>
                          <a:cs typeface="Times New Roman"/>
                        </a:rPr>
                        <a:t>144,012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a:latin typeface="Calibri"/>
                          <a:ea typeface="Times New Roman"/>
                          <a:cs typeface="Times New Roman"/>
                        </a:rPr>
                        <a:t>1,496,170</a:t>
                      </a: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27">
                <a:tc>
                  <a:txBody>
                    <a:bodyPr/>
                    <a:lstStyle/>
                    <a:p>
                      <a:pPr marL="183515" marR="0">
                        <a:lnSpc>
                          <a:spcPct val="115000"/>
                        </a:lnSpc>
                        <a:spcBef>
                          <a:spcPts val="105"/>
                        </a:spcBef>
                        <a:spcAft>
                          <a:spcPts val="0"/>
                        </a:spcAft>
                      </a:pPr>
                      <a:r>
                        <a:rPr lang="en-US" sz="1600" b="1">
                          <a:latin typeface="Calibri"/>
                          <a:ea typeface="Times New Roman"/>
                          <a:cs typeface="Gill Sans MT"/>
                        </a:rPr>
                        <a:t>2004</a:t>
                      </a:r>
                      <a:endParaRPr lang="en-US" sz="1600">
                        <a:latin typeface="Calibri"/>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a:latin typeface="Calibri"/>
                          <a:ea typeface="Times New Roman"/>
                          <a:cs typeface="Times New Roman"/>
                        </a:rPr>
                        <a:t>816,613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a:latin typeface="Calibri"/>
                          <a:ea typeface="Times New Roman"/>
                          <a:cs typeface="Times New Roman"/>
                        </a:rPr>
                        <a:t>177,472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smtClean="0">
                          <a:latin typeface="Calibri"/>
                          <a:ea typeface="Times New Roman"/>
                          <a:cs typeface="Times New Roman"/>
                        </a:rPr>
                        <a:t>382,253</a:t>
                      </a:r>
                      <a:endParaRPr lang="en-US" sz="16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a:latin typeface="Calibri"/>
                          <a:ea typeface="Times New Roman"/>
                          <a:cs typeface="Times New Roman"/>
                        </a:rPr>
                        <a:t>1,376,338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0980" marR="0" algn="ctr">
                        <a:lnSpc>
                          <a:spcPct val="115000"/>
                        </a:lnSpc>
                        <a:spcBef>
                          <a:spcPts val="105"/>
                        </a:spcBef>
                        <a:spcAft>
                          <a:spcPts val="0"/>
                        </a:spcAft>
                      </a:pPr>
                      <a:r>
                        <a:rPr lang="en-US" sz="1600">
                          <a:latin typeface="Calibri"/>
                          <a:ea typeface="Times New Roman"/>
                          <a:cs typeface="Times New Roman"/>
                        </a:rPr>
                        <a:t>132,603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a:latin typeface="Calibri"/>
                          <a:ea typeface="Times New Roman"/>
                          <a:cs typeface="Times New Roman"/>
                        </a:rPr>
                        <a:t>1,508,941</a:t>
                      </a: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27">
                <a:tc>
                  <a:txBody>
                    <a:bodyPr/>
                    <a:lstStyle/>
                    <a:p>
                      <a:pPr marL="183515" marR="0">
                        <a:lnSpc>
                          <a:spcPct val="115000"/>
                        </a:lnSpc>
                        <a:spcBef>
                          <a:spcPts val="105"/>
                        </a:spcBef>
                        <a:spcAft>
                          <a:spcPts val="0"/>
                        </a:spcAft>
                      </a:pPr>
                      <a:r>
                        <a:rPr lang="en-US" sz="1600" b="1">
                          <a:latin typeface="Calibri"/>
                          <a:ea typeface="Times New Roman"/>
                          <a:cs typeface="Gill Sans MT"/>
                        </a:rPr>
                        <a:t>2005</a:t>
                      </a:r>
                      <a:endParaRPr lang="en-US" sz="1600">
                        <a:latin typeface="Calibri"/>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a:latin typeface="Calibri"/>
                          <a:ea typeface="Times New Roman"/>
                          <a:cs typeface="Times New Roman"/>
                        </a:rPr>
                        <a:t>800,955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a:latin typeface="Calibri"/>
                          <a:ea typeface="Times New Roman"/>
                          <a:cs typeface="Times New Roman"/>
                        </a:rPr>
                        <a:t>176,226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smtClean="0">
                          <a:latin typeface="Calibri"/>
                          <a:ea typeface="Times New Roman"/>
                          <a:cs typeface="Times New Roman"/>
                        </a:rPr>
                        <a:t>367,391</a:t>
                      </a:r>
                      <a:endParaRPr lang="en-US" sz="16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a:latin typeface="Calibri"/>
                          <a:ea typeface="Times New Roman"/>
                          <a:cs typeface="Times New Roman"/>
                        </a:rPr>
                        <a:t>1,344,572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0980" marR="0" algn="ctr">
                        <a:lnSpc>
                          <a:spcPct val="115000"/>
                        </a:lnSpc>
                        <a:spcBef>
                          <a:spcPts val="105"/>
                        </a:spcBef>
                        <a:spcAft>
                          <a:spcPts val="0"/>
                        </a:spcAft>
                      </a:pPr>
                      <a:r>
                        <a:rPr lang="en-US" sz="1600">
                          <a:latin typeface="Calibri"/>
                          <a:ea typeface="Times New Roman"/>
                          <a:cs typeface="Times New Roman"/>
                        </a:rPr>
                        <a:t>135,622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a:latin typeface="Calibri"/>
                          <a:ea typeface="Times New Roman"/>
                          <a:cs typeface="Times New Roman"/>
                        </a:rPr>
                        <a:t>1,480,194</a:t>
                      </a: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27">
                <a:tc>
                  <a:txBody>
                    <a:bodyPr/>
                    <a:lstStyle/>
                    <a:p>
                      <a:pPr marL="183515" marR="0">
                        <a:lnSpc>
                          <a:spcPct val="115000"/>
                        </a:lnSpc>
                        <a:spcBef>
                          <a:spcPts val="105"/>
                        </a:spcBef>
                        <a:spcAft>
                          <a:spcPts val="0"/>
                        </a:spcAft>
                      </a:pPr>
                      <a:r>
                        <a:rPr lang="en-US" sz="1600" b="1">
                          <a:latin typeface="Calibri"/>
                          <a:ea typeface="Times New Roman"/>
                          <a:cs typeface="Gill Sans MT"/>
                        </a:rPr>
                        <a:t>2006</a:t>
                      </a:r>
                      <a:endParaRPr lang="en-US" sz="1600">
                        <a:latin typeface="Calibri"/>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a:latin typeface="Calibri"/>
                          <a:ea typeface="Times New Roman"/>
                          <a:cs typeface="Times New Roman"/>
                        </a:rPr>
                        <a:t>809,733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a:latin typeface="Calibri"/>
                          <a:ea typeface="Times New Roman"/>
                          <a:cs typeface="Times New Roman"/>
                        </a:rPr>
                        <a:t>175,027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smtClean="0">
                          <a:latin typeface="Calibri"/>
                          <a:ea typeface="Times New Roman"/>
                          <a:cs typeface="Times New Roman"/>
                        </a:rPr>
                        <a:t>373,221</a:t>
                      </a:r>
                      <a:endParaRPr lang="en-US" sz="16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a:latin typeface="Calibri"/>
                          <a:ea typeface="Times New Roman"/>
                          <a:cs typeface="Times New Roman"/>
                        </a:rPr>
                        <a:t>1,357,981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0980" marR="0" algn="ctr">
                        <a:lnSpc>
                          <a:spcPct val="115000"/>
                        </a:lnSpc>
                        <a:spcBef>
                          <a:spcPts val="105"/>
                        </a:spcBef>
                        <a:spcAft>
                          <a:spcPts val="0"/>
                        </a:spcAft>
                      </a:pPr>
                      <a:r>
                        <a:rPr lang="en-US" sz="1600">
                          <a:latin typeface="Calibri"/>
                          <a:ea typeface="Times New Roman"/>
                          <a:cs typeface="Times New Roman"/>
                        </a:rPr>
                        <a:t>144,357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a:latin typeface="Calibri"/>
                          <a:ea typeface="Times New Roman"/>
                          <a:cs typeface="Times New Roman"/>
                        </a:rPr>
                        <a:t>1,502,338</a:t>
                      </a: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27">
                <a:tc>
                  <a:txBody>
                    <a:bodyPr/>
                    <a:lstStyle/>
                    <a:p>
                      <a:pPr marL="183515" marR="0">
                        <a:lnSpc>
                          <a:spcPct val="115000"/>
                        </a:lnSpc>
                        <a:spcBef>
                          <a:spcPts val="105"/>
                        </a:spcBef>
                        <a:spcAft>
                          <a:spcPts val="0"/>
                        </a:spcAft>
                      </a:pPr>
                      <a:r>
                        <a:rPr lang="en-US" sz="1600" b="1">
                          <a:latin typeface="Calibri"/>
                          <a:ea typeface="Times New Roman"/>
                          <a:cs typeface="Gill Sans MT"/>
                        </a:rPr>
                        <a:t>2007</a:t>
                      </a:r>
                      <a:endParaRPr lang="en-US" sz="1600">
                        <a:latin typeface="Calibri"/>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a:latin typeface="Calibri"/>
                          <a:ea typeface="Times New Roman"/>
                          <a:cs typeface="Times New Roman"/>
                        </a:rPr>
                        <a:t>830,921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a:latin typeface="Calibri"/>
                          <a:ea typeface="Times New Roman"/>
                          <a:cs typeface="Times New Roman"/>
                        </a:rPr>
                        <a:t>179,315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smtClean="0">
                          <a:latin typeface="Calibri"/>
                          <a:ea typeface="Times New Roman"/>
                          <a:cs typeface="Times New Roman"/>
                        </a:rPr>
                        <a:t>371,520</a:t>
                      </a:r>
                      <a:endParaRPr lang="en-US" sz="16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a:latin typeface="Calibri"/>
                          <a:ea typeface="Times New Roman"/>
                          <a:cs typeface="Times New Roman"/>
                        </a:rPr>
                        <a:t>1,381,756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0980" marR="0" algn="ctr">
                        <a:lnSpc>
                          <a:spcPct val="115000"/>
                        </a:lnSpc>
                        <a:spcBef>
                          <a:spcPts val="105"/>
                        </a:spcBef>
                        <a:spcAft>
                          <a:spcPts val="0"/>
                        </a:spcAft>
                      </a:pPr>
                      <a:r>
                        <a:rPr lang="en-US" sz="1600">
                          <a:latin typeface="Calibri"/>
                          <a:ea typeface="Times New Roman"/>
                          <a:cs typeface="Times New Roman"/>
                        </a:rPr>
                        <a:t>142,893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a:latin typeface="Calibri"/>
                          <a:ea typeface="Times New Roman"/>
                          <a:cs typeface="Times New Roman"/>
                        </a:rPr>
                        <a:t>1,524,649</a:t>
                      </a: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27">
                <a:tc>
                  <a:txBody>
                    <a:bodyPr/>
                    <a:lstStyle/>
                    <a:p>
                      <a:pPr marL="183515" marR="0">
                        <a:lnSpc>
                          <a:spcPct val="115000"/>
                        </a:lnSpc>
                        <a:spcBef>
                          <a:spcPts val="105"/>
                        </a:spcBef>
                        <a:spcAft>
                          <a:spcPts val="0"/>
                        </a:spcAft>
                      </a:pPr>
                      <a:r>
                        <a:rPr lang="en-US" sz="1600" b="1">
                          <a:latin typeface="Calibri"/>
                          <a:ea typeface="Times New Roman"/>
                          <a:cs typeface="Gill Sans MT"/>
                        </a:rPr>
                        <a:t>2008</a:t>
                      </a:r>
                      <a:endParaRPr lang="en-US" sz="1600">
                        <a:latin typeface="Calibri"/>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a:latin typeface="Calibri"/>
                          <a:ea typeface="Times New Roman"/>
                          <a:cs typeface="Times New Roman"/>
                        </a:rPr>
                        <a:t>833,344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a:latin typeface="Calibri"/>
                          <a:ea typeface="Times New Roman"/>
                          <a:cs typeface="Times New Roman"/>
                        </a:rPr>
                        <a:t>208,235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smtClean="0">
                          <a:latin typeface="Calibri"/>
                          <a:ea typeface="Times New Roman"/>
                          <a:cs typeface="Times New Roman"/>
                        </a:rPr>
                        <a:t>387,715</a:t>
                      </a:r>
                      <a:endParaRPr lang="en-US" sz="16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a:latin typeface="Calibri"/>
                          <a:ea typeface="Times New Roman"/>
                          <a:cs typeface="Times New Roman"/>
                        </a:rPr>
                        <a:t>1,429,294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0980" marR="0" algn="ctr">
                        <a:lnSpc>
                          <a:spcPct val="115000"/>
                        </a:lnSpc>
                        <a:spcBef>
                          <a:spcPts val="105"/>
                        </a:spcBef>
                        <a:spcAft>
                          <a:spcPts val="0"/>
                        </a:spcAft>
                      </a:pPr>
                      <a:r>
                        <a:rPr lang="en-US" sz="1600">
                          <a:latin typeface="Calibri"/>
                          <a:ea typeface="Times New Roman"/>
                          <a:cs typeface="Times New Roman"/>
                        </a:rPr>
                        <a:t>143,640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a:latin typeface="Calibri"/>
                          <a:ea typeface="Times New Roman"/>
                          <a:cs typeface="Times New Roman"/>
                        </a:rPr>
                        <a:t>1,572,934</a:t>
                      </a: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27">
                <a:tc>
                  <a:txBody>
                    <a:bodyPr/>
                    <a:lstStyle/>
                    <a:p>
                      <a:pPr marL="183515" marR="0">
                        <a:lnSpc>
                          <a:spcPct val="115000"/>
                        </a:lnSpc>
                        <a:spcBef>
                          <a:spcPts val="105"/>
                        </a:spcBef>
                        <a:spcAft>
                          <a:spcPts val="0"/>
                        </a:spcAft>
                      </a:pPr>
                      <a:r>
                        <a:rPr lang="en-US" sz="1600" b="1">
                          <a:latin typeface="Calibri"/>
                          <a:ea typeface="Times New Roman"/>
                          <a:cs typeface="Gill Sans MT"/>
                        </a:rPr>
                        <a:t>2009</a:t>
                      </a:r>
                      <a:endParaRPr lang="en-US" sz="1600">
                        <a:latin typeface="Calibri"/>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a:latin typeface="Calibri"/>
                          <a:ea typeface="Times New Roman"/>
                          <a:cs typeface="Times New Roman"/>
                        </a:rPr>
                        <a:t>824,262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a:latin typeface="Calibri"/>
                          <a:ea typeface="Times New Roman"/>
                          <a:cs typeface="Times New Roman"/>
                        </a:rPr>
                        <a:t>219,019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smtClean="0">
                          <a:latin typeface="Calibri"/>
                          <a:ea typeface="Times New Roman"/>
                          <a:cs typeface="Times New Roman"/>
                        </a:rPr>
                        <a:t>404,234</a:t>
                      </a:r>
                      <a:endParaRPr lang="en-US" sz="16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a:latin typeface="Calibri"/>
                          <a:ea typeface="Times New Roman"/>
                          <a:cs typeface="Times New Roman"/>
                        </a:rPr>
                        <a:t>1,447,515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0980" marR="0" algn="ctr">
                        <a:lnSpc>
                          <a:spcPct val="115000"/>
                        </a:lnSpc>
                        <a:spcBef>
                          <a:spcPts val="105"/>
                        </a:spcBef>
                        <a:spcAft>
                          <a:spcPts val="0"/>
                        </a:spcAft>
                      </a:pPr>
                      <a:r>
                        <a:rPr lang="en-US" sz="1600" dirty="0">
                          <a:latin typeface="Calibri"/>
                          <a:ea typeface="Times New Roman"/>
                          <a:cs typeface="Times New Roman"/>
                        </a:rPr>
                        <a:t>137,584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a:latin typeface="Calibri"/>
                          <a:ea typeface="Times New Roman"/>
                          <a:cs typeface="Times New Roman"/>
                        </a:rPr>
                        <a:t>1,585,099</a:t>
                      </a: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27">
                <a:tc>
                  <a:txBody>
                    <a:bodyPr/>
                    <a:lstStyle/>
                    <a:p>
                      <a:pPr marL="183515" marR="0">
                        <a:lnSpc>
                          <a:spcPct val="115000"/>
                        </a:lnSpc>
                        <a:spcBef>
                          <a:spcPts val="105"/>
                        </a:spcBef>
                        <a:spcAft>
                          <a:spcPts val="0"/>
                        </a:spcAft>
                      </a:pPr>
                      <a:r>
                        <a:rPr lang="en-US" sz="1600" b="1">
                          <a:latin typeface="Calibri"/>
                          <a:ea typeface="Times New Roman"/>
                          <a:cs typeface="Gill Sans MT"/>
                        </a:rPr>
                        <a:t>2010</a:t>
                      </a:r>
                      <a:endParaRPr lang="en-US" sz="1600">
                        <a:latin typeface="Calibri"/>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a:latin typeface="Calibri"/>
                          <a:ea typeface="Times New Roman"/>
                          <a:cs typeface="Times New Roman"/>
                        </a:rPr>
                        <a:t>838,037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a:latin typeface="Calibri"/>
                          <a:ea typeface="Times New Roman"/>
                          <a:cs typeface="Times New Roman"/>
                        </a:rPr>
                        <a:t>218,593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smtClean="0">
                          <a:latin typeface="Calibri"/>
                          <a:ea typeface="Times New Roman"/>
                          <a:cs typeface="Times New Roman"/>
                        </a:rPr>
                        <a:t>402,188</a:t>
                      </a:r>
                      <a:endParaRPr lang="en-US" sz="16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a:latin typeface="Calibri"/>
                          <a:ea typeface="Times New Roman"/>
                          <a:cs typeface="Times New Roman"/>
                        </a:rPr>
                        <a:t>1,458,818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0980" marR="0" algn="ctr">
                        <a:lnSpc>
                          <a:spcPct val="115000"/>
                        </a:lnSpc>
                        <a:spcBef>
                          <a:spcPts val="105"/>
                        </a:spcBef>
                        <a:spcAft>
                          <a:spcPts val="0"/>
                        </a:spcAft>
                      </a:pPr>
                      <a:r>
                        <a:rPr lang="en-US" sz="1600" dirty="0">
                          <a:latin typeface="Calibri"/>
                          <a:ea typeface="Times New Roman"/>
                          <a:cs typeface="Times New Roman"/>
                        </a:rPr>
                        <a:t>137,824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a:latin typeface="Calibri"/>
                          <a:ea typeface="Times New Roman"/>
                          <a:cs typeface="Times New Roman"/>
                        </a:rPr>
                        <a:t>1,596,642</a:t>
                      </a: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27">
                <a:tc>
                  <a:txBody>
                    <a:bodyPr/>
                    <a:lstStyle/>
                    <a:p>
                      <a:pPr marL="183515" marR="0">
                        <a:lnSpc>
                          <a:spcPct val="115000"/>
                        </a:lnSpc>
                        <a:spcBef>
                          <a:spcPts val="105"/>
                        </a:spcBef>
                        <a:spcAft>
                          <a:spcPts val="0"/>
                        </a:spcAft>
                      </a:pPr>
                      <a:r>
                        <a:rPr lang="en-US" sz="1600" b="1">
                          <a:latin typeface="Calibri"/>
                          <a:ea typeface="Times New Roman"/>
                          <a:cs typeface="Gill Sans MT"/>
                        </a:rPr>
                        <a:t>2011</a:t>
                      </a:r>
                      <a:endParaRPr lang="en-US" sz="1600">
                        <a:latin typeface="Calibri"/>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a:latin typeface="Calibri"/>
                          <a:ea typeface="Times New Roman"/>
                          <a:cs typeface="Times New Roman"/>
                        </a:rPr>
                        <a:t>829,974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5"/>
                        </a:spcBef>
                        <a:spcAft>
                          <a:spcPts val="0"/>
                        </a:spcAft>
                      </a:pPr>
                      <a:r>
                        <a:rPr lang="en-US" sz="1600">
                          <a:latin typeface="Calibri"/>
                          <a:ea typeface="Times New Roman"/>
                          <a:cs typeface="Times New Roman"/>
                        </a:rPr>
                        <a:t>219,302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smtClean="0">
                          <a:latin typeface="Calibri"/>
                          <a:ea typeface="Times New Roman"/>
                          <a:cs typeface="Times New Roman"/>
                        </a:rPr>
                        <a:t>398,550</a:t>
                      </a:r>
                      <a:endParaRPr lang="en-US" sz="16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a:latin typeface="Calibri"/>
                          <a:ea typeface="Times New Roman"/>
                          <a:cs typeface="Times New Roman"/>
                        </a:rPr>
                        <a:t>1,447,826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0980" marR="0" algn="ctr">
                        <a:lnSpc>
                          <a:spcPct val="115000"/>
                        </a:lnSpc>
                        <a:spcBef>
                          <a:spcPts val="105"/>
                        </a:spcBef>
                        <a:spcAft>
                          <a:spcPts val="0"/>
                        </a:spcAft>
                      </a:pPr>
                      <a:r>
                        <a:rPr lang="en-US" sz="1600" dirty="0">
                          <a:latin typeface="Calibri"/>
                          <a:ea typeface="Times New Roman"/>
                          <a:cs typeface="Times New Roman"/>
                        </a:rPr>
                        <a:t>131,675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0" algn="ctr">
                        <a:lnSpc>
                          <a:spcPct val="115000"/>
                        </a:lnSpc>
                        <a:spcBef>
                          <a:spcPts val="105"/>
                        </a:spcBef>
                        <a:spcAft>
                          <a:spcPts val="0"/>
                        </a:spcAft>
                      </a:pPr>
                      <a:r>
                        <a:rPr lang="en-US" sz="1600">
                          <a:latin typeface="Calibri"/>
                          <a:ea typeface="Times New Roman"/>
                          <a:cs typeface="Times New Roman"/>
                        </a:rPr>
                        <a:t>1,579,501</a:t>
                      </a: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27">
                <a:tc>
                  <a:txBody>
                    <a:bodyPr/>
                    <a:lstStyle/>
                    <a:p>
                      <a:pPr marL="183515" marR="0">
                        <a:lnSpc>
                          <a:spcPct val="115000"/>
                        </a:lnSpc>
                        <a:spcBef>
                          <a:spcPts val="105"/>
                        </a:spcBef>
                        <a:spcAft>
                          <a:spcPts val="0"/>
                        </a:spcAft>
                      </a:pPr>
                      <a:r>
                        <a:rPr lang="en-US" sz="1600" b="1" dirty="0">
                          <a:latin typeface="Calibri"/>
                          <a:ea typeface="Times New Roman"/>
                          <a:cs typeface="Gill Sans MT"/>
                        </a:rPr>
                        <a:t>2012</a:t>
                      </a:r>
                      <a:endParaRPr lang="en-US" sz="1600" dirty="0">
                        <a:latin typeface="Calibri"/>
                        <a:ea typeface="Times New Roman"/>
                        <a:cs typeface="Times New Roman"/>
                      </a:endParaRPr>
                    </a:p>
                  </a:txBody>
                  <a:tcPr marL="0" marR="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70485" marR="0" algn="ctr">
                        <a:lnSpc>
                          <a:spcPct val="115000"/>
                        </a:lnSpc>
                        <a:spcBef>
                          <a:spcPts val="105"/>
                        </a:spcBef>
                        <a:spcAft>
                          <a:spcPts val="0"/>
                        </a:spcAft>
                      </a:pPr>
                      <a:r>
                        <a:rPr lang="en-US" sz="1600" dirty="0">
                          <a:latin typeface="Calibri"/>
                          <a:ea typeface="Times New Roman"/>
                          <a:cs typeface="Times New Roman"/>
                        </a:rPr>
                        <a:t>843,039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105"/>
                        </a:spcBef>
                        <a:spcAft>
                          <a:spcPts val="0"/>
                        </a:spcAft>
                      </a:pPr>
                      <a:r>
                        <a:rPr lang="en-US" sz="1600" dirty="0">
                          <a:latin typeface="Calibri"/>
                          <a:ea typeface="Times New Roman"/>
                          <a:cs typeface="Times New Roman"/>
                        </a:rPr>
                        <a:t>219,558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70485" marR="0" algn="ctr">
                        <a:lnSpc>
                          <a:spcPct val="115000"/>
                        </a:lnSpc>
                        <a:spcBef>
                          <a:spcPts val="105"/>
                        </a:spcBef>
                        <a:spcAft>
                          <a:spcPts val="0"/>
                        </a:spcAft>
                      </a:pPr>
                      <a:r>
                        <a:rPr lang="en-US" sz="1600" dirty="0" smtClean="0">
                          <a:latin typeface="Calibri"/>
                          <a:ea typeface="Times New Roman"/>
                          <a:cs typeface="Times New Roman"/>
                        </a:rPr>
                        <a:t>403,842</a:t>
                      </a:r>
                      <a:endParaRPr lang="en-US" sz="16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70485" marR="0" algn="ctr">
                        <a:lnSpc>
                          <a:spcPct val="115000"/>
                        </a:lnSpc>
                        <a:spcBef>
                          <a:spcPts val="105"/>
                        </a:spcBef>
                        <a:spcAft>
                          <a:spcPts val="0"/>
                        </a:spcAft>
                      </a:pPr>
                      <a:r>
                        <a:rPr lang="en-US" sz="1600" dirty="0">
                          <a:latin typeface="Calibri"/>
                          <a:ea typeface="Times New Roman"/>
                          <a:cs typeface="Times New Roman"/>
                        </a:rPr>
                        <a:t>1,466,439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220980" marR="0" algn="ctr">
                        <a:lnSpc>
                          <a:spcPct val="115000"/>
                        </a:lnSpc>
                        <a:spcBef>
                          <a:spcPts val="105"/>
                        </a:spcBef>
                        <a:spcAft>
                          <a:spcPts val="0"/>
                        </a:spcAft>
                      </a:pPr>
                      <a:r>
                        <a:rPr lang="en-US" sz="1600" dirty="0">
                          <a:latin typeface="Calibri"/>
                          <a:ea typeface="Times New Roman"/>
                          <a:cs typeface="Times New Roman"/>
                        </a:rPr>
                        <a:t>114,177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70485" marR="0" algn="ctr">
                        <a:lnSpc>
                          <a:spcPct val="115000"/>
                        </a:lnSpc>
                        <a:spcBef>
                          <a:spcPts val="105"/>
                        </a:spcBef>
                        <a:spcAft>
                          <a:spcPts val="0"/>
                        </a:spcAft>
                      </a:pPr>
                      <a:r>
                        <a:rPr lang="en-US" sz="1600" dirty="0">
                          <a:latin typeface="Calibri"/>
                          <a:ea typeface="Times New Roman"/>
                          <a:cs typeface="Times New Roman"/>
                        </a:rPr>
                        <a:t>1,580,616</a:t>
                      </a:r>
                    </a:p>
                  </a:txBody>
                  <a:tcPr marL="0" marR="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
        <p:nvSpPr>
          <p:cNvPr id="7" name="Title 1"/>
          <p:cNvSpPr txBox="1">
            <a:spLocks/>
          </p:cNvSpPr>
          <p:nvPr/>
        </p:nvSpPr>
        <p:spPr>
          <a:xfrm>
            <a:off x="612648" y="228600"/>
            <a:ext cx="8153400" cy="914400"/>
          </a:xfrm>
          <a:prstGeom prst="rect">
            <a:avLst/>
          </a:prstGeom>
          <a:solidFill>
            <a:schemeClr val="accent1"/>
          </a:solidFill>
        </p:spPr>
        <p:txBody>
          <a:bodyPr vert="horz"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smtClean="0">
                <a:ln>
                  <a:noFill/>
                </a:ln>
                <a:solidFill>
                  <a:srgbClr val="FFFF00"/>
                </a:solidFill>
                <a:effectLst/>
                <a:uLnTx/>
                <a:uFillTx/>
                <a:latin typeface="Calibri" pitchFamily="34" charset="0"/>
                <a:ea typeface="+mj-ea"/>
                <a:cs typeface="+mj-cs"/>
              </a:rPr>
              <a:t>Variability in Projections: Why So Much Fluctuation?</a:t>
            </a:r>
            <a:endParaRPr kumimoji="0" lang="en-US" sz="3200" b="1" i="0" u="none" strike="noStrike" kern="1200" cap="none" spc="0" normalizeH="0" baseline="0" noProof="0" dirty="0">
              <a:ln>
                <a:noFill/>
              </a:ln>
              <a:solidFill>
                <a:schemeClr val="accent3">
                  <a:lumMod val="40000"/>
                  <a:lumOff val="60000"/>
                </a:schemeClr>
              </a:solidFill>
              <a:effectLst/>
              <a:uLnTx/>
              <a:uFillTx/>
              <a:latin typeface="Calibri" pitchFamily="34" charset="0"/>
              <a:ea typeface="+mj-ea"/>
              <a:cs typeface="+mj-cs"/>
            </a:endParaRPr>
          </a:p>
        </p:txBody>
      </p:sp>
      <p:sp>
        <p:nvSpPr>
          <p:cNvPr id="6" name="Slide Number Placeholder 5"/>
          <p:cNvSpPr>
            <a:spLocks noGrp="1"/>
          </p:cNvSpPr>
          <p:nvPr>
            <p:ph type="sldNum" sz="quarter" idx="12"/>
          </p:nvPr>
        </p:nvSpPr>
        <p:spPr/>
        <p:txBody>
          <a:bodyPr>
            <a:normAutofit fontScale="85000" lnSpcReduction="20000"/>
          </a:bodyPr>
          <a:lstStyle/>
          <a:p>
            <a:fld id="{1B6CBC03-97D9-40D3-A0A7-7DD44BE9F7B1}" type="slidenum">
              <a:rPr lang="en-US" smtClean="0"/>
              <a:pPr/>
              <a:t>7</a:t>
            </a:fld>
            <a:endParaRPr lang="en-US"/>
          </a:p>
        </p:txBody>
      </p:sp>
      <p:sp>
        <p:nvSpPr>
          <p:cNvPr id="8" name="Rounded Rectangle 7"/>
          <p:cNvSpPr/>
          <p:nvPr/>
        </p:nvSpPr>
        <p:spPr>
          <a:xfrm>
            <a:off x="6553200" y="3276600"/>
            <a:ext cx="914400" cy="3429000"/>
          </a:xfrm>
          <a:prstGeom prst="roundRect">
            <a:avLst/>
          </a:prstGeom>
          <a:solidFill>
            <a:schemeClr val="accent1">
              <a:alpha val="0"/>
            </a:schemeClr>
          </a:solidFill>
          <a:ln w="5080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9" name="Rectangle 5"/>
          <p:cNvSpPr>
            <a:spLocks noChangeArrowheads="1"/>
          </p:cNvSpPr>
          <p:nvPr/>
        </p:nvSpPr>
        <p:spPr bwMode="auto">
          <a:xfrm>
            <a:off x="0" y="1600200"/>
            <a:ext cx="9144000" cy="0"/>
          </a:xfrm>
          <a:prstGeom prst="rect">
            <a:avLst/>
          </a:prstGeom>
          <a:noFill/>
          <a:ln w="9525">
            <a:noFill/>
            <a:miter lim="800000"/>
            <a:headEnd/>
            <a:tailEnd/>
          </a:ln>
        </p:spPr>
        <p:txBody>
          <a:bodyPr wrap="none" anchor="ctr">
            <a:spAutoFit/>
          </a:bodyPr>
          <a:lstStyle/>
          <a:p>
            <a:endParaRPr lang="en-US"/>
          </a:p>
        </p:txBody>
      </p:sp>
      <p:sp>
        <p:nvSpPr>
          <p:cNvPr id="7" name="Title 1"/>
          <p:cNvSpPr txBox="1">
            <a:spLocks/>
          </p:cNvSpPr>
          <p:nvPr/>
        </p:nvSpPr>
        <p:spPr>
          <a:xfrm>
            <a:off x="612648" y="228600"/>
            <a:ext cx="8153400" cy="914400"/>
          </a:xfrm>
          <a:prstGeom prst="rect">
            <a:avLst/>
          </a:prstGeom>
          <a:solidFill>
            <a:schemeClr val="accent1"/>
          </a:solidFill>
        </p:spPr>
        <p:txBody>
          <a:bodyPr vert="horz"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smtClean="0">
                <a:ln>
                  <a:noFill/>
                </a:ln>
                <a:solidFill>
                  <a:srgbClr val="FFFF00"/>
                </a:solidFill>
                <a:effectLst/>
                <a:uLnTx/>
                <a:uFillTx/>
                <a:latin typeface="Calibri" pitchFamily="34" charset="0"/>
                <a:ea typeface="+mj-ea"/>
                <a:cs typeface="+mj-cs"/>
              </a:rPr>
              <a:t>Variability in Projections: Why So Much Fluctuation?</a:t>
            </a:r>
            <a:endParaRPr kumimoji="0" lang="en-US" sz="3200" b="1" i="0" u="none" strike="noStrike" kern="1200" cap="none" spc="0" normalizeH="0" baseline="0" noProof="0" dirty="0">
              <a:ln>
                <a:noFill/>
              </a:ln>
              <a:solidFill>
                <a:schemeClr val="accent3">
                  <a:lumMod val="40000"/>
                  <a:lumOff val="60000"/>
                </a:schemeClr>
              </a:solidFill>
              <a:effectLst/>
              <a:uLnTx/>
              <a:uFillTx/>
              <a:latin typeface="Calibri" pitchFamily="34" charset="0"/>
              <a:ea typeface="+mj-ea"/>
              <a:cs typeface="+mj-cs"/>
            </a:endParaRPr>
          </a:p>
        </p:txBody>
      </p:sp>
      <p:sp>
        <p:nvSpPr>
          <p:cNvPr id="6" name="Slide Number Placeholder 5"/>
          <p:cNvSpPr>
            <a:spLocks noGrp="1"/>
          </p:cNvSpPr>
          <p:nvPr>
            <p:ph type="sldNum" sz="quarter" idx="12"/>
          </p:nvPr>
        </p:nvSpPr>
        <p:spPr/>
        <p:txBody>
          <a:bodyPr>
            <a:normAutofit fontScale="85000" lnSpcReduction="20000"/>
          </a:bodyPr>
          <a:lstStyle/>
          <a:p>
            <a:fld id="{1B6CBC03-97D9-40D3-A0A7-7DD44BE9F7B1}" type="slidenum">
              <a:rPr lang="en-US" smtClean="0"/>
              <a:pPr/>
              <a:t>8</a:t>
            </a:fld>
            <a:endParaRPr lang="en-US"/>
          </a:p>
        </p:txBody>
      </p:sp>
      <p:sp>
        <p:nvSpPr>
          <p:cNvPr id="10" name="Content Placeholder 2"/>
          <p:cNvSpPr txBox="1">
            <a:spLocks/>
          </p:cNvSpPr>
          <p:nvPr/>
        </p:nvSpPr>
        <p:spPr>
          <a:xfrm>
            <a:off x="457200" y="1752600"/>
            <a:ext cx="8385048" cy="4495800"/>
          </a:xfrm>
          <a:prstGeom prst="rect">
            <a:avLst/>
          </a:prstGeom>
        </p:spPr>
        <p:txBody>
          <a:bodyPr>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lang="en-US" sz="1900" dirty="0" smtClean="0">
                <a:latin typeface="Calibri" pitchFamily="34" charset="0"/>
              </a:rPr>
              <a:t>The context for LTC is changing</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n-US" sz="1900" b="0" i="0" u="none" strike="noStrike" kern="1200" cap="none" spc="0" normalizeH="0" baseline="0" noProof="0" dirty="0" smtClean="0">
              <a:ln>
                <a:noFill/>
              </a:ln>
              <a:solidFill>
                <a:schemeClr val="tx1"/>
              </a:solidFill>
              <a:effectLst/>
              <a:uLnTx/>
              <a:uFillTx/>
              <a:latin typeface="Calibri" pitchFamily="34" charset="0"/>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lang="en-US" sz="1900" dirty="0" smtClean="0">
                <a:latin typeface="Calibri" pitchFamily="34" charset="0"/>
              </a:rPr>
              <a:t>Shifting toward a more community-based structure where older individuals age in place with the assistance of expanded services</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n-US" sz="1900" b="0" i="0" u="none" strike="noStrike" kern="1200" cap="none" spc="0" normalizeH="0" baseline="0" noProof="0" dirty="0" smtClean="0">
              <a:ln>
                <a:noFill/>
              </a:ln>
              <a:solidFill>
                <a:schemeClr val="tx1"/>
              </a:solidFill>
              <a:effectLst/>
              <a:uLnTx/>
              <a:uFillTx/>
              <a:latin typeface="Calibri" pitchFamily="34" charset="0"/>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lang="en-US" sz="1900" dirty="0" smtClean="0">
                <a:latin typeface="Calibri" pitchFamily="34" charset="0"/>
              </a:rPr>
              <a:t>Delaware has implemented more robust, wrap-around, comprehensive care for its seniors</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n-US" sz="1900" b="0" i="0" u="none" strike="noStrike" kern="1200" cap="none" spc="0" normalizeH="0" baseline="0" noProof="0" dirty="0" smtClean="0">
              <a:ln>
                <a:noFill/>
              </a:ln>
              <a:solidFill>
                <a:schemeClr val="tx1"/>
              </a:solidFill>
              <a:effectLst/>
              <a:uLnTx/>
              <a:uFillTx/>
              <a:latin typeface="Calibri" pitchFamily="34" charset="0"/>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lang="en-US" sz="1900" dirty="0" smtClean="0">
                <a:latin typeface="Calibri" pitchFamily="34" charset="0"/>
              </a:rPr>
              <a:t>As a result, less need for NH beds (as illustrated by decreasing utilization rates in DE public NHs)</a:t>
            </a:r>
            <a:endParaRPr kumimoji="0" lang="en-US" sz="1900" b="0" i="0" u="none" strike="noStrike" kern="1200" cap="none" spc="0" normalizeH="0" baseline="0" noProof="0" dirty="0">
              <a:ln>
                <a:noFill/>
              </a:ln>
              <a:solidFill>
                <a:schemeClr val="tx1"/>
              </a:solidFill>
              <a:effectLst/>
              <a:uLnTx/>
              <a:uFillTx/>
              <a:latin typeface="Calibri"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xEl>
                                              <p:pRg st="4" end="4"/>
                                            </p:txEl>
                                          </p:spTgt>
                                        </p:tgtEl>
                                        <p:attrNameLst>
                                          <p:attrName>style.visibility</p:attrName>
                                        </p:attrNameLst>
                                      </p:cBhvr>
                                      <p:to>
                                        <p:strVal val="visible"/>
                                      </p:to>
                                    </p:set>
                                    <p:animEffect transition="in" filter="blinds(horizontal)">
                                      <p:cBhvr>
                                        <p:cTn id="7" dur="500"/>
                                        <p:tgtEl>
                                          <p:spTgt spid="10">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0">
                                            <p:txEl>
                                              <p:pRg st="6" end="6"/>
                                            </p:txEl>
                                          </p:spTgt>
                                        </p:tgtEl>
                                        <p:attrNameLst>
                                          <p:attrName>style.visibility</p:attrName>
                                        </p:attrNameLst>
                                      </p:cBhvr>
                                      <p:to>
                                        <p:strVal val="visible"/>
                                      </p:to>
                                    </p:set>
                                    <p:animEffect transition="in" filter="blinds(horizontal)">
                                      <p:cBhvr>
                                        <p:cTn id="10"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9" name="Rectangle 5"/>
          <p:cNvSpPr>
            <a:spLocks noChangeArrowheads="1"/>
          </p:cNvSpPr>
          <p:nvPr/>
        </p:nvSpPr>
        <p:spPr bwMode="auto">
          <a:xfrm>
            <a:off x="0" y="1600200"/>
            <a:ext cx="9144000" cy="0"/>
          </a:xfrm>
          <a:prstGeom prst="rect">
            <a:avLst/>
          </a:prstGeom>
          <a:noFill/>
          <a:ln w="9525">
            <a:noFill/>
            <a:miter lim="800000"/>
            <a:headEnd/>
            <a:tailEnd/>
          </a:ln>
        </p:spPr>
        <p:txBody>
          <a:bodyPr wrap="none" anchor="ctr">
            <a:spAutoFit/>
          </a:bodyPr>
          <a:lstStyle/>
          <a:p>
            <a:endParaRPr lang="en-US"/>
          </a:p>
        </p:txBody>
      </p:sp>
      <p:sp>
        <p:nvSpPr>
          <p:cNvPr id="7" name="Title 1"/>
          <p:cNvSpPr txBox="1">
            <a:spLocks/>
          </p:cNvSpPr>
          <p:nvPr/>
        </p:nvSpPr>
        <p:spPr>
          <a:xfrm>
            <a:off x="612648" y="228600"/>
            <a:ext cx="8153400" cy="914400"/>
          </a:xfrm>
          <a:prstGeom prst="rect">
            <a:avLst/>
          </a:prstGeom>
          <a:solidFill>
            <a:schemeClr val="accent1"/>
          </a:solidFill>
        </p:spPr>
        <p:txBody>
          <a:bodyPr vert="horz"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smtClean="0">
                <a:ln>
                  <a:noFill/>
                </a:ln>
                <a:solidFill>
                  <a:srgbClr val="FFFF00"/>
                </a:solidFill>
                <a:effectLst/>
                <a:uLnTx/>
                <a:uFillTx/>
                <a:latin typeface="Calibri" pitchFamily="34" charset="0"/>
                <a:ea typeface="+mj-ea"/>
                <a:cs typeface="+mj-cs"/>
              </a:rPr>
              <a:t>Variability in Projections: Why So Much Fluctuation?</a:t>
            </a:r>
            <a:endParaRPr kumimoji="0" lang="en-US" sz="3200" b="1" i="0" u="none" strike="noStrike" kern="1200" cap="none" spc="0" normalizeH="0" baseline="0" noProof="0" dirty="0">
              <a:ln>
                <a:noFill/>
              </a:ln>
              <a:solidFill>
                <a:schemeClr val="accent3">
                  <a:lumMod val="40000"/>
                  <a:lumOff val="60000"/>
                </a:schemeClr>
              </a:solidFill>
              <a:effectLst/>
              <a:uLnTx/>
              <a:uFillTx/>
              <a:latin typeface="Calibri" pitchFamily="34" charset="0"/>
              <a:ea typeface="+mj-ea"/>
              <a:cs typeface="+mj-cs"/>
            </a:endParaRPr>
          </a:p>
        </p:txBody>
      </p:sp>
      <p:graphicFrame>
        <p:nvGraphicFramePr>
          <p:cNvPr id="8" name="Table 7"/>
          <p:cNvGraphicFramePr>
            <a:graphicFrameLocks noGrp="1"/>
          </p:cNvGraphicFramePr>
          <p:nvPr/>
        </p:nvGraphicFramePr>
        <p:xfrm>
          <a:off x="609598" y="2286000"/>
          <a:ext cx="8077203" cy="4114800"/>
        </p:xfrm>
        <a:graphic>
          <a:graphicData uri="http://schemas.openxmlformats.org/drawingml/2006/table">
            <a:tbl>
              <a:tblPr>
                <a:tableStyleId>{775DCB02-9BB8-47FD-8907-85C794F793BA}</a:tableStyleId>
              </a:tblPr>
              <a:tblGrid>
                <a:gridCol w="1794934"/>
                <a:gridCol w="897467"/>
                <a:gridCol w="897467"/>
                <a:gridCol w="897467"/>
                <a:gridCol w="897467"/>
                <a:gridCol w="897467"/>
                <a:gridCol w="897467"/>
                <a:gridCol w="897467"/>
              </a:tblGrid>
              <a:tr h="257175">
                <a:tc>
                  <a:txBody>
                    <a:bodyPr/>
                    <a:lstStyle/>
                    <a:p>
                      <a:pPr algn="l" fontAlgn="b"/>
                      <a:r>
                        <a:rPr lang="en-US" sz="1600" b="1" u="none" strike="noStrike" dirty="0">
                          <a:latin typeface="Calibri" pitchFamily="34" charset="0"/>
                        </a:rPr>
                        <a:t> </a:t>
                      </a:r>
                      <a:endParaRPr lang="en-US" sz="1600" b="1" i="0" u="none" strike="noStrike" dirty="0">
                        <a:latin typeface="Calibri" pitchFamily="34" charset="0"/>
                      </a:endParaRPr>
                    </a:p>
                  </a:txBody>
                  <a:tcPr marL="9525" marR="9525" marT="9525" marB="0" anchor="b"/>
                </a:tc>
                <a:tc>
                  <a:txBody>
                    <a:bodyPr/>
                    <a:lstStyle/>
                    <a:p>
                      <a:pPr algn="l" fontAlgn="b"/>
                      <a:r>
                        <a:rPr lang="en-US" sz="1600" b="1" u="none" strike="noStrike" dirty="0">
                          <a:latin typeface="Calibri" pitchFamily="34" charset="0"/>
                        </a:rPr>
                        <a:t> </a:t>
                      </a:r>
                      <a:endParaRPr lang="en-US" sz="1600" b="1" i="0" u="none" strike="noStrike" dirty="0">
                        <a:latin typeface="Calibri" pitchFamily="34" charset="0"/>
                      </a:endParaRPr>
                    </a:p>
                  </a:txBody>
                  <a:tcPr marL="9525" marR="9525" marT="9525" marB="0" anchor="b"/>
                </a:tc>
                <a:tc>
                  <a:txBody>
                    <a:bodyPr/>
                    <a:lstStyle/>
                    <a:p>
                      <a:pPr algn="ctr" fontAlgn="b"/>
                      <a:r>
                        <a:rPr lang="en-US" sz="1600" b="1" u="none" strike="noStrike" dirty="0">
                          <a:latin typeface="Calibri" pitchFamily="34" charset="0"/>
                        </a:rPr>
                        <a:t>2013</a:t>
                      </a:r>
                      <a:endParaRPr lang="en-US" sz="1600" b="1" i="0" u="none" strike="noStrike" dirty="0">
                        <a:latin typeface="Calibri" pitchFamily="34" charset="0"/>
                      </a:endParaRPr>
                    </a:p>
                  </a:txBody>
                  <a:tcPr marL="9525" marR="9525" marT="9525" marB="0" anchor="b"/>
                </a:tc>
                <a:tc>
                  <a:txBody>
                    <a:bodyPr/>
                    <a:lstStyle/>
                    <a:p>
                      <a:pPr algn="ctr" fontAlgn="b"/>
                      <a:r>
                        <a:rPr lang="en-US" sz="1600" b="1" u="none" strike="noStrike" dirty="0">
                          <a:latin typeface="Calibri" pitchFamily="34" charset="0"/>
                        </a:rPr>
                        <a:t>2014</a:t>
                      </a:r>
                      <a:endParaRPr lang="en-US" sz="1600" b="1" i="0" u="none" strike="noStrike" dirty="0">
                        <a:latin typeface="Calibri" pitchFamily="34" charset="0"/>
                      </a:endParaRPr>
                    </a:p>
                  </a:txBody>
                  <a:tcPr marL="9525" marR="9525" marT="9525" marB="0" anchor="b"/>
                </a:tc>
                <a:tc>
                  <a:txBody>
                    <a:bodyPr/>
                    <a:lstStyle/>
                    <a:p>
                      <a:pPr algn="ctr" fontAlgn="b"/>
                      <a:r>
                        <a:rPr lang="en-US" sz="1600" b="1" u="none" strike="noStrike" dirty="0">
                          <a:latin typeface="Calibri" pitchFamily="34" charset="0"/>
                        </a:rPr>
                        <a:t>2015</a:t>
                      </a:r>
                      <a:endParaRPr lang="en-US" sz="1600" b="1" i="0" u="none" strike="noStrike" dirty="0">
                        <a:latin typeface="Calibri" pitchFamily="34" charset="0"/>
                      </a:endParaRPr>
                    </a:p>
                  </a:txBody>
                  <a:tcPr marL="9525" marR="9525" marT="9525" marB="0" anchor="b"/>
                </a:tc>
                <a:tc>
                  <a:txBody>
                    <a:bodyPr/>
                    <a:lstStyle/>
                    <a:p>
                      <a:pPr algn="ctr" fontAlgn="b"/>
                      <a:r>
                        <a:rPr lang="en-US" sz="1600" b="1" u="none" strike="noStrike" dirty="0">
                          <a:latin typeface="Calibri" pitchFamily="34" charset="0"/>
                        </a:rPr>
                        <a:t>2016</a:t>
                      </a:r>
                      <a:endParaRPr lang="en-US" sz="1600" b="1" i="0" u="none" strike="noStrike" dirty="0">
                        <a:latin typeface="Calibri" pitchFamily="34" charset="0"/>
                      </a:endParaRPr>
                    </a:p>
                  </a:txBody>
                  <a:tcPr marL="9525" marR="9525" marT="9525" marB="0" anchor="b"/>
                </a:tc>
                <a:tc>
                  <a:txBody>
                    <a:bodyPr/>
                    <a:lstStyle/>
                    <a:p>
                      <a:pPr algn="ctr" fontAlgn="b"/>
                      <a:r>
                        <a:rPr lang="en-US" sz="1600" b="1" u="none" strike="noStrike" dirty="0">
                          <a:latin typeface="Calibri" pitchFamily="34" charset="0"/>
                        </a:rPr>
                        <a:t>2017</a:t>
                      </a:r>
                      <a:endParaRPr lang="en-US" sz="1600" b="1" i="0" u="none" strike="noStrike" dirty="0">
                        <a:latin typeface="Calibri" pitchFamily="34" charset="0"/>
                      </a:endParaRPr>
                    </a:p>
                  </a:txBody>
                  <a:tcPr marL="9525" marR="9525" marT="9525" marB="0" anchor="b"/>
                </a:tc>
                <a:tc>
                  <a:txBody>
                    <a:bodyPr/>
                    <a:lstStyle/>
                    <a:p>
                      <a:pPr algn="ctr" fontAlgn="b"/>
                      <a:r>
                        <a:rPr lang="en-US" sz="1600" b="1" u="none" strike="noStrike" dirty="0">
                          <a:latin typeface="Calibri" pitchFamily="34" charset="0"/>
                        </a:rPr>
                        <a:t>2018</a:t>
                      </a:r>
                      <a:endParaRPr lang="en-US" sz="1600" b="1" i="0" u="none" strike="noStrike" dirty="0">
                        <a:latin typeface="Calibri" pitchFamily="34" charset="0"/>
                      </a:endParaRPr>
                    </a:p>
                  </a:txBody>
                  <a:tcPr marL="9525" marR="9525" marT="9525" marB="0" anchor="b"/>
                </a:tc>
              </a:tr>
              <a:tr h="257175">
                <a:tc>
                  <a:txBody>
                    <a:bodyPr/>
                    <a:lstStyle/>
                    <a:p>
                      <a:pPr algn="l" fontAlgn="b"/>
                      <a:r>
                        <a:rPr lang="en-US" sz="1600" b="1" u="none" strike="noStrike" dirty="0">
                          <a:latin typeface="Calibri" pitchFamily="34" charset="0"/>
                        </a:rPr>
                        <a:t>New Castle County</a:t>
                      </a:r>
                      <a:endParaRPr lang="en-US" sz="1600" b="1" i="0" u="none" strike="noStrike" dirty="0">
                        <a:latin typeface="Calibri" pitchFamily="34" charset="0"/>
                      </a:endParaRPr>
                    </a:p>
                  </a:txBody>
                  <a:tcPr marL="9525" marR="9525" marT="9525" marB="0" anchor="b"/>
                </a:tc>
                <a:tc>
                  <a:txBody>
                    <a:bodyPr/>
                    <a:lstStyle/>
                    <a:p>
                      <a:pPr algn="l" fontAlgn="b"/>
                      <a:r>
                        <a:rPr lang="en-US" sz="1600" b="1" u="none" strike="noStrike">
                          <a:latin typeface="Calibri" pitchFamily="34" charset="0"/>
                        </a:rPr>
                        <a:t> </a:t>
                      </a:r>
                      <a:endParaRPr lang="en-US" sz="1600" b="1" i="0" u="none" strike="noStrike">
                        <a:latin typeface="Calibri" pitchFamily="34" charset="0"/>
                      </a:endParaRPr>
                    </a:p>
                  </a:txBody>
                  <a:tcPr marL="9525" marR="9525" marT="9525" marB="0" anchor="b"/>
                </a:tc>
                <a:tc>
                  <a:txBody>
                    <a:bodyPr/>
                    <a:lstStyle/>
                    <a:p>
                      <a:pPr algn="l" fontAlgn="b"/>
                      <a:r>
                        <a:rPr lang="en-US" sz="1400" u="none" strike="noStrike">
                          <a:latin typeface="Calibri" pitchFamily="34" charset="0"/>
                        </a:rPr>
                        <a:t> </a:t>
                      </a:r>
                      <a:endParaRPr lang="en-US" sz="1400" b="0" i="0" u="none" strike="noStrike">
                        <a:latin typeface="Calibri" pitchFamily="34" charset="0"/>
                      </a:endParaRPr>
                    </a:p>
                  </a:txBody>
                  <a:tcPr marL="9525" marR="9525" marT="9525" marB="0" anchor="b"/>
                </a:tc>
                <a:tc>
                  <a:txBody>
                    <a:bodyPr/>
                    <a:lstStyle/>
                    <a:p>
                      <a:pPr algn="l" fontAlgn="b"/>
                      <a:r>
                        <a:rPr lang="en-US" sz="1400" u="none" strike="noStrike">
                          <a:latin typeface="Calibri" pitchFamily="34" charset="0"/>
                        </a:rPr>
                        <a:t> </a:t>
                      </a:r>
                      <a:endParaRPr lang="en-US" sz="1400" b="0" i="0" u="none" strike="noStrike">
                        <a:latin typeface="Calibri" pitchFamily="34" charset="0"/>
                      </a:endParaRPr>
                    </a:p>
                  </a:txBody>
                  <a:tcPr marL="9525" marR="9525" marT="9525" marB="0" anchor="b"/>
                </a:tc>
                <a:tc>
                  <a:txBody>
                    <a:bodyPr/>
                    <a:lstStyle/>
                    <a:p>
                      <a:pPr algn="l" fontAlgn="b"/>
                      <a:r>
                        <a:rPr lang="en-US" sz="1400" u="none" strike="noStrike">
                          <a:latin typeface="Calibri" pitchFamily="34" charset="0"/>
                        </a:rPr>
                        <a:t> </a:t>
                      </a:r>
                      <a:endParaRPr lang="en-US" sz="1400" b="0" i="0" u="none" strike="noStrike">
                        <a:latin typeface="Calibri" pitchFamily="34" charset="0"/>
                      </a:endParaRPr>
                    </a:p>
                  </a:txBody>
                  <a:tcPr marL="9525" marR="9525" marT="9525" marB="0" anchor="b"/>
                </a:tc>
                <a:tc>
                  <a:txBody>
                    <a:bodyPr/>
                    <a:lstStyle/>
                    <a:p>
                      <a:pPr algn="l" fontAlgn="b"/>
                      <a:r>
                        <a:rPr lang="en-US" sz="1400" u="none" strike="noStrike">
                          <a:latin typeface="Calibri" pitchFamily="34" charset="0"/>
                        </a:rPr>
                        <a:t> </a:t>
                      </a:r>
                      <a:endParaRPr lang="en-US" sz="1400" b="0" i="0" u="none" strike="noStrike">
                        <a:latin typeface="Calibri" pitchFamily="34" charset="0"/>
                      </a:endParaRPr>
                    </a:p>
                  </a:txBody>
                  <a:tcPr marL="9525" marR="9525" marT="9525" marB="0" anchor="b"/>
                </a:tc>
                <a:tc>
                  <a:txBody>
                    <a:bodyPr/>
                    <a:lstStyle/>
                    <a:p>
                      <a:pPr algn="l" fontAlgn="b"/>
                      <a:r>
                        <a:rPr lang="en-US" sz="1400" u="none" strike="noStrike" dirty="0">
                          <a:latin typeface="Calibri" pitchFamily="34" charset="0"/>
                        </a:rPr>
                        <a:t> </a:t>
                      </a:r>
                      <a:endParaRPr lang="en-US" sz="1400" b="0" i="0" u="none" strike="noStrike" dirty="0">
                        <a:latin typeface="Calibri" pitchFamily="34" charset="0"/>
                      </a:endParaRPr>
                    </a:p>
                  </a:txBody>
                  <a:tcPr marL="9525" marR="9525" marT="9525" marB="0" anchor="b"/>
                </a:tc>
                <a:tc>
                  <a:txBody>
                    <a:bodyPr/>
                    <a:lstStyle/>
                    <a:p>
                      <a:pPr algn="l" fontAlgn="b"/>
                      <a:r>
                        <a:rPr lang="en-US" sz="1400" u="none" strike="noStrike" dirty="0">
                          <a:latin typeface="Calibri" pitchFamily="34" charset="0"/>
                        </a:rPr>
                        <a:t> </a:t>
                      </a:r>
                      <a:endParaRPr lang="en-US" sz="1400" b="0" i="0" u="none" strike="noStrike" dirty="0">
                        <a:latin typeface="Calibri" pitchFamily="34" charset="0"/>
                      </a:endParaRPr>
                    </a:p>
                  </a:txBody>
                  <a:tcPr marL="9525" marR="9525" marT="9525" marB="0" anchor="b"/>
                </a:tc>
              </a:tr>
              <a:tr h="257175">
                <a:tc>
                  <a:txBody>
                    <a:bodyPr/>
                    <a:lstStyle/>
                    <a:p>
                      <a:pPr algn="l" fontAlgn="b"/>
                      <a:r>
                        <a:rPr lang="en-US" sz="1600" b="1" u="none" strike="noStrike" dirty="0">
                          <a:latin typeface="Calibri" pitchFamily="34" charset="0"/>
                        </a:rPr>
                        <a:t> </a:t>
                      </a:r>
                      <a:endParaRPr lang="en-US" sz="1600" b="1" i="0" u="none" strike="noStrike" dirty="0">
                        <a:latin typeface="Calibri" pitchFamily="34" charset="0"/>
                      </a:endParaRPr>
                    </a:p>
                  </a:txBody>
                  <a:tcPr marL="9525" marR="9525" marT="9525" marB="0" anchor="b"/>
                </a:tc>
                <a:tc>
                  <a:txBody>
                    <a:bodyPr/>
                    <a:lstStyle/>
                    <a:p>
                      <a:pPr algn="l" fontAlgn="b"/>
                      <a:r>
                        <a:rPr lang="en-US" sz="1600" b="1" u="none" strike="noStrike" dirty="0">
                          <a:latin typeface="Calibri" pitchFamily="34" charset="0"/>
                        </a:rPr>
                        <a:t>&lt;65</a:t>
                      </a:r>
                      <a:endParaRPr lang="en-US" sz="1600" b="1"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477,772</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478,356</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479,662</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480,895</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482,130</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483,250</a:t>
                      </a:r>
                      <a:endParaRPr lang="en-US" sz="1400" b="0" i="0" u="none" strike="noStrike" dirty="0">
                        <a:latin typeface="Calibri" pitchFamily="34" charset="0"/>
                      </a:endParaRPr>
                    </a:p>
                  </a:txBody>
                  <a:tcPr marL="9525" marR="9525" marT="9525" marB="0" anchor="b"/>
                </a:tc>
              </a:tr>
              <a:tr h="257175">
                <a:tc>
                  <a:txBody>
                    <a:bodyPr/>
                    <a:lstStyle/>
                    <a:p>
                      <a:pPr algn="l" fontAlgn="b"/>
                      <a:r>
                        <a:rPr lang="en-US" sz="1600" b="1" u="none" strike="noStrike" dirty="0">
                          <a:latin typeface="Calibri" pitchFamily="34" charset="0"/>
                        </a:rPr>
                        <a:t> </a:t>
                      </a:r>
                      <a:endParaRPr lang="en-US" sz="1600" b="1" i="0" u="none" strike="noStrike" dirty="0">
                        <a:latin typeface="Calibri" pitchFamily="34" charset="0"/>
                      </a:endParaRPr>
                    </a:p>
                  </a:txBody>
                  <a:tcPr marL="9525" marR="9525" marT="9525" marB="0" anchor="b"/>
                </a:tc>
                <a:tc>
                  <a:txBody>
                    <a:bodyPr/>
                    <a:lstStyle/>
                    <a:p>
                      <a:pPr algn="l" fontAlgn="b"/>
                      <a:r>
                        <a:rPr lang="en-US" sz="1600" b="1" u="none" strike="noStrike" dirty="0">
                          <a:latin typeface="Calibri" pitchFamily="34" charset="0"/>
                        </a:rPr>
                        <a:t>65-74</a:t>
                      </a:r>
                      <a:endParaRPr lang="en-US" sz="1600" b="1"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40,571</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43,053</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45,245</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47,622</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49,735</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51,708</a:t>
                      </a:r>
                      <a:endParaRPr lang="en-US" sz="1400" b="0" i="0" u="none" strike="noStrike" dirty="0">
                        <a:latin typeface="Calibri" pitchFamily="34" charset="0"/>
                      </a:endParaRPr>
                    </a:p>
                  </a:txBody>
                  <a:tcPr marL="9525" marR="9525" marT="9525" marB="0" anchor="b"/>
                </a:tc>
              </a:tr>
              <a:tr h="257175">
                <a:tc>
                  <a:txBody>
                    <a:bodyPr/>
                    <a:lstStyle/>
                    <a:p>
                      <a:pPr algn="l" fontAlgn="b"/>
                      <a:r>
                        <a:rPr lang="en-US" sz="1600" b="1" u="none" strike="noStrike" dirty="0">
                          <a:latin typeface="Calibri" pitchFamily="34" charset="0"/>
                        </a:rPr>
                        <a:t> </a:t>
                      </a:r>
                      <a:endParaRPr lang="en-US" sz="1600" b="1" i="0" u="none" strike="noStrike" dirty="0">
                        <a:latin typeface="Calibri" pitchFamily="34" charset="0"/>
                      </a:endParaRPr>
                    </a:p>
                  </a:txBody>
                  <a:tcPr marL="9525" marR="9525" marT="9525" marB="0" anchor="b"/>
                </a:tc>
                <a:tc>
                  <a:txBody>
                    <a:bodyPr/>
                    <a:lstStyle/>
                    <a:p>
                      <a:pPr algn="l" fontAlgn="b"/>
                      <a:r>
                        <a:rPr lang="en-US" sz="1600" b="1" u="none" strike="noStrike" dirty="0">
                          <a:latin typeface="Calibri" pitchFamily="34" charset="0"/>
                        </a:rPr>
                        <a:t>75-84</a:t>
                      </a:r>
                      <a:endParaRPr lang="en-US" sz="1600" b="1"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21,930</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22,211</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22,593</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22,855</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23,326</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24,121</a:t>
                      </a:r>
                      <a:endParaRPr lang="en-US" sz="1400" b="0" i="0" u="none" strike="noStrike" dirty="0">
                        <a:latin typeface="Calibri" pitchFamily="34" charset="0"/>
                      </a:endParaRPr>
                    </a:p>
                  </a:txBody>
                  <a:tcPr marL="9525" marR="9525" marT="9525" marB="0" anchor="b"/>
                </a:tc>
              </a:tr>
              <a:tr h="257175">
                <a:tc>
                  <a:txBody>
                    <a:bodyPr/>
                    <a:lstStyle/>
                    <a:p>
                      <a:pPr algn="l" fontAlgn="b"/>
                      <a:r>
                        <a:rPr lang="en-US" sz="1600" b="1" u="none" strike="noStrike" dirty="0">
                          <a:latin typeface="Calibri" pitchFamily="34" charset="0"/>
                        </a:rPr>
                        <a:t> </a:t>
                      </a:r>
                      <a:endParaRPr lang="en-US" sz="1600" b="1" i="0" u="none" strike="noStrike" dirty="0">
                        <a:latin typeface="Calibri" pitchFamily="34" charset="0"/>
                      </a:endParaRPr>
                    </a:p>
                  </a:txBody>
                  <a:tcPr marL="9525" marR="9525" marT="9525" marB="0" anchor="b"/>
                </a:tc>
                <a:tc>
                  <a:txBody>
                    <a:bodyPr/>
                    <a:lstStyle/>
                    <a:p>
                      <a:pPr algn="l" fontAlgn="b"/>
                      <a:r>
                        <a:rPr lang="en-US" sz="1600" b="1" u="none" strike="noStrike">
                          <a:latin typeface="Calibri" pitchFamily="34" charset="0"/>
                        </a:rPr>
                        <a:t>85+</a:t>
                      </a:r>
                      <a:endParaRPr lang="en-US" sz="1600" b="1" i="0" u="none" strike="noStrike">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10,222</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10,595</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10,908</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11,212</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11,471</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11,604</a:t>
                      </a:r>
                      <a:endParaRPr lang="en-US" sz="1400" b="0" i="0" u="none" strike="noStrike" dirty="0">
                        <a:latin typeface="Calibri" pitchFamily="34" charset="0"/>
                      </a:endParaRPr>
                    </a:p>
                  </a:txBody>
                  <a:tcPr marL="9525" marR="9525" marT="9525" marB="0" anchor="b"/>
                </a:tc>
              </a:tr>
              <a:tr h="257175">
                <a:tc>
                  <a:txBody>
                    <a:bodyPr/>
                    <a:lstStyle/>
                    <a:p>
                      <a:pPr algn="l" fontAlgn="b"/>
                      <a:r>
                        <a:rPr lang="en-US" sz="1600" b="1" u="none" strike="noStrike" dirty="0">
                          <a:latin typeface="Calibri" pitchFamily="34" charset="0"/>
                        </a:rPr>
                        <a:t>Kent County</a:t>
                      </a:r>
                      <a:endParaRPr lang="en-US" sz="1600" b="1" i="0" u="none" strike="noStrike" dirty="0">
                        <a:latin typeface="Calibri" pitchFamily="34" charset="0"/>
                      </a:endParaRPr>
                    </a:p>
                  </a:txBody>
                  <a:tcPr marL="9525" marR="9525" marT="9525" marB="0" anchor="b"/>
                </a:tc>
                <a:tc>
                  <a:txBody>
                    <a:bodyPr/>
                    <a:lstStyle/>
                    <a:p>
                      <a:pPr algn="l" fontAlgn="b"/>
                      <a:r>
                        <a:rPr lang="en-US" sz="1600" b="1" u="none" strike="noStrike" dirty="0">
                          <a:latin typeface="Calibri" pitchFamily="34" charset="0"/>
                        </a:rPr>
                        <a:t> </a:t>
                      </a:r>
                      <a:endParaRPr lang="en-US" sz="1600" b="1" i="0" u="none" strike="noStrike" dirty="0">
                        <a:latin typeface="Calibri" pitchFamily="34" charset="0"/>
                      </a:endParaRPr>
                    </a:p>
                  </a:txBody>
                  <a:tcPr marL="9525" marR="9525" marT="9525" marB="0" anchor="b"/>
                </a:tc>
                <a:tc>
                  <a:txBody>
                    <a:bodyPr/>
                    <a:lstStyle/>
                    <a:p>
                      <a:pPr algn="r" fontAlgn="b"/>
                      <a:r>
                        <a:rPr lang="en-US" sz="1400" u="none" strike="noStrike">
                          <a:latin typeface="Calibri" pitchFamily="34" charset="0"/>
                        </a:rPr>
                        <a:t> </a:t>
                      </a:r>
                      <a:endParaRPr lang="en-US" sz="1400" b="0" i="0" u="none" strike="noStrike">
                        <a:latin typeface="Calibri" pitchFamily="34" charset="0"/>
                      </a:endParaRPr>
                    </a:p>
                  </a:txBody>
                  <a:tcPr marL="9525" marR="9525" marT="9525" marB="0" anchor="b"/>
                </a:tc>
                <a:tc>
                  <a:txBody>
                    <a:bodyPr/>
                    <a:lstStyle/>
                    <a:p>
                      <a:pPr algn="r" fontAlgn="b"/>
                      <a:r>
                        <a:rPr lang="en-US" sz="1400" u="none" strike="noStrike">
                          <a:latin typeface="Calibri" pitchFamily="34" charset="0"/>
                        </a:rPr>
                        <a:t> </a:t>
                      </a:r>
                      <a:endParaRPr lang="en-US" sz="1400" b="0" i="0" u="none" strike="noStrike">
                        <a:latin typeface="Calibri" pitchFamily="34" charset="0"/>
                      </a:endParaRPr>
                    </a:p>
                  </a:txBody>
                  <a:tcPr marL="9525" marR="9525" marT="9525" marB="0" anchor="b"/>
                </a:tc>
                <a:tc>
                  <a:txBody>
                    <a:bodyPr/>
                    <a:lstStyle/>
                    <a:p>
                      <a:pPr algn="r" fontAlgn="b"/>
                      <a:r>
                        <a:rPr lang="en-US" sz="1400" u="none" strike="noStrike" dirty="0">
                          <a:latin typeface="Calibri" pitchFamily="34" charset="0"/>
                        </a:rPr>
                        <a:t> </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a:latin typeface="Calibri" pitchFamily="34" charset="0"/>
                        </a:rPr>
                        <a:t> </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a:latin typeface="Calibri" pitchFamily="34" charset="0"/>
                        </a:rPr>
                        <a:t> </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a:latin typeface="Calibri" pitchFamily="34" charset="0"/>
                        </a:rPr>
                        <a:t> </a:t>
                      </a:r>
                      <a:endParaRPr lang="en-US" sz="1400" b="0" i="0" u="none" strike="noStrike" dirty="0">
                        <a:latin typeface="Calibri" pitchFamily="34" charset="0"/>
                      </a:endParaRPr>
                    </a:p>
                  </a:txBody>
                  <a:tcPr marL="9525" marR="9525" marT="9525" marB="0" anchor="b"/>
                </a:tc>
              </a:tr>
              <a:tr h="257175">
                <a:tc>
                  <a:txBody>
                    <a:bodyPr/>
                    <a:lstStyle/>
                    <a:p>
                      <a:pPr algn="l" fontAlgn="b"/>
                      <a:r>
                        <a:rPr lang="en-US" sz="1600" b="1" u="none" strike="noStrike" dirty="0">
                          <a:latin typeface="Calibri" pitchFamily="34" charset="0"/>
                        </a:rPr>
                        <a:t> </a:t>
                      </a:r>
                      <a:endParaRPr lang="en-US" sz="1600" b="1" i="0" u="none" strike="noStrike" dirty="0">
                        <a:latin typeface="Calibri" pitchFamily="34" charset="0"/>
                      </a:endParaRPr>
                    </a:p>
                  </a:txBody>
                  <a:tcPr marL="9525" marR="9525" marT="9525" marB="0" anchor="b"/>
                </a:tc>
                <a:tc>
                  <a:txBody>
                    <a:bodyPr/>
                    <a:lstStyle/>
                    <a:p>
                      <a:pPr algn="l" fontAlgn="b"/>
                      <a:r>
                        <a:rPr lang="en-US" sz="1600" b="1" u="none" strike="noStrike" dirty="0">
                          <a:latin typeface="Calibri" pitchFamily="34" charset="0"/>
                        </a:rPr>
                        <a:t>&lt;65</a:t>
                      </a:r>
                      <a:endParaRPr lang="en-US" sz="1600" b="1"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144,206</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144,896</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14,5716</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146,618</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147,550</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148,368</a:t>
                      </a:r>
                      <a:endParaRPr lang="en-US" sz="1400" b="0" i="0" u="none" strike="noStrike" dirty="0">
                        <a:latin typeface="Calibri" pitchFamily="34" charset="0"/>
                      </a:endParaRPr>
                    </a:p>
                  </a:txBody>
                  <a:tcPr marL="9525" marR="9525" marT="9525" marB="0" anchor="b"/>
                </a:tc>
              </a:tr>
              <a:tr h="257175">
                <a:tc>
                  <a:txBody>
                    <a:bodyPr/>
                    <a:lstStyle/>
                    <a:p>
                      <a:pPr algn="l" fontAlgn="b"/>
                      <a:r>
                        <a:rPr lang="en-US" sz="1600" b="1" u="none" strike="noStrike" dirty="0">
                          <a:latin typeface="Calibri" pitchFamily="34" charset="0"/>
                        </a:rPr>
                        <a:t> </a:t>
                      </a:r>
                      <a:endParaRPr lang="en-US" sz="1600" b="1" i="0" u="none" strike="noStrike" dirty="0">
                        <a:latin typeface="Calibri" pitchFamily="34" charset="0"/>
                      </a:endParaRPr>
                    </a:p>
                  </a:txBody>
                  <a:tcPr marL="9525" marR="9525" marT="9525" marB="0" anchor="b"/>
                </a:tc>
                <a:tc>
                  <a:txBody>
                    <a:bodyPr/>
                    <a:lstStyle/>
                    <a:p>
                      <a:pPr algn="l" fontAlgn="b"/>
                      <a:r>
                        <a:rPr lang="en-US" sz="1600" b="1" u="none" strike="noStrike" dirty="0">
                          <a:latin typeface="Calibri" pitchFamily="34" charset="0"/>
                        </a:rPr>
                        <a:t>65-74</a:t>
                      </a:r>
                      <a:endParaRPr lang="en-US" sz="1600" b="1"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14,418</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15,015</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15,570</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15,968</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16,343</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16,664</a:t>
                      </a:r>
                      <a:endParaRPr lang="en-US" sz="1400" b="0" i="0" u="none" strike="noStrike" dirty="0">
                        <a:latin typeface="Calibri" pitchFamily="34" charset="0"/>
                      </a:endParaRPr>
                    </a:p>
                  </a:txBody>
                  <a:tcPr marL="9525" marR="9525" marT="9525" marB="0" anchor="b"/>
                </a:tc>
              </a:tr>
              <a:tr h="257175">
                <a:tc>
                  <a:txBody>
                    <a:bodyPr/>
                    <a:lstStyle/>
                    <a:p>
                      <a:pPr algn="l" fontAlgn="b"/>
                      <a:r>
                        <a:rPr lang="en-US" sz="1600" b="1" u="none" strike="noStrike" dirty="0">
                          <a:latin typeface="Calibri" pitchFamily="34" charset="0"/>
                        </a:rPr>
                        <a:t> </a:t>
                      </a:r>
                      <a:endParaRPr lang="en-US" sz="1600" b="1" i="0" u="none" strike="noStrike" dirty="0">
                        <a:latin typeface="Calibri" pitchFamily="34" charset="0"/>
                      </a:endParaRPr>
                    </a:p>
                  </a:txBody>
                  <a:tcPr marL="9525" marR="9525" marT="9525" marB="0" anchor="b"/>
                </a:tc>
                <a:tc>
                  <a:txBody>
                    <a:bodyPr/>
                    <a:lstStyle/>
                    <a:p>
                      <a:pPr algn="l" fontAlgn="b"/>
                      <a:r>
                        <a:rPr lang="en-US" sz="1600" b="1" u="none" strike="noStrike" dirty="0">
                          <a:latin typeface="Calibri" pitchFamily="34" charset="0"/>
                        </a:rPr>
                        <a:t>75-84</a:t>
                      </a:r>
                      <a:endParaRPr lang="en-US" sz="1600" b="1"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7,593</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7,912</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8,096</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8,355</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8,559</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8,882</a:t>
                      </a:r>
                      <a:endParaRPr lang="en-US" sz="1400" b="0" i="0" u="none" strike="noStrike" dirty="0">
                        <a:latin typeface="Calibri" pitchFamily="34" charset="0"/>
                      </a:endParaRPr>
                    </a:p>
                  </a:txBody>
                  <a:tcPr marL="9525" marR="9525" marT="9525" marB="0" anchor="b"/>
                </a:tc>
              </a:tr>
              <a:tr h="257175">
                <a:tc>
                  <a:txBody>
                    <a:bodyPr/>
                    <a:lstStyle/>
                    <a:p>
                      <a:pPr algn="l" fontAlgn="b"/>
                      <a:r>
                        <a:rPr lang="en-US" sz="1600" b="1" u="none" strike="noStrike" dirty="0">
                          <a:latin typeface="Calibri" pitchFamily="34" charset="0"/>
                        </a:rPr>
                        <a:t> </a:t>
                      </a:r>
                      <a:endParaRPr lang="en-US" sz="1600" b="1" i="0" u="none" strike="noStrike" dirty="0">
                        <a:latin typeface="Calibri" pitchFamily="34" charset="0"/>
                      </a:endParaRPr>
                    </a:p>
                  </a:txBody>
                  <a:tcPr marL="9525" marR="9525" marT="9525" marB="0" anchor="b"/>
                </a:tc>
                <a:tc>
                  <a:txBody>
                    <a:bodyPr/>
                    <a:lstStyle/>
                    <a:p>
                      <a:pPr algn="l" fontAlgn="b"/>
                      <a:r>
                        <a:rPr lang="en-US" sz="1600" b="1" u="none" strike="noStrike" dirty="0">
                          <a:latin typeface="Calibri" pitchFamily="34" charset="0"/>
                        </a:rPr>
                        <a:t>85+</a:t>
                      </a:r>
                      <a:endParaRPr lang="en-US" sz="1600" b="1"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2,683</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2,793</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2,941</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3,054</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3,188</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3,309</a:t>
                      </a:r>
                      <a:endParaRPr lang="en-US" sz="1400" b="0" i="0" u="none" strike="noStrike" dirty="0">
                        <a:latin typeface="Calibri" pitchFamily="34" charset="0"/>
                      </a:endParaRPr>
                    </a:p>
                  </a:txBody>
                  <a:tcPr marL="9525" marR="9525" marT="9525" marB="0" anchor="b"/>
                </a:tc>
              </a:tr>
              <a:tr h="257175">
                <a:tc>
                  <a:txBody>
                    <a:bodyPr/>
                    <a:lstStyle/>
                    <a:p>
                      <a:pPr algn="l" fontAlgn="b"/>
                      <a:r>
                        <a:rPr lang="en-US" sz="1600" b="1" u="none" strike="noStrike" dirty="0">
                          <a:latin typeface="Calibri" pitchFamily="34" charset="0"/>
                        </a:rPr>
                        <a:t>Sussex County</a:t>
                      </a:r>
                      <a:endParaRPr lang="en-US" sz="1600" b="1" i="0" u="none" strike="noStrike" dirty="0">
                        <a:latin typeface="Calibri" pitchFamily="34" charset="0"/>
                      </a:endParaRPr>
                    </a:p>
                  </a:txBody>
                  <a:tcPr marL="9525" marR="9525" marT="9525" marB="0" anchor="b"/>
                </a:tc>
                <a:tc>
                  <a:txBody>
                    <a:bodyPr/>
                    <a:lstStyle/>
                    <a:p>
                      <a:pPr algn="l" fontAlgn="b"/>
                      <a:r>
                        <a:rPr lang="en-US" sz="1600" b="1" u="none" strike="noStrike" dirty="0">
                          <a:latin typeface="Calibri" pitchFamily="34" charset="0"/>
                        </a:rPr>
                        <a:t> </a:t>
                      </a:r>
                      <a:endParaRPr lang="en-US" sz="1600" b="1" i="0" u="none" strike="noStrike" dirty="0">
                        <a:latin typeface="Calibri" pitchFamily="34" charset="0"/>
                      </a:endParaRPr>
                    </a:p>
                  </a:txBody>
                  <a:tcPr marL="9525" marR="9525" marT="9525" marB="0" anchor="b"/>
                </a:tc>
                <a:tc>
                  <a:txBody>
                    <a:bodyPr/>
                    <a:lstStyle/>
                    <a:p>
                      <a:pPr algn="r" fontAlgn="b"/>
                      <a:r>
                        <a:rPr lang="en-US" sz="1400" u="none" strike="noStrike">
                          <a:latin typeface="Calibri" pitchFamily="34" charset="0"/>
                        </a:rPr>
                        <a:t> </a:t>
                      </a:r>
                      <a:endParaRPr lang="en-US" sz="1400" b="0" i="0" u="none" strike="noStrike">
                        <a:latin typeface="Calibri" pitchFamily="34" charset="0"/>
                      </a:endParaRPr>
                    </a:p>
                  </a:txBody>
                  <a:tcPr marL="9525" marR="9525" marT="9525" marB="0" anchor="b"/>
                </a:tc>
                <a:tc>
                  <a:txBody>
                    <a:bodyPr/>
                    <a:lstStyle/>
                    <a:p>
                      <a:pPr algn="r" fontAlgn="b"/>
                      <a:r>
                        <a:rPr lang="en-US" sz="1400" u="none" strike="noStrike">
                          <a:latin typeface="Calibri" pitchFamily="34" charset="0"/>
                        </a:rPr>
                        <a:t> </a:t>
                      </a:r>
                      <a:endParaRPr lang="en-US" sz="1400" b="0" i="0" u="none" strike="noStrike">
                        <a:latin typeface="Calibri" pitchFamily="34" charset="0"/>
                      </a:endParaRPr>
                    </a:p>
                  </a:txBody>
                  <a:tcPr marL="9525" marR="9525" marT="9525" marB="0" anchor="b"/>
                </a:tc>
                <a:tc>
                  <a:txBody>
                    <a:bodyPr/>
                    <a:lstStyle/>
                    <a:p>
                      <a:pPr algn="r" fontAlgn="b"/>
                      <a:r>
                        <a:rPr lang="en-US" sz="1400" u="none" strike="noStrike">
                          <a:latin typeface="Calibri" pitchFamily="34" charset="0"/>
                        </a:rPr>
                        <a:t> </a:t>
                      </a:r>
                      <a:endParaRPr lang="en-US" sz="1400" b="0" i="0" u="none" strike="noStrike">
                        <a:latin typeface="Calibri" pitchFamily="34" charset="0"/>
                      </a:endParaRPr>
                    </a:p>
                  </a:txBody>
                  <a:tcPr marL="9525" marR="9525" marT="9525" marB="0" anchor="b"/>
                </a:tc>
                <a:tc>
                  <a:txBody>
                    <a:bodyPr/>
                    <a:lstStyle/>
                    <a:p>
                      <a:pPr algn="r" fontAlgn="b"/>
                      <a:r>
                        <a:rPr lang="en-US" sz="1400" u="none" strike="noStrike">
                          <a:latin typeface="Calibri" pitchFamily="34" charset="0"/>
                        </a:rPr>
                        <a:t> </a:t>
                      </a:r>
                      <a:endParaRPr lang="en-US" sz="1400" b="0" i="0" u="none" strike="noStrike">
                        <a:latin typeface="Calibri" pitchFamily="34" charset="0"/>
                      </a:endParaRPr>
                    </a:p>
                  </a:txBody>
                  <a:tcPr marL="9525" marR="9525" marT="9525" marB="0" anchor="b"/>
                </a:tc>
                <a:tc>
                  <a:txBody>
                    <a:bodyPr/>
                    <a:lstStyle/>
                    <a:p>
                      <a:pPr algn="r" fontAlgn="b"/>
                      <a:r>
                        <a:rPr lang="en-US" sz="1400" u="none" strike="noStrike" dirty="0">
                          <a:latin typeface="Calibri" pitchFamily="34" charset="0"/>
                        </a:rPr>
                        <a:t> </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a:latin typeface="Calibri" pitchFamily="34" charset="0"/>
                        </a:rPr>
                        <a:t> </a:t>
                      </a:r>
                      <a:endParaRPr lang="en-US" sz="1400" b="0" i="0" u="none" strike="noStrike" dirty="0">
                        <a:latin typeface="Calibri" pitchFamily="34" charset="0"/>
                      </a:endParaRPr>
                    </a:p>
                  </a:txBody>
                  <a:tcPr marL="9525" marR="9525" marT="9525" marB="0" anchor="b"/>
                </a:tc>
              </a:tr>
              <a:tr h="257175">
                <a:tc>
                  <a:txBody>
                    <a:bodyPr/>
                    <a:lstStyle/>
                    <a:p>
                      <a:pPr algn="l" fontAlgn="b"/>
                      <a:r>
                        <a:rPr lang="en-US" sz="1600" b="1" u="none" strike="noStrike" dirty="0">
                          <a:latin typeface="Calibri" pitchFamily="34" charset="0"/>
                        </a:rPr>
                        <a:t> </a:t>
                      </a:r>
                      <a:endParaRPr lang="en-US" sz="1600" b="1" i="0" u="none" strike="noStrike" dirty="0">
                        <a:latin typeface="Calibri" pitchFamily="34" charset="0"/>
                      </a:endParaRPr>
                    </a:p>
                  </a:txBody>
                  <a:tcPr marL="9525" marR="9525" marT="9525" marB="0" anchor="b"/>
                </a:tc>
                <a:tc>
                  <a:txBody>
                    <a:bodyPr/>
                    <a:lstStyle/>
                    <a:p>
                      <a:pPr algn="l" fontAlgn="b"/>
                      <a:r>
                        <a:rPr lang="en-US" sz="1600" b="1" u="none" strike="noStrike" dirty="0">
                          <a:latin typeface="Calibri" pitchFamily="34" charset="0"/>
                        </a:rPr>
                        <a:t>&lt;65</a:t>
                      </a:r>
                      <a:endParaRPr lang="en-US" sz="1600" b="1"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162,911</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164,960</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167,335</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169,868</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171,041</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172,128</a:t>
                      </a:r>
                      <a:endParaRPr lang="en-US" sz="1400" b="0" i="0" u="none" strike="noStrike" dirty="0">
                        <a:latin typeface="Calibri" pitchFamily="34" charset="0"/>
                      </a:endParaRPr>
                    </a:p>
                  </a:txBody>
                  <a:tcPr marL="9525" marR="9525" marT="9525" marB="0" anchor="b"/>
                </a:tc>
              </a:tr>
              <a:tr h="257175">
                <a:tc>
                  <a:txBody>
                    <a:bodyPr/>
                    <a:lstStyle/>
                    <a:p>
                      <a:pPr algn="l" fontAlgn="b"/>
                      <a:r>
                        <a:rPr lang="en-US" sz="1600" b="1" u="none" strike="noStrike" dirty="0">
                          <a:latin typeface="Calibri" pitchFamily="34" charset="0"/>
                        </a:rPr>
                        <a:t> </a:t>
                      </a:r>
                      <a:endParaRPr lang="en-US" sz="1600" b="1" i="0" u="none" strike="noStrike" dirty="0">
                        <a:latin typeface="Calibri" pitchFamily="34" charset="0"/>
                      </a:endParaRPr>
                    </a:p>
                  </a:txBody>
                  <a:tcPr marL="9525" marR="9525" marT="9525" marB="0" anchor="b"/>
                </a:tc>
                <a:tc>
                  <a:txBody>
                    <a:bodyPr/>
                    <a:lstStyle/>
                    <a:p>
                      <a:pPr algn="l" fontAlgn="b"/>
                      <a:r>
                        <a:rPr lang="en-US" sz="1600" b="1" u="none" strike="noStrike" dirty="0">
                          <a:latin typeface="Calibri" pitchFamily="34" charset="0"/>
                        </a:rPr>
                        <a:t>65-74</a:t>
                      </a:r>
                      <a:endParaRPr lang="en-US" sz="1600" b="1"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28,400</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30,203</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31,588</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32,903</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33,617</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34,264</a:t>
                      </a:r>
                      <a:endParaRPr lang="en-US" sz="1400" b="0" i="0" u="none" strike="noStrike" dirty="0">
                        <a:latin typeface="Calibri" pitchFamily="34" charset="0"/>
                      </a:endParaRPr>
                    </a:p>
                  </a:txBody>
                  <a:tcPr marL="9525" marR="9525" marT="9525" marB="0" anchor="b"/>
                </a:tc>
              </a:tr>
              <a:tr h="257175">
                <a:tc>
                  <a:txBody>
                    <a:bodyPr/>
                    <a:lstStyle/>
                    <a:p>
                      <a:pPr algn="l" fontAlgn="b"/>
                      <a:r>
                        <a:rPr lang="en-US" sz="1600" b="1" u="none" strike="noStrike" dirty="0">
                          <a:latin typeface="Calibri" pitchFamily="34" charset="0"/>
                        </a:rPr>
                        <a:t> </a:t>
                      </a:r>
                      <a:endParaRPr lang="en-US" sz="1600" b="1" i="0" u="none" strike="noStrike" dirty="0">
                        <a:latin typeface="Calibri" pitchFamily="34" charset="0"/>
                      </a:endParaRPr>
                    </a:p>
                  </a:txBody>
                  <a:tcPr marL="9525" marR="9525" marT="9525" marB="0" anchor="b"/>
                </a:tc>
                <a:tc>
                  <a:txBody>
                    <a:bodyPr/>
                    <a:lstStyle/>
                    <a:p>
                      <a:pPr algn="l" fontAlgn="b"/>
                      <a:r>
                        <a:rPr lang="en-US" sz="1600" b="1" u="none" strike="noStrike" dirty="0">
                          <a:latin typeface="Calibri" pitchFamily="34" charset="0"/>
                        </a:rPr>
                        <a:t>75-84</a:t>
                      </a:r>
                      <a:endParaRPr lang="en-US" sz="1600" b="1"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14,489</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15,246</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16,135</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16,992</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17,755</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18,556</a:t>
                      </a:r>
                      <a:endParaRPr lang="en-US" sz="1400" b="0" i="0" u="none" strike="noStrike" dirty="0">
                        <a:latin typeface="Calibri" pitchFamily="34" charset="0"/>
                      </a:endParaRPr>
                    </a:p>
                  </a:txBody>
                  <a:tcPr marL="9525" marR="9525" marT="9525" marB="0" anchor="b"/>
                </a:tc>
              </a:tr>
              <a:tr h="257175">
                <a:tc>
                  <a:txBody>
                    <a:bodyPr/>
                    <a:lstStyle/>
                    <a:p>
                      <a:pPr algn="l" fontAlgn="b"/>
                      <a:r>
                        <a:rPr lang="en-US" sz="1600" b="1" u="none" strike="noStrike" dirty="0">
                          <a:latin typeface="Calibri" pitchFamily="34" charset="0"/>
                        </a:rPr>
                        <a:t> </a:t>
                      </a:r>
                      <a:endParaRPr lang="en-US" sz="1600" b="1" i="0" u="none" strike="noStrike" dirty="0">
                        <a:latin typeface="Calibri" pitchFamily="34" charset="0"/>
                      </a:endParaRPr>
                    </a:p>
                  </a:txBody>
                  <a:tcPr marL="9525" marR="9525" marT="9525" marB="0" anchor="b"/>
                </a:tc>
                <a:tc>
                  <a:txBody>
                    <a:bodyPr/>
                    <a:lstStyle/>
                    <a:p>
                      <a:pPr algn="l" fontAlgn="b"/>
                      <a:r>
                        <a:rPr lang="en-US" sz="1600" b="1" u="none" strike="noStrike" dirty="0">
                          <a:latin typeface="Calibri" pitchFamily="34" charset="0"/>
                        </a:rPr>
                        <a:t>85+</a:t>
                      </a:r>
                      <a:endParaRPr lang="en-US" sz="1600" b="1"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5,043</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5,497</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5,902</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6,294</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6,630</a:t>
                      </a:r>
                      <a:endParaRPr lang="en-US" sz="1400" b="0" i="0" u="none" strike="noStrike" dirty="0">
                        <a:latin typeface="Calibri" pitchFamily="34" charset="0"/>
                      </a:endParaRPr>
                    </a:p>
                  </a:txBody>
                  <a:tcPr marL="9525" marR="9525" marT="9525" marB="0" anchor="b"/>
                </a:tc>
                <a:tc>
                  <a:txBody>
                    <a:bodyPr/>
                    <a:lstStyle/>
                    <a:p>
                      <a:pPr algn="r" fontAlgn="b"/>
                      <a:r>
                        <a:rPr lang="en-US" sz="1400" u="none" strike="noStrike" dirty="0" smtClean="0">
                          <a:latin typeface="Calibri" pitchFamily="34" charset="0"/>
                        </a:rPr>
                        <a:t>6,992</a:t>
                      </a:r>
                      <a:endParaRPr lang="en-US" sz="1400" b="0" i="0" u="none" strike="noStrike" dirty="0">
                        <a:latin typeface="Calibri" pitchFamily="34" charset="0"/>
                      </a:endParaRPr>
                    </a:p>
                  </a:txBody>
                  <a:tcPr marL="9525" marR="9525" marT="9525" marB="0" anchor="b"/>
                </a:tc>
              </a:tr>
            </a:tbl>
          </a:graphicData>
        </a:graphic>
      </p:graphicFrame>
      <p:sp>
        <p:nvSpPr>
          <p:cNvPr id="9" name="Rectangle 8"/>
          <p:cNvSpPr>
            <a:spLocks noGrp="1" noChangeArrowheads="1"/>
          </p:cNvSpPr>
          <p:nvPr>
            <p:ph type="title"/>
          </p:nvPr>
        </p:nvSpPr>
        <p:spPr>
          <a:xfrm>
            <a:off x="457200" y="1570038"/>
            <a:ext cx="8229600" cy="715962"/>
          </a:xfrm>
        </p:spPr>
        <p:txBody>
          <a:bodyPr>
            <a:normAutofit/>
          </a:bodyPr>
          <a:lstStyle/>
          <a:p>
            <a:pPr algn="ctr" eaLnBrk="1" hangingPunct="1"/>
            <a:r>
              <a:rPr lang="en-US" sz="2000" b="1" dirty="0" smtClean="0"/>
              <a:t>Delaware </a:t>
            </a:r>
            <a:r>
              <a:rPr lang="en-US" sz="2000" b="1" u="sng" cap="small" dirty="0" smtClean="0">
                <a:solidFill>
                  <a:schemeClr val="accent1">
                    <a:lumMod val="75000"/>
                    <a:lumOff val="25000"/>
                  </a:schemeClr>
                </a:solidFill>
              </a:rPr>
              <a:t>Population Estimates </a:t>
            </a:r>
            <a:r>
              <a:rPr lang="en-US" sz="2000" b="1" dirty="0" smtClean="0"/>
              <a:t>(DPC)</a:t>
            </a:r>
            <a:endParaRPr lang="en-US" sz="2000" b="1" dirty="0" smtClean="0">
              <a:latin typeface="Calibri" pitchFamily="34" charset="0"/>
            </a:endParaRPr>
          </a:p>
        </p:txBody>
      </p:sp>
      <p:sp>
        <p:nvSpPr>
          <p:cNvPr id="6" name="Slide Number Placeholder 5"/>
          <p:cNvSpPr>
            <a:spLocks noGrp="1"/>
          </p:cNvSpPr>
          <p:nvPr>
            <p:ph type="sldNum" sz="quarter" idx="12"/>
          </p:nvPr>
        </p:nvSpPr>
        <p:spPr/>
        <p:txBody>
          <a:bodyPr>
            <a:normAutofit fontScale="85000" lnSpcReduction="20000"/>
          </a:bodyPr>
          <a:lstStyle/>
          <a:p>
            <a:fld id="{1B6CBC03-97D9-40D3-A0A7-7DD44BE9F7B1}"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1">
      <a:dk1>
        <a:srgbClr val="000000"/>
      </a:dk1>
      <a:lt1>
        <a:sysClr val="window" lastClr="FFFFFF"/>
      </a:lt1>
      <a:dk2>
        <a:srgbClr val="000000"/>
      </a:dk2>
      <a:lt2>
        <a:srgbClr val="EBDDC3"/>
      </a:lt2>
      <a:accent1>
        <a:srgbClr val="001746"/>
      </a:accent1>
      <a:accent2>
        <a:srgbClr val="92D050"/>
      </a:accent2>
      <a:accent3>
        <a:srgbClr val="FF66FF"/>
      </a:accent3>
      <a:accent4>
        <a:srgbClr val="D8B25C"/>
      </a:accent4>
      <a:accent5>
        <a:srgbClr val="A5A5A5"/>
      </a:accent5>
      <a:accent6>
        <a:srgbClr val="968C8C"/>
      </a:accent6>
      <a:hlink>
        <a:srgbClr val="FFFFFF"/>
      </a:hlink>
      <a:folHlink>
        <a:srgbClr val="B29C93"/>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1191</TotalTime>
  <Words>2169</Words>
  <Application>Microsoft Office PowerPoint</Application>
  <PresentationFormat>On-screen Show (4:3)</PresentationFormat>
  <Paragraphs>874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Median</vt:lpstr>
      <vt:lpstr>2013-2018  Nursing home Bed Projections</vt:lpstr>
      <vt:lpstr>Nursing Home Bed Projections: Summary</vt:lpstr>
      <vt:lpstr>Bed Shortage / Surplus Stats: Trends Over Time</vt:lpstr>
      <vt:lpstr>Variability in Projections: Why So Much Fluctuation?</vt:lpstr>
      <vt:lpstr>Variability in Projections: Why So Much Fluctuation?</vt:lpstr>
      <vt:lpstr>Variability in Projections: Why So Much Fluctuation?</vt:lpstr>
      <vt:lpstr>Number of Billable Patient Days Utilized by Year</vt:lpstr>
      <vt:lpstr>Slide 8</vt:lpstr>
      <vt:lpstr>Delaware Population Estimates (DPC)</vt:lpstr>
      <vt:lpstr>Allocation of Public NH Billable Pt Days</vt:lpstr>
      <vt:lpstr>Variability in Projections: Why So Much Fluctuation?</vt:lpstr>
      <vt:lpstr>Variability in Projections: Why So Much Fluctuation?</vt:lpstr>
      <vt:lpstr>Analysis Methods (HRMP):   Population Change Factor (PCF)</vt:lpstr>
      <vt:lpstr>Analysis Methods (HRMP):   Population Change Factor (PCF)</vt:lpstr>
      <vt:lpstr>Analysis Methods (HRMP):   Population Change Factor (PCF)</vt:lpstr>
      <vt:lpstr>Analysis Methods (HRMP):   Population Change Factor (PCF)</vt:lpstr>
      <vt:lpstr>Analysis Methods (HRMP):   Population Change Factor (PCF)</vt:lpstr>
      <vt:lpstr>Analysis Methods (HRMP):   Population Change Factor (PCF)</vt:lpstr>
      <vt:lpstr>Analysis Methods (HRMP):   Population Change Factor (PCF)</vt:lpstr>
      <vt:lpstr>Analysis Methods (HRMP):   Population Change Factor (PCF)</vt:lpstr>
      <vt:lpstr>Variability in Projections: Why So Much Fluctuation?</vt:lpstr>
      <vt:lpstr>Analysis Methods (HRMP):  Delaware Veterans Home (Kent Co. Only)</vt:lpstr>
      <vt:lpstr>Analysis Methods (HRMP):  Delaware Veterans Home (Kent Co. Only)</vt:lpstr>
      <vt:lpstr>Analysis Methods (HRMP):  Delaware Veterans Home (Kent Co. Only)</vt:lpstr>
      <vt:lpstr>Analysis Methods (HRMP):  Delaware Veterans Home (Kent Co. Only)</vt:lpstr>
      <vt:lpstr>Variability in Projections: Why So Much Fluctuation?</vt:lpstr>
      <vt:lpstr>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2013-2018 LTC Bed Projections</dc:title>
  <dc:creator>Home</dc:creator>
  <cp:lastModifiedBy>Marlyn.Marvel</cp:lastModifiedBy>
  <cp:revision>48</cp:revision>
  <dcterms:created xsi:type="dcterms:W3CDTF">2013-07-18T23:24:16Z</dcterms:created>
  <dcterms:modified xsi:type="dcterms:W3CDTF">2013-07-26T15:10:08Z</dcterms:modified>
</cp:coreProperties>
</file>