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3" r:id="rId2"/>
    <p:sldId id="274" r:id="rId3"/>
    <p:sldId id="275" r:id="rId4"/>
    <p:sldId id="270" r:id="rId5"/>
    <p:sldId id="272" r:id="rId6"/>
    <p:sldId id="276" r:id="rId7"/>
    <p:sldId id="265" r:id="rId8"/>
    <p:sldId id="261" r:id="rId9"/>
    <p:sldId id="268" r:id="rId10"/>
    <p:sldId id="266" r:id="rId11"/>
  </p:sldIdLst>
  <p:sldSz cx="8961438" cy="6721475"/>
  <p:notesSz cx="6950075" cy="9236075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" userDrawn="1">
          <p15:clr>
            <a:srgbClr val="A4A3A4"/>
          </p15:clr>
        </p15:guide>
        <p15:guide id="2" pos="22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09">
          <p15:clr>
            <a:srgbClr val="A4A3A4"/>
          </p15:clr>
        </p15:guide>
        <p15:guide id="4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1AFFF"/>
    <a:srgbClr val="808080"/>
    <a:srgbClr val="0065CC"/>
    <a:srgbClr val="00296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5" autoAdjust="0"/>
    <p:restoredTop sz="94634" autoAdjust="0"/>
  </p:normalViewPr>
  <p:slideViewPr>
    <p:cSldViewPr snapToGrid="0" snapToObjects="1">
      <p:cViewPr varScale="1">
        <p:scale>
          <a:sx n="94" d="100"/>
          <a:sy n="94" d="100"/>
        </p:scale>
        <p:origin x="-876" y="-96"/>
      </p:cViewPr>
      <p:guideLst>
        <p:guide orient="horz" pos="5"/>
        <p:guide pos="2271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3540" y="-96"/>
      </p:cViewPr>
      <p:guideLst>
        <p:guide orient="horz" pos="3024"/>
        <p:guide orient="horz" pos="2909"/>
        <p:guide pos="2304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Practice sites enrolled over time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Existing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OUTPUT!$B$4:$E$4</c:f>
              <c:strCache>
                <c:ptCount val="4"/>
                <c:pt idx="0">
                  <c:v>Dec</c:v>
                </c:pt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</c:strCache>
            </c:strRef>
          </c:cat>
          <c:val>
            <c:numRef>
              <c:f>OUTPUT!$B$5:$E$5</c:f>
              <c:numCache>
                <c:formatCode>General</c:formatCode>
                <c:ptCount val="4"/>
                <c:pt idx="1">
                  <c:v>9</c:v>
                </c:pt>
                <c:pt idx="2">
                  <c:v>34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v>New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OUTPUT!$B$4:$E$4</c:f>
              <c:strCache>
                <c:ptCount val="4"/>
                <c:pt idx="0">
                  <c:v>Dec</c:v>
                </c:pt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</c:strCache>
            </c:strRef>
          </c:cat>
          <c:val>
            <c:numRef>
              <c:f>OUTPUT!$B$6:$E$6</c:f>
              <c:numCache>
                <c:formatCode>General</c:formatCode>
                <c:ptCount val="4"/>
                <c:pt idx="0">
                  <c:v>9</c:v>
                </c:pt>
                <c:pt idx="1">
                  <c:v>25</c:v>
                </c:pt>
                <c:pt idx="2">
                  <c:v>13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517120"/>
        <c:axId val="94518656"/>
      </c:barChart>
      <c:catAx>
        <c:axId val="945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518656"/>
        <c:crosses val="autoZero"/>
        <c:auto val="1"/>
        <c:lblAlgn val="ctr"/>
        <c:lblOffset val="100"/>
        <c:noMultiLvlLbl val="0"/>
      </c:catAx>
      <c:valAx>
        <c:axId val="9451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51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>
                <a:effectLst/>
              </a:rPr>
              <a:t>Practice sites by county</a:t>
            </a:r>
            <a:endParaRPr lang="en-US" sz="1400" dirty="0">
              <a:effectLst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 dirty="0">
                <a:effectLst/>
              </a:rPr>
              <a:t>#, total as of </a:t>
            </a:r>
            <a:r>
              <a:rPr lang="en-US" sz="1000" b="0" i="0" baseline="0" dirty="0" smtClean="0">
                <a:effectLst/>
              </a:rPr>
              <a:t>March</a:t>
            </a:r>
            <a:endParaRPr lang="en-US" sz="1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OUTPUT!$B$14:$D$14</c:f>
              <c:strCache>
                <c:ptCount val="3"/>
                <c:pt idx="0">
                  <c:v>New Castle</c:v>
                </c:pt>
                <c:pt idx="1">
                  <c:v>Kent</c:v>
                </c:pt>
                <c:pt idx="2">
                  <c:v>Sussex</c:v>
                </c:pt>
              </c:strCache>
            </c:strRef>
          </c:cat>
          <c:val>
            <c:numRef>
              <c:f>OUTPUT!$B$15:$D$15</c:f>
              <c:numCache>
                <c:formatCode>#,##0</c:formatCode>
                <c:ptCount val="3"/>
                <c:pt idx="0">
                  <c:v>37</c:v>
                </c:pt>
                <c:pt idx="1">
                  <c:v>11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248960"/>
        <c:axId val="94250496"/>
      </c:barChart>
      <c:catAx>
        <c:axId val="9424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50496"/>
        <c:crosses val="autoZero"/>
        <c:auto val="1"/>
        <c:lblAlgn val="ctr"/>
        <c:lblOffset val="100"/>
        <c:noMultiLvlLbl val="0"/>
      </c:catAx>
      <c:valAx>
        <c:axId val="9425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4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Practice sites by size</a:t>
            </a:r>
            <a:r>
              <a:rPr lang="en-US" baseline="0" dirty="0"/>
              <a:t> (# providers enrolled)</a:t>
            </a: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aseline="0" dirty="0"/>
              <a:t>#, total as of </a:t>
            </a:r>
            <a:r>
              <a:rPr lang="en-US" sz="1000" baseline="0" dirty="0" smtClean="0"/>
              <a:t>March</a:t>
            </a:r>
            <a:endParaRPr lang="en-US" sz="1000" dirty="0"/>
          </a:p>
        </c:rich>
      </c:tx>
      <c:layout>
        <c:manualLayout>
          <c:xMode val="edge"/>
          <c:yMode val="edge"/>
          <c:x val="0.16187261545901227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247594050743659E-2"/>
          <c:y val="0.22821777486147565"/>
          <c:w val="0.90286351706036749"/>
          <c:h val="0.664382837561971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OUTPUT!$B$19:$D$19</c:f>
              <c:strCache>
                <c:ptCount val="3"/>
                <c:pt idx="0">
                  <c:v>Small (&lt;2)</c:v>
                </c:pt>
                <c:pt idx="1">
                  <c:v>Medium (3-6)</c:v>
                </c:pt>
                <c:pt idx="2">
                  <c:v>Large (7+)</c:v>
                </c:pt>
              </c:strCache>
            </c:strRef>
          </c:cat>
          <c:val>
            <c:numRef>
              <c:f>OUTPUT!$B$20:$D$20</c:f>
              <c:numCache>
                <c:formatCode>#,##0</c:formatCode>
                <c:ptCount val="3"/>
                <c:pt idx="0">
                  <c:v>28</c:v>
                </c:pt>
                <c:pt idx="1">
                  <c:v>30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733824"/>
        <c:axId val="94735360"/>
      </c:barChart>
      <c:catAx>
        <c:axId val="9473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735360"/>
        <c:crosses val="autoZero"/>
        <c:auto val="1"/>
        <c:lblAlgn val="ctr"/>
        <c:lblOffset val="100"/>
        <c:noMultiLvlLbl val="0"/>
      </c:catAx>
      <c:valAx>
        <c:axId val="9473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73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Providers by specialty</a:t>
            </a: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/>
              <a:t>#, total as of </a:t>
            </a:r>
            <a:r>
              <a:rPr lang="en-US" sz="1000" dirty="0" smtClean="0"/>
              <a:t>March</a:t>
            </a:r>
            <a:endParaRPr lang="en-US" sz="10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OUTPUT!$B$23:$D$23</c:f>
              <c:strCache>
                <c:ptCount val="3"/>
                <c:pt idx="0">
                  <c:v>FP</c:v>
                </c:pt>
                <c:pt idx="1">
                  <c:v>IM</c:v>
                </c:pt>
                <c:pt idx="2">
                  <c:v>Ped</c:v>
                </c:pt>
              </c:strCache>
            </c:strRef>
          </c:cat>
          <c:val>
            <c:numRef>
              <c:f>OUTPUT!$B$24:$D$24</c:f>
              <c:numCache>
                <c:formatCode>#,##0</c:formatCode>
                <c:ptCount val="3"/>
                <c:pt idx="0">
                  <c:v>211</c:v>
                </c:pt>
                <c:pt idx="1">
                  <c:v>55</c:v>
                </c:pt>
                <c:pt idx="2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444544"/>
        <c:axId val="94446336"/>
      </c:barChart>
      <c:catAx>
        <c:axId val="944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46336"/>
        <c:crosses val="autoZero"/>
        <c:auto val="1"/>
        <c:lblAlgn val="ctr"/>
        <c:lblOffset val="100"/>
        <c:noMultiLvlLbl val="0"/>
      </c:catAx>
      <c:valAx>
        <c:axId val="9444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4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579438"/>
            <a:ext cx="5413375" cy="406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99380" y="4962912"/>
            <a:ext cx="535131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79175" y="8884741"/>
            <a:ext cx="171521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150631" y="94471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25681" y="8597312"/>
            <a:ext cx="78547" cy="169277"/>
          </a:xfrm>
        </p:spPr>
        <p:txBody>
          <a:bodyPr/>
          <a:lstStyle/>
          <a:p>
            <a:fld id="{3C3A632B-FBDE-46D4-BF6F-6D14421E634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>
          <a:xfrm>
            <a:off x="462535" y="4805359"/>
            <a:ext cx="5741692" cy="2462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054" y="4546610"/>
            <a:ext cx="6033643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1150" y="8125265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0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99380" y="4962912"/>
            <a:ext cx="5351316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72149" y="8884741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23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054" y="4546610"/>
            <a:ext cx="6033643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1150" y="8125265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2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7751" y="4846510"/>
            <a:ext cx="7420206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33000" y="8656994"/>
            <a:ext cx="84959" cy="18466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90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054" y="4546610"/>
            <a:ext cx="6033643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1150" y="8125265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0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789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 userDrawn="1"/>
        </p:nvGrpSpPr>
        <p:grpSpPr>
          <a:xfrm>
            <a:off x="0" y="1755702"/>
            <a:ext cx="8961438" cy="2902799"/>
            <a:chOff x="0" y="1755702"/>
            <a:chExt cx="8961438" cy="2902799"/>
          </a:xfrm>
        </p:grpSpPr>
        <p:sp>
          <p:nvSpPr>
            <p:cNvPr id="11" name="Rectangle 10"/>
            <p:cNvSpPr/>
            <p:nvPr userDrawn="1"/>
          </p:nvSpPr>
          <p:spPr bwMode="ltGray">
            <a:xfrm>
              <a:off x="0" y="1755702"/>
              <a:ext cx="8961438" cy="2902799"/>
            </a:xfrm>
            <a:prstGeom prst="rect">
              <a:avLst/>
            </a:prstGeom>
            <a:solidFill>
              <a:srgbClr val="BAD3E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2" name="Rectangle 11"/>
            <p:cNvSpPr/>
            <p:nvPr userDrawn="1"/>
          </p:nvSpPr>
          <p:spPr bwMode="ltGray">
            <a:xfrm>
              <a:off x="0" y="1755702"/>
              <a:ext cx="8961438" cy="141060"/>
            </a:xfrm>
            <a:prstGeom prst="rect">
              <a:avLst/>
            </a:prstGeom>
            <a:solidFill>
              <a:srgbClr val="56708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ltGray">
            <a:xfrm>
              <a:off x="0" y="4517441"/>
              <a:ext cx="8961438" cy="141060"/>
            </a:xfrm>
            <a:prstGeom prst="rect">
              <a:avLst/>
            </a:prstGeom>
            <a:solidFill>
              <a:srgbClr val="56708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8" name="Title Elements" hidden="1"/>
          <p:cNvGrpSpPr>
            <a:grpSpLocks/>
          </p:cNvGrpSpPr>
          <p:nvPr userDrawn="1"/>
        </p:nvGrpSpPr>
        <p:grpSpPr bwMode="auto">
          <a:xfrm>
            <a:off x="718976" y="5447894"/>
            <a:ext cx="4935538" cy="484188"/>
            <a:chOff x="1663" y="3106"/>
            <a:chExt cx="3109" cy="305"/>
          </a:xfrm>
        </p:grpSpPr>
        <p:sp>
          <p:nvSpPr>
            <p:cNvPr id="9" name="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solidFill>
                    <a:schemeClr val="tx1"/>
                  </a:solidFill>
                  <a:latin typeface="+mn-lt"/>
                </a:rPr>
                <a:t>Document type</a:t>
              </a:r>
            </a:p>
          </p:txBody>
        </p:sp>
        <p:sp>
          <p:nvSpPr>
            <p:cNvPr id="10" name="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solidFill>
                    <a:schemeClr val="tx1"/>
                  </a:solidFill>
                  <a:latin typeface="+mn-lt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 bwMode="auto">
          <a:xfrm>
            <a:off x="718976" y="2176951"/>
            <a:ext cx="7103190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 b="1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 bwMode="auto">
          <a:xfrm>
            <a:off x="718976" y="3454918"/>
            <a:ext cx="7103190" cy="276999"/>
          </a:xfrm>
        </p:spPr>
        <p:txBody>
          <a:bodyPr>
            <a:spAutoFit/>
          </a:bodyPr>
          <a:lstStyle>
            <a:lvl1pPr>
              <a:defRPr sz="1800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16658" name="Picture 27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4139310" y="442502"/>
            <a:ext cx="4475162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" Type="http://schemas.openxmlformats.org/officeDocument/2006/relationships/theme" Target="../theme/theme1.xml"/><Relationship Id="rId21" Type="http://schemas.openxmlformats.org/officeDocument/2006/relationships/tags" Target="../tags/tag18.xml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tags" Target="../tags/tag17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24" Type="http://schemas.openxmlformats.org/officeDocument/2006/relationships/image" Target="../media/image1.emf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23" Type="http://schemas.openxmlformats.org/officeDocument/2006/relationships/oleObject" Target="../embeddings/oleObject1.bin"/><Relationship Id="rId10" Type="http://schemas.openxmlformats.org/officeDocument/2006/relationships/tags" Target="../tags/tag7.xml"/><Relationship Id="rId19" Type="http://schemas.openxmlformats.org/officeDocument/2006/relationships/tags" Target="../tags/tag16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tags" Target="../tags/tag11.xml"/><Relationship Id="rId22" Type="http://schemas.openxmlformats.org/officeDocument/2006/relationships/tags" Target="../tags/tag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354815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0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Number"/>
          <p:cNvSpPr txBox="1">
            <a:spLocks/>
          </p:cNvSpPr>
          <p:nvPr/>
        </p:nvSpPr>
        <p:spPr bwMode="auto">
          <a:xfrm>
            <a:off x="6615740" y="6464964"/>
            <a:ext cx="1764907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tabLst>
                <a:tab pos="225425" algn="l"/>
                <a:tab pos="8229600" algn="r"/>
              </a:tabLst>
              <a:defRPr sz="800" i="1" baseline="0">
                <a:solidFill>
                  <a:schemeClr val="accent6"/>
                </a:solidFill>
                <a:latin typeface="+mn-lt"/>
              </a:defRPr>
            </a:lvl1pPr>
          </a:lstStyle>
          <a:p>
            <a:pPr algn="r"/>
            <a:r>
              <a:rPr lang="en-US" dirty="0" smtClean="0">
                <a:solidFill>
                  <a:srgbClr val="808080"/>
                </a:solidFill>
              </a:rPr>
              <a:t>PROPRIETARY AND CONFIDENTIAL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3" name="Slide Number"/>
          <p:cNvSpPr txBox="1">
            <a:spLocks/>
          </p:cNvSpPr>
          <p:nvPr/>
        </p:nvSpPr>
        <p:spPr bwMode="auto">
          <a:xfrm>
            <a:off x="8632894" y="6434187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mtClean="0"/>
              <a:pPr lvl="0" algn="r"/>
              <a:t>‹#›</a:t>
            </a:fld>
            <a:endParaRPr lang="en-US" dirty="0"/>
          </a:p>
        </p:txBody>
      </p:sp>
      <p:sp>
        <p:nvSpPr>
          <p:cNvPr id="93" name="Number2"/>
          <p:cNvSpPr txBox="1">
            <a:spLocks/>
          </p:cNvSpPr>
          <p:nvPr/>
        </p:nvSpPr>
        <p:spPr bwMode="auto">
          <a:xfrm>
            <a:off x="4912323" y="69357"/>
            <a:ext cx="3877665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>
              <a:tabLst>
                <a:tab pos="225425" algn="l"/>
                <a:tab pos="8229600" algn="r"/>
              </a:tabLst>
              <a:defRPr/>
            </a:pPr>
            <a:r>
              <a:rPr lang="en-US" sz="800" i="1" dirty="0" smtClean="0">
                <a:solidFill>
                  <a:srgbClr val="808080"/>
                </a:solidFill>
              </a:rPr>
              <a:t>PRELIMINARY PREDECISIONAL WORKING DOCUMENT: SUBJECT TO CHANGE</a:t>
            </a:r>
            <a:endParaRPr lang="en-US" sz="800" i="1" dirty="0">
              <a:solidFill>
                <a:srgbClr val="80808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1777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1451" y="259604"/>
            <a:ext cx="8618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171450" y="42864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171450" y="630231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 smtClean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747865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8" name="LegendBoxes" hidden="1"/>
          <p:cNvGrpSpPr>
            <a:grpSpLocks/>
          </p:cNvGrpSpPr>
          <p:nvPr/>
        </p:nvGrpSpPr>
        <p:grpSpPr bwMode="auto">
          <a:xfrm>
            <a:off x="8026400" y="330984"/>
            <a:ext cx="763588" cy="996951"/>
            <a:chOff x="4936" y="176"/>
            <a:chExt cx="481" cy="628"/>
          </a:xfrm>
        </p:grpSpPr>
        <p:sp>
          <p:nvSpPr>
            <p:cNvPr id="20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1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2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3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4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5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6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7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28" name="LegendLines" hidden="1"/>
          <p:cNvGrpSpPr>
            <a:grpSpLocks/>
          </p:cNvGrpSpPr>
          <p:nvPr/>
        </p:nvGrpSpPr>
        <p:grpSpPr bwMode="auto">
          <a:xfrm>
            <a:off x="7718425" y="330984"/>
            <a:ext cx="1071563" cy="730251"/>
            <a:chOff x="4750" y="176"/>
            <a:chExt cx="675" cy="460"/>
          </a:xfrm>
        </p:grpSpPr>
        <p:sp>
          <p:nvSpPr>
            <p:cNvPr id="29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0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1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2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3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4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35" name="McKSticker" hidden="1"/>
          <p:cNvGrpSpPr/>
          <p:nvPr/>
        </p:nvGrpSpPr>
        <p:grpSpPr bwMode="auto">
          <a:xfrm>
            <a:off x="7723093" y="330984"/>
            <a:ext cx="1066895" cy="212366"/>
            <a:chOff x="7673880" y="285750"/>
            <a:chExt cx="1066895" cy="212366"/>
          </a:xfrm>
        </p:grpSpPr>
        <p:sp>
          <p:nvSpPr>
            <p:cNvPr id="36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37" name="AutoShape 31"/>
            <p:cNvCxnSpPr>
              <a:cxnSpLocks noChangeShapeType="1"/>
              <a:stCxn id="36" idx="2"/>
              <a:endCxn id="36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32"/>
            <p:cNvCxnSpPr>
              <a:cxnSpLocks noChangeShapeType="1"/>
              <a:stCxn id="36" idx="4"/>
              <a:endCxn id="36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Slide Elements" hidden="1"/>
          <p:cNvGrpSpPr/>
          <p:nvPr userDrawn="1"/>
        </p:nvGrpSpPr>
        <p:grpSpPr bwMode="auto">
          <a:xfrm>
            <a:off x="171451" y="6104853"/>
            <a:ext cx="8618537" cy="483222"/>
            <a:chOff x="171451" y="6104853"/>
            <a:chExt cx="8618537" cy="483222"/>
          </a:xfrm>
        </p:grpSpPr>
        <p:sp>
          <p:nvSpPr>
            <p:cNvPr id="61" name="4. Footnote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71451" y="6104853"/>
              <a:ext cx="8618537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 smtClean="0">
                  <a:latin typeface="+mn-lt"/>
                </a:rPr>
                <a:t>1 Footnote</a:t>
              </a:r>
            </a:p>
          </p:txBody>
        </p:sp>
        <p:sp>
          <p:nvSpPr>
            <p:cNvPr id="62" name="5. Source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71451" y="6434187"/>
              <a:ext cx="6184106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900" indent="-469900" defTabSz="895350">
                <a:tabLst>
                  <a:tab pos="479425" algn="l"/>
                </a:tabLst>
              </a:pPr>
              <a:r>
                <a:rPr lang="en-US" sz="1000" baseline="0" noProof="0" dirty="0" smtClean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60" name="LegendMoons" hidden="1"/>
          <p:cNvGrpSpPr/>
          <p:nvPr userDrawn="1"/>
        </p:nvGrpSpPr>
        <p:grpSpPr>
          <a:xfrm>
            <a:off x="7959558" y="330984"/>
            <a:ext cx="830430" cy="1306516"/>
            <a:chOff x="7875175" y="286625"/>
            <a:chExt cx="830430" cy="1306516"/>
          </a:xfrm>
        </p:grpSpPr>
        <p:grpSp>
          <p:nvGrpSpPr>
            <p:cNvPr id="88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875175" y="560866"/>
              <a:ext cx="209550" cy="209551"/>
              <a:chOff x="1694" y="2044"/>
              <a:chExt cx="160" cy="160"/>
            </a:xfrm>
          </p:grpSpPr>
          <p:sp>
            <p:nvSpPr>
              <p:cNvPr id="108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9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89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875175" y="1109348"/>
              <a:ext cx="209550" cy="209551"/>
              <a:chOff x="4495" y="1198"/>
              <a:chExt cx="160" cy="160"/>
            </a:xfrm>
          </p:grpSpPr>
          <p:sp>
            <p:nvSpPr>
              <p:cNvPr id="106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7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0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875175" y="1383590"/>
              <a:ext cx="209550" cy="209551"/>
              <a:chOff x="4495" y="1440"/>
              <a:chExt cx="160" cy="160"/>
            </a:xfrm>
          </p:grpSpPr>
          <p:sp>
            <p:nvSpPr>
              <p:cNvPr id="104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5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91" name="Legend1"/>
            <p:cNvSpPr>
              <a:spLocks noChangeArrowheads="1"/>
            </p:cNvSpPr>
            <p:nvPr/>
          </p:nvSpPr>
          <p:spPr bwMode="auto">
            <a:xfrm>
              <a:off x="8195850" y="2993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2" name="Legend2"/>
            <p:cNvSpPr>
              <a:spLocks noChangeArrowheads="1"/>
            </p:cNvSpPr>
            <p:nvPr/>
          </p:nvSpPr>
          <p:spPr bwMode="auto">
            <a:xfrm>
              <a:off x="8195850" y="5739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5" name="Legend3"/>
            <p:cNvSpPr>
              <a:spLocks noChangeArrowheads="1"/>
            </p:cNvSpPr>
            <p:nvPr/>
          </p:nvSpPr>
          <p:spPr bwMode="auto">
            <a:xfrm>
              <a:off x="8195850" y="8486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6" name="Legend4"/>
            <p:cNvSpPr>
              <a:spLocks noChangeArrowheads="1"/>
            </p:cNvSpPr>
            <p:nvPr/>
          </p:nvSpPr>
          <p:spPr bwMode="auto">
            <a:xfrm>
              <a:off x="8195850" y="11200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97" name="Legend5"/>
            <p:cNvSpPr>
              <a:spLocks noChangeArrowheads="1"/>
            </p:cNvSpPr>
            <p:nvPr/>
          </p:nvSpPr>
          <p:spPr bwMode="auto">
            <a:xfrm>
              <a:off x="8195850" y="13962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98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875175" y="835107"/>
              <a:ext cx="209550" cy="209551"/>
              <a:chOff x="4495" y="1198"/>
              <a:chExt cx="160" cy="160"/>
            </a:xfrm>
          </p:grpSpPr>
          <p:sp>
            <p:nvSpPr>
              <p:cNvPr id="102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3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9" name="MoonLegend1"/>
            <p:cNvGrpSpPr>
              <a:grpSpLocks noChangeAspect="1"/>
            </p:cNvGrpSpPr>
            <p:nvPr userDrawn="1">
              <p:custDataLst>
                <p:tags r:id="rId10"/>
              </p:custDataLst>
            </p:nvPr>
          </p:nvGrpSpPr>
          <p:grpSpPr bwMode="auto">
            <a:xfrm>
              <a:off x="7875175" y="286625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1" name="Arc 42" hidden="1"/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2400" b="1" baseline="0">
          <a:solidFill>
            <a:schemeClr val="accent4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jpeg"/><Relationship Id="rId12" Type="http://schemas.openxmlformats.org/officeDocument/2006/relationships/hyperlink" Target="http://www.dehealthinnovation.org/" TargetMode="External"/><Relationship Id="rId2" Type="http://schemas.openxmlformats.org/officeDocument/2006/relationships/tags" Target="../tags/tag3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jpeg"/><Relationship Id="rId11" Type="http://schemas.openxmlformats.org/officeDocument/2006/relationships/image" Target="../media/image14.jpeg"/><Relationship Id="rId5" Type="http://schemas.openxmlformats.org/officeDocument/2006/relationships/image" Target="../media/image2.emf"/><Relationship Id="rId10" Type="http://schemas.microsoft.com/office/2007/relationships/hdphoto" Target="../media/hdphoto2.wdp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10" Type="http://schemas.openxmlformats.org/officeDocument/2006/relationships/image" Target="../media/image6.emf"/><Relationship Id="rId4" Type="http://schemas.openxmlformats.org/officeDocument/2006/relationships/tags" Target="../tags/tag24.xml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tags" Target="../tags/tag2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9.xml"/><Relationship Id="rId7" Type="http://schemas.openxmlformats.org/officeDocument/2006/relationships/image" Target="../media/image7.emf"/><Relationship Id="rId2" Type="http://schemas.openxmlformats.org/officeDocument/2006/relationships/tags" Target="../tags/tag2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cK Date"/>
          <p:cNvSpPr txBox="1">
            <a:spLocks noChangeArrowheads="1"/>
          </p:cNvSpPr>
          <p:nvPr/>
        </p:nvSpPr>
        <p:spPr bwMode="auto">
          <a:xfrm>
            <a:off x="718976" y="5716182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eaLnBrk="1" hangingPunct="1">
              <a:defRPr sz="1400" baseline="0"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May 5, 2016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24465" y="877155"/>
            <a:ext cx="5943600" cy="12674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64864"/>
            <a:ext cx="8961438" cy="2854411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8516" y="3425320"/>
            <a:ext cx="444997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2400" b="1" baseline="0">
                <a:solidFill>
                  <a:schemeClr val="accent4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smtClean="0"/>
              <a:t>Delaware’s State Innovation Model (SIM) Update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529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37827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186711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Upcoming DCHI </a:t>
            </a:r>
            <a:r>
              <a:rPr lang="en-US" dirty="0" smtClean="0"/>
              <a:t>Meetings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299907" y="1011257"/>
            <a:ext cx="6109604" cy="5099182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smtClean="0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 bwMode="gray">
          <a:xfrm>
            <a:off x="2987727" y="3444067"/>
            <a:ext cx="3265029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 bwMode="gray">
          <a:xfrm>
            <a:off x="2987727" y="2765163"/>
            <a:ext cx="3265029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 bwMode="gray">
          <a:xfrm>
            <a:off x="2987727" y="4766716"/>
            <a:ext cx="3265029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 bwMode="gray">
          <a:xfrm>
            <a:off x="2987728" y="1918150"/>
            <a:ext cx="3265029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24393" y="1977311"/>
            <a:ext cx="899736" cy="724282"/>
            <a:chOff x="641713" y="2660281"/>
            <a:chExt cx="1184307" cy="760648"/>
          </a:xfrm>
        </p:grpSpPr>
        <p:sp>
          <p:nvSpPr>
            <p:cNvPr id="54" name="AutoShape 250"/>
            <p:cNvSpPr>
              <a:spLocks noChangeArrowheads="1"/>
            </p:cNvSpPr>
            <p:nvPr/>
          </p:nvSpPr>
          <p:spPr bwMode="gray">
            <a:xfrm>
              <a:off x="641713" y="2660281"/>
              <a:ext cx="1184307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55" name="Picture 2"/>
            <p:cNvPicPr>
              <a:picLocks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2" t="7615" r="880" b="6902"/>
            <a:stretch/>
          </p:blipFill>
          <p:spPr bwMode="gray">
            <a:xfrm>
              <a:off x="700510" y="2702040"/>
              <a:ext cx="1011849" cy="677131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AutoShape 250"/>
          <p:cNvSpPr>
            <a:spLocks noChangeArrowheads="1"/>
          </p:cNvSpPr>
          <p:nvPr/>
        </p:nvSpPr>
        <p:spPr bwMode="gray">
          <a:xfrm>
            <a:off x="1331176" y="1977310"/>
            <a:ext cx="1595802" cy="724281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Payment Model Monitoring</a:t>
            </a:r>
          </a:p>
        </p:txBody>
      </p:sp>
      <p:sp>
        <p:nvSpPr>
          <p:cNvPr id="53" name="Rectangle 20"/>
          <p:cNvSpPr txBox="1">
            <a:spLocks/>
          </p:cNvSpPr>
          <p:nvPr/>
        </p:nvSpPr>
        <p:spPr>
          <a:xfrm>
            <a:off x="3225313" y="1977310"/>
            <a:ext cx="23247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11, 4:30pm</a:t>
            </a:r>
          </a:p>
          <a:p>
            <a:pPr lvl="1">
              <a:spcBef>
                <a:spcPts val="600"/>
              </a:spcBef>
            </a:pPr>
            <a:r>
              <a:rPr lang="da-DK" sz="1500" dirty="0" smtClean="0">
                <a:ea typeface="Arial Unicode MS"/>
                <a:cs typeface="Arial Unicode MS"/>
              </a:rPr>
              <a:t>DHSS Herman Holloway Campus, The Chapel</a:t>
            </a:r>
            <a:endParaRPr lang="da-DK" sz="1500" dirty="0">
              <a:ea typeface="Arial Unicode MS"/>
              <a:cs typeface="Arial Unicode M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4393" y="4172890"/>
            <a:ext cx="899736" cy="538608"/>
            <a:chOff x="372138" y="3386436"/>
            <a:chExt cx="1184307" cy="630942"/>
          </a:xfrm>
        </p:grpSpPr>
        <p:sp>
          <p:nvSpPr>
            <p:cNvPr id="62" name="AutoShape 250"/>
            <p:cNvSpPr>
              <a:spLocks noChangeArrowheads="1"/>
            </p:cNvSpPr>
            <p:nvPr/>
          </p:nvSpPr>
          <p:spPr bwMode="gray">
            <a:xfrm>
              <a:off x="372138" y="3386436"/>
              <a:ext cx="1184307" cy="630942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>
                <a:tabLst>
                  <a:tab pos="1031875" algn="l"/>
                </a:tabLst>
              </a:pPr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63" name="Picture 10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935" y="3413779"/>
              <a:ext cx="1011849" cy="568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7" name="AutoShape 250"/>
          <p:cNvSpPr>
            <a:spLocks noChangeArrowheads="1"/>
          </p:cNvSpPr>
          <p:nvPr/>
        </p:nvSpPr>
        <p:spPr bwMode="gray">
          <a:xfrm>
            <a:off x="1331176" y="4172890"/>
            <a:ext cx="1595802" cy="538608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t" anchorCtr="0">
            <a:noAutofit/>
          </a:bodyPr>
          <a:lstStyle/>
          <a:p>
            <a:pPr marL="3175">
              <a:tabLst>
                <a:tab pos="1031875" algn="l"/>
              </a:tabLst>
            </a:pPr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Healthy Neighborhoods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1" name="Rectangle 8"/>
          <p:cNvSpPr txBox="1">
            <a:spLocks/>
          </p:cNvSpPr>
          <p:nvPr/>
        </p:nvSpPr>
        <p:spPr>
          <a:xfrm>
            <a:off x="3225313" y="4172889"/>
            <a:ext cx="218686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18, 1:00pm </a:t>
            </a:r>
          </a:p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Bear Library</a:t>
            </a:r>
            <a:endParaRPr lang="da-DK" sz="1500" dirty="0">
              <a:ea typeface="Arial Unicode MS"/>
              <a:cs typeface="Arial Unicode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4393" y="2862823"/>
            <a:ext cx="899736" cy="539308"/>
            <a:chOff x="372138" y="1873148"/>
            <a:chExt cx="1184307" cy="602668"/>
          </a:xfrm>
        </p:grpSpPr>
        <p:sp>
          <p:nvSpPr>
            <p:cNvPr id="36" name="AutoShape 250"/>
            <p:cNvSpPr>
              <a:spLocks noChangeArrowheads="1"/>
            </p:cNvSpPr>
            <p:nvPr/>
          </p:nvSpPr>
          <p:spPr bwMode="gray">
            <a:xfrm>
              <a:off x="372138" y="1873148"/>
              <a:ext cx="1184307" cy="60266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39" name="Picture 2" descr="C:\Users\Tom Yukich\AppData\Local\Microsoft\Windows\Temporary Internet Files\Content.IE5\YM3NTV6U\MP900439287[1].jpg"/>
            <p:cNvPicPr>
              <a:picLocks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34" t="8754" r="5303" b="22527"/>
            <a:stretch/>
          </p:blipFill>
          <p:spPr bwMode="gray">
            <a:xfrm>
              <a:off x="430935" y="1893647"/>
              <a:ext cx="1011849" cy="561668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AutoShape 250"/>
          <p:cNvSpPr>
            <a:spLocks noChangeArrowheads="1"/>
          </p:cNvSpPr>
          <p:nvPr/>
        </p:nvSpPr>
        <p:spPr bwMode="gray">
          <a:xfrm>
            <a:off x="1331176" y="2862825"/>
            <a:ext cx="1595802" cy="539307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Workforce and Education</a:t>
            </a:r>
          </a:p>
        </p:txBody>
      </p:sp>
      <p:sp>
        <p:nvSpPr>
          <p:cNvPr id="65" name="Rectangle 20"/>
          <p:cNvSpPr txBox="1">
            <a:spLocks/>
          </p:cNvSpPr>
          <p:nvPr/>
        </p:nvSpPr>
        <p:spPr>
          <a:xfrm>
            <a:off x="3225313" y="2863522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12, 1:00pm</a:t>
            </a:r>
          </a:p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UD STAR Campus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4393" y="3518204"/>
            <a:ext cx="899736" cy="508563"/>
            <a:chOff x="641713" y="5287143"/>
            <a:chExt cx="1184307" cy="760648"/>
          </a:xfrm>
        </p:grpSpPr>
        <p:sp>
          <p:nvSpPr>
            <p:cNvPr id="56" name="AutoShape 250"/>
            <p:cNvSpPr>
              <a:spLocks noChangeArrowheads="1"/>
            </p:cNvSpPr>
            <p:nvPr/>
          </p:nvSpPr>
          <p:spPr bwMode="gray">
            <a:xfrm>
              <a:off x="641713" y="5287143"/>
              <a:ext cx="1184307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57" name="Picture 51"/>
            <p:cNvPicPr>
              <a:picLocks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0510" y="5328906"/>
              <a:ext cx="1011849" cy="677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9" name="AutoShape 250"/>
          <p:cNvSpPr>
            <a:spLocks noChangeArrowheads="1"/>
          </p:cNvSpPr>
          <p:nvPr/>
        </p:nvSpPr>
        <p:spPr bwMode="gray">
          <a:xfrm>
            <a:off x="1331176" y="3518208"/>
            <a:ext cx="1595802" cy="508560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Clinical</a:t>
            </a:r>
          </a:p>
        </p:txBody>
      </p:sp>
      <p:sp>
        <p:nvSpPr>
          <p:cNvPr id="69" name="Rectangle 20"/>
          <p:cNvSpPr txBox="1">
            <a:spLocks/>
          </p:cNvSpPr>
          <p:nvPr/>
        </p:nvSpPr>
        <p:spPr>
          <a:xfrm>
            <a:off x="3225313" y="3518208"/>
            <a:ext cx="2103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17, 1:00pm</a:t>
            </a:r>
          </a:p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UD STAR Campus</a:t>
            </a:r>
          </a:p>
        </p:txBody>
      </p:sp>
      <p:sp>
        <p:nvSpPr>
          <p:cNvPr id="46" name="Rectangle 20"/>
          <p:cNvSpPr txBox="1">
            <a:spLocks/>
          </p:cNvSpPr>
          <p:nvPr/>
        </p:nvSpPr>
        <p:spPr>
          <a:xfrm>
            <a:off x="3225313" y="4827570"/>
            <a:ext cx="280033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5, 1:00pm</a:t>
            </a:r>
          </a:p>
          <a:p>
            <a:pPr lvl="1">
              <a:spcBef>
                <a:spcPts val="600"/>
              </a:spcBef>
            </a:pPr>
            <a:r>
              <a:rPr lang="en-US" sz="1500" dirty="0">
                <a:ea typeface="Arial Unicode MS"/>
                <a:cs typeface="Arial Unicode MS"/>
              </a:rPr>
              <a:t>Edgehill Shopping </a:t>
            </a:r>
            <a:r>
              <a:rPr lang="en-US" sz="1500" dirty="0" smtClean="0">
                <a:ea typeface="Arial Unicode MS"/>
                <a:cs typeface="Arial Unicode MS"/>
              </a:rPr>
              <a:t>Ctr</a:t>
            </a:r>
            <a:endParaRPr lang="en-US" sz="1500" dirty="0">
              <a:ea typeface="Arial Unicode MS"/>
              <a:cs typeface="Arial Unicode M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4393" y="4827570"/>
            <a:ext cx="899736" cy="538610"/>
            <a:chOff x="641713" y="986413"/>
            <a:chExt cx="1184307" cy="726560"/>
          </a:xfrm>
        </p:grpSpPr>
        <p:sp>
          <p:nvSpPr>
            <p:cNvPr id="60" name="AutoShape 250"/>
            <p:cNvSpPr>
              <a:spLocks noChangeArrowheads="1"/>
            </p:cNvSpPr>
            <p:nvPr/>
          </p:nvSpPr>
          <p:spPr bwMode="gray">
            <a:xfrm>
              <a:off x="641713" y="986413"/>
              <a:ext cx="1184307" cy="72656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sz="1500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42" name="Picture 113" descr="C:\Users\Rebecca Nickel\Downloads\iStock_000022806121Large.jpg"/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510" y="1004523"/>
              <a:ext cx="1011849" cy="677131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AutoShape 250"/>
          <p:cNvSpPr>
            <a:spLocks noChangeArrowheads="1"/>
          </p:cNvSpPr>
          <p:nvPr/>
        </p:nvSpPr>
        <p:spPr bwMode="gray">
          <a:xfrm>
            <a:off x="1324129" y="4827570"/>
            <a:ext cx="1601409" cy="538609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>
                <a:solidFill>
                  <a:schemeClr val="tx2"/>
                </a:solidFill>
                <a:latin typeface="+mn-lt"/>
              </a:rPr>
              <a:t>C</a:t>
            </a:r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onsumer advisory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AutoShape 250"/>
          <p:cNvSpPr>
            <a:spLocks noChangeArrowheads="1"/>
          </p:cNvSpPr>
          <p:nvPr/>
        </p:nvSpPr>
        <p:spPr bwMode="gray">
          <a:xfrm>
            <a:off x="424393" y="5482249"/>
            <a:ext cx="2502585" cy="538609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Cross-committee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Rectangle 20"/>
          <p:cNvSpPr txBox="1">
            <a:spLocks/>
          </p:cNvSpPr>
          <p:nvPr/>
        </p:nvSpPr>
        <p:spPr>
          <a:xfrm>
            <a:off x="3225313" y="5482249"/>
            <a:ext cx="3030723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25, 12:30-3:30pm</a:t>
            </a:r>
          </a:p>
          <a:p>
            <a:pPr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Modern Maturity Center, Dover</a:t>
            </a:r>
            <a:endParaRPr lang="en-US" sz="1500" dirty="0">
              <a:ea typeface="Arial Unicode MS"/>
              <a:cs typeface="Arial Unicode MS"/>
            </a:endParaRPr>
          </a:p>
        </p:txBody>
      </p:sp>
      <p:sp>
        <p:nvSpPr>
          <p:cNvPr id="72" name="AutoShape 250"/>
          <p:cNvSpPr>
            <a:spLocks noChangeArrowheads="1"/>
          </p:cNvSpPr>
          <p:nvPr/>
        </p:nvSpPr>
        <p:spPr bwMode="gray">
          <a:xfrm>
            <a:off x="424393" y="1091797"/>
            <a:ext cx="2502585" cy="739390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/>
            <a:r>
              <a:rPr lang="en-US" sz="1500" b="1" dirty="0" smtClean="0">
                <a:solidFill>
                  <a:schemeClr val="tx2"/>
                </a:solidFill>
                <a:latin typeface="+mn-lt"/>
              </a:rPr>
              <a:t>Board</a:t>
            </a:r>
            <a:endParaRPr lang="en-US" sz="15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 bwMode="gray">
          <a:xfrm>
            <a:off x="3031569" y="4126735"/>
            <a:ext cx="3265029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 bwMode="gray">
          <a:xfrm>
            <a:off x="3031569" y="5440080"/>
            <a:ext cx="3265029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20"/>
          <p:cNvSpPr txBox="1">
            <a:spLocks/>
          </p:cNvSpPr>
          <p:nvPr/>
        </p:nvSpPr>
        <p:spPr>
          <a:xfrm>
            <a:off x="3225313" y="1091797"/>
            <a:ext cx="23247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sz="1500" dirty="0" smtClean="0">
                <a:ea typeface="Arial Unicode MS"/>
                <a:cs typeface="Arial Unicode MS"/>
              </a:rPr>
              <a:t>May 11, 2:00pm</a:t>
            </a:r>
          </a:p>
          <a:p>
            <a:pPr lvl="1">
              <a:spcBef>
                <a:spcPts val="600"/>
              </a:spcBef>
            </a:pPr>
            <a:r>
              <a:rPr lang="da-DK" sz="1500" dirty="0" smtClean="0">
                <a:ea typeface="Arial Unicode MS"/>
                <a:cs typeface="Arial Unicode MS"/>
              </a:rPr>
              <a:t>DHSS Herman Holloway Campus, The Chapel</a:t>
            </a:r>
            <a:endParaRPr lang="da-DK" sz="1500" dirty="0">
              <a:ea typeface="Arial Unicode MS"/>
              <a:cs typeface="Arial Unicode MS"/>
            </a:endParaRPr>
          </a:p>
        </p:txBody>
      </p:sp>
      <p:sp>
        <p:nvSpPr>
          <p:cNvPr id="43" name="Rectangle 51"/>
          <p:cNvSpPr txBox="1"/>
          <p:nvPr/>
        </p:nvSpPr>
        <p:spPr>
          <a:xfrm>
            <a:off x="5905087" y="2625792"/>
            <a:ext cx="2805524" cy="190004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lvl="1" indent="0" algn="ctr">
              <a:spcBef>
                <a:spcPct val="50000"/>
              </a:spcBef>
              <a:buNone/>
            </a:pPr>
            <a:r>
              <a:rPr lang="en-US" sz="15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Please check </a:t>
            </a:r>
            <a:r>
              <a:rPr lang="en-US" sz="1500" b="1" dirty="0" smtClean="0">
                <a:solidFill>
                  <a:schemeClr val="accent4"/>
                </a:solidFill>
                <a:ea typeface="Arial Unicode MS"/>
                <a:cs typeface="Arial Unicode MS"/>
                <a:hlinkClick r:id="rId12"/>
              </a:rPr>
              <a:t>www.DEhealthinnovation.org</a:t>
            </a:r>
            <a:r>
              <a:rPr lang="en-US" sz="1500" b="1" dirty="0">
                <a:solidFill>
                  <a:schemeClr val="tx2"/>
                </a:solidFill>
                <a:ea typeface="Arial Unicode MS"/>
                <a:cs typeface="Arial Unicode MS"/>
              </a:rPr>
              <a:t> </a:t>
            </a:r>
            <a:r>
              <a:rPr lang="en-US" sz="15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for the latest information about all DCHI Board and Committee meetings</a:t>
            </a:r>
            <a:endParaRPr lang="en-US" sz="1500" b="1" dirty="0">
              <a:solidFill>
                <a:schemeClr val="tx2"/>
              </a:solid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97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1451" y="186711"/>
            <a:ext cx="8618537" cy="461665"/>
          </a:xfrm>
        </p:spPr>
        <p:txBody>
          <a:bodyPr/>
          <a:lstStyle/>
          <a:p>
            <a:r>
              <a:rPr lang="en-GB" sz="3000" dirty="0" smtClean="0"/>
              <a:t>Topics for discussion</a:t>
            </a:r>
            <a:endParaRPr lang="en-GB" sz="3000" dirty="0"/>
          </a:p>
        </p:txBody>
      </p:sp>
      <p:pic>
        <p:nvPicPr>
          <p:cNvPr id="20" name="Picture 12" descr="iStock_000005366958Smal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1451" y="1266009"/>
            <a:ext cx="3479582" cy="4859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>
            <a:grpSpLocks/>
          </p:cNvGrpSpPr>
          <p:nvPr/>
        </p:nvGrpSpPr>
        <p:grpSpPr bwMode="gray">
          <a:xfrm>
            <a:off x="4457700" y="3588713"/>
            <a:ext cx="4503738" cy="900994"/>
            <a:chOff x="4457700" y="1519432"/>
            <a:chExt cx="4503738" cy="1245390"/>
          </a:xfrm>
        </p:grpSpPr>
        <p:sp>
          <p:nvSpPr>
            <p:cNvPr id="17" name="Rounded Rectangle 23"/>
            <p:cNvSpPr/>
            <p:nvPr/>
          </p:nvSpPr>
          <p:spPr bwMode="gray">
            <a:xfrm>
              <a:off x="4457700" y="151943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accent3"/>
                </a:solidFill>
              </a:endParaRPr>
            </a:p>
          </p:txBody>
        </p:sp>
        <p:sp>
          <p:nvSpPr>
            <p:cNvPr id="18" name="Rectangle 3"/>
            <p:cNvSpPr txBox="1">
              <a:spLocks/>
            </p:cNvSpPr>
            <p:nvPr/>
          </p:nvSpPr>
          <p:spPr bwMode="gray">
            <a:xfrm>
              <a:off x="4683550" y="1957461"/>
              <a:ext cx="36955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spcBef>
                  <a:spcPct val="100000"/>
                </a:spcBef>
                <a:buClr>
                  <a:srgbClr val="145D94"/>
                </a:buClr>
              </a:pPr>
              <a:r>
                <a:rPr lang="en-US" sz="2400" b="1" dirty="0" err="1" smtClean="0">
                  <a:solidFill>
                    <a:schemeClr val="accent4"/>
                  </a:solidFill>
                  <a:ea typeface="Arial Unicode MS"/>
                  <a:cs typeface="Arial Unicode MS"/>
                </a:rPr>
                <a:t>DCHI</a:t>
              </a:r>
              <a:r>
                <a:rPr lang="en-US" sz="2400" b="1" dirty="0">
                  <a:solidFill>
                    <a:schemeClr val="accent4"/>
                  </a:solidFill>
                  <a:ea typeface="Arial Unicode MS"/>
                  <a:cs typeface="Arial Unicode MS"/>
                </a:rPr>
                <a:t> </a:t>
              </a:r>
              <a:r>
                <a:rPr lang="en-US" sz="2400" b="1" dirty="0" smtClean="0">
                  <a:solidFill>
                    <a:schemeClr val="accent4"/>
                  </a:solidFill>
                  <a:ea typeface="Arial Unicode MS"/>
                  <a:cs typeface="Arial Unicode MS"/>
                </a:rPr>
                <a:t>updates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gray">
          <a:xfrm>
            <a:off x="4457700" y="2218170"/>
            <a:ext cx="4503738" cy="900994"/>
            <a:chOff x="4457700" y="1362812"/>
            <a:chExt cx="4503738" cy="1245390"/>
          </a:xfrm>
          <a:solidFill>
            <a:schemeClr val="tx2"/>
          </a:solidFill>
        </p:grpSpPr>
        <p:sp>
          <p:nvSpPr>
            <p:cNvPr id="22" name="Rounded Rectangle 14"/>
            <p:cNvSpPr/>
            <p:nvPr/>
          </p:nvSpPr>
          <p:spPr bwMode="gray">
            <a:xfrm>
              <a:off x="4457700" y="136281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Rectangle 3"/>
            <p:cNvSpPr txBox="1">
              <a:spLocks/>
            </p:cNvSpPr>
            <p:nvPr/>
          </p:nvSpPr>
          <p:spPr bwMode="gray">
            <a:xfrm>
              <a:off x="4683550" y="1616175"/>
              <a:ext cx="3695520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lvl="0" indent="0" defTabSz="895350" eaLnBrk="1" hangingPunct="1">
                <a:spcBef>
                  <a:spcPct val="100000"/>
                </a:spcBef>
                <a:buClr>
                  <a:srgbClr val="145D94"/>
                </a:buClr>
                <a:defRPr sz="2400" baseline="0">
                  <a:solidFill>
                    <a:srgbClr val="FFFFFF"/>
                  </a:solidFill>
                  <a:latin typeface="+mn-lt"/>
                  <a:ea typeface="Arial Unicode MS"/>
                  <a:cs typeface="Arial Unicode MS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b="1" dirty="0" smtClean="0">
                  <a:solidFill>
                    <a:schemeClr val="bg1"/>
                  </a:solidFill>
                </a:rPr>
                <a:t>Update on </a:t>
              </a:r>
              <a:r>
                <a:rPr lang="en-US" b="1" dirty="0" err="1" smtClean="0">
                  <a:solidFill>
                    <a:schemeClr val="bg1"/>
                  </a:solidFill>
                </a:rPr>
                <a:t>SIM</a:t>
              </a:r>
              <a:r>
                <a:rPr lang="en-US" b="1" dirty="0" smtClean="0">
                  <a:solidFill>
                    <a:schemeClr val="bg1"/>
                  </a:solidFill>
                </a:rPr>
                <a:t> activities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51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8" name="think-cell Slide" r:id="rId9" imgW="552" imgH="550" progId="TCLayout.ActiveDocument.1">
                  <p:embed/>
                </p:oleObj>
              </mc:Choice>
              <mc:Fallback>
                <p:oleObj name="think-cell Slide" r:id="rId9" imgW="552" imgH="5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9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274326" y="806636"/>
            <a:ext cx="8515662" cy="533898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59604"/>
            <a:ext cx="8618537" cy="369332"/>
          </a:xfrm>
        </p:spPr>
        <p:txBody>
          <a:bodyPr/>
          <a:lstStyle/>
          <a:p>
            <a:r>
              <a:rPr lang="en-US" dirty="0" smtClean="0"/>
              <a:t>Recent HCC SIM Grant Activities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9702" y="1222993"/>
            <a:ext cx="1508102" cy="47631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en-US" b="1">
              <a:cs typeface="+mn-cs"/>
            </a:endParaRPr>
          </a:p>
        </p:txBody>
      </p:sp>
      <p:sp>
        <p:nvSpPr>
          <p:cNvPr id="10" name="TextBox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7312" y="1383844"/>
            <a:ext cx="1538766" cy="1231106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Grant </a:t>
            </a:r>
            <a:r>
              <a:rPr lang="en-US" sz="1800" b="1" dirty="0" err="1" smtClean="0">
                <a:solidFill>
                  <a:schemeClr val="tx2"/>
                </a:solidFill>
              </a:rPr>
              <a:t>Administra</a:t>
            </a:r>
            <a:r>
              <a:rPr lang="en-US" sz="1800" b="1" dirty="0" smtClean="0">
                <a:solidFill>
                  <a:schemeClr val="tx2"/>
                </a:solidFill>
              </a:rPr>
              <a:t>-</a:t>
            </a:r>
          </a:p>
          <a:p>
            <a:r>
              <a:rPr lang="en-US" sz="1800" b="1" dirty="0" err="1" smtClean="0">
                <a:solidFill>
                  <a:schemeClr val="tx2"/>
                </a:solidFill>
              </a:rPr>
              <a:t>tion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1" name="TextBox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17976" y="2848563"/>
            <a:ext cx="1508102" cy="900113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Program Evaluation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2" name="TextBox 5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517976" y="4294169"/>
            <a:ext cx="1508102" cy="900113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Health Workforce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4" name="Rectangle 45"/>
          <p:cNvSpPr txBox="1"/>
          <p:nvPr/>
        </p:nvSpPr>
        <p:spPr>
          <a:xfrm>
            <a:off x="2154322" y="1555104"/>
            <a:ext cx="6287926" cy="83099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/>
                </a:solidFill>
              </a:rPr>
              <a:t>Carryover request (Year 1) </a:t>
            </a:r>
            <a:r>
              <a:rPr lang="en-US" sz="1800" dirty="0" smtClean="0"/>
              <a:t>submitted May 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/>
                </a:solidFill>
              </a:rPr>
              <a:t>Annual report </a:t>
            </a:r>
            <a:r>
              <a:rPr lang="en-US" sz="1800" dirty="0" smtClean="0"/>
              <a:t>submitted May 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/>
                </a:solidFill>
              </a:rPr>
              <a:t>Site visit </a:t>
            </a:r>
            <a:r>
              <a:rPr lang="en-US" sz="1800" dirty="0" smtClean="0"/>
              <a:t>by Federal Evaluator</a:t>
            </a:r>
          </a:p>
        </p:txBody>
      </p:sp>
      <p:sp>
        <p:nvSpPr>
          <p:cNvPr id="16" name="Rectangle 45"/>
          <p:cNvSpPr txBox="1"/>
          <p:nvPr/>
        </p:nvSpPr>
        <p:spPr>
          <a:xfrm>
            <a:off x="2133024" y="2848563"/>
            <a:ext cx="6287926" cy="110799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Developing </a:t>
            </a:r>
            <a:r>
              <a:rPr lang="en-US" sz="1800" b="1" dirty="0" smtClean="0">
                <a:solidFill>
                  <a:schemeClr val="tx2"/>
                </a:solidFill>
              </a:rPr>
              <a:t>logic model </a:t>
            </a:r>
            <a:r>
              <a:rPr lang="en-US" sz="1800" dirty="0" smtClean="0"/>
              <a:t>to inform evaluation process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Forming </a:t>
            </a:r>
            <a:r>
              <a:rPr lang="en-US" sz="1800" b="1" dirty="0" smtClean="0">
                <a:solidFill>
                  <a:schemeClr val="tx2"/>
                </a:solidFill>
              </a:rPr>
              <a:t>Advisory Panel</a:t>
            </a:r>
            <a:r>
              <a:rPr lang="en-US" sz="1800" dirty="0" smtClean="0"/>
              <a:t> to guide work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Evaluation will provide an opportunity to </a:t>
            </a:r>
            <a:r>
              <a:rPr lang="en-US" sz="1800" b="1" dirty="0" smtClean="0">
                <a:solidFill>
                  <a:schemeClr val="tx2"/>
                </a:solidFill>
              </a:rPr>
              <a:t>course correct and ensure achievement of goals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28" name="dtable157951861619949 10 168 81 242 17"/>
          <p:cNvSpPr txBox="1">
            <a:spLocks noChangeArrowheads="1"/>
          </p:cNvSpPr>
          <p:nvPr/>
        </p:nvSpPr>
        <p:spPr bwMode="gray">
          <a:xfrm>
            <a:off x="2133024" y="878875"/>
            <a:ext cx="3964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Activities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cxnSp>
        <p:nvCxnSpPr>
          <p:cNvPr id="29" name="hdivdtable157951861619949 2 2"/>
          <p:cNvCxnSpPr>
            <a:cxnSpLocks/>
          </p:cNvCxnSpPr>
          <p:nvPr/>
        </p:nvCxnSpPr>
        <p:spPr bwMode="gray">
          <a:xfrm>
            <a:off x="2133024" y="1180926"/>
            <a:ext cx="6458295" cy="0"/>
          </a:xfrm>
          <a:prstGeom prst="line">
            <a:avLst/>
          </a:prstGeom>
          <a:ln>
            <a:solidFill>
              <a:srgbClr val="5670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5"/>
          <p:cNvSpPr txBox="1"/>
          <p:nvPr/>
        </p:nvSpPr>
        <p:spPr>
          <a:xfrm>
            <a:off x="2154322" y="4294169"/>
            <a:ext cx="6287926" cy="83099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/>
                </a:solidFill>
              </a:rPr>
              <a:t>RFP for Health Professionals Consortium and Curriculum Development </a:t>
            </a:r>
            <a:r>
              <a:rPr lang="en-US" sz="1800" dirty="0" smtClean="0"/>
              <a:t>closed on March 18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Information available at </a:t>
            </a:r>
            <a:r>
              <a:rPr lang="en-US" sz="1800" b="1" dirty="0" smtClean="0">
                <a:solidFill>
                  <a:schemeClr val="tx2"/>
                </a:solidFill>
              </a:rPr>
              <a:t>bids.delaware.gov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71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Transformation Update</a:t>
            </a:r>
            <a:endParaRPr lang="en-US" dirty="0"/>
          </a:p>
        </p:txBody>
      </p:sp>
      <p:sp>
        <p:nvSpPr>
          <p:cNvPr id="3" name="Rectangle 18"/>
          <p:cNvSpPr txBox="1">
            <a:spLocks/>
          </p:cNvSpPr>
          <p:nvPr/>
        </p:nvSpPr>
        <p:spPr>
          <a:xfrm>
            <a:off x="729048" y="1581666"/>
            <a:ext cx="7463481" cy="3694669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588"/>
              </a:spcBef>
              <a:spcAft>
                <a:spcPts val="600"/>
              </a:spcAft>
              <a:buClr>
                <a:srgbClr val="145D94"/>
              </a:buClr>
            </a:pPr>
            <a:r>
              <a:rPr lang="en-US" sz="2400" dirty="0">
                <a:ea typeface="Arial Unicode MS"/>
                <a:cs typeface="Arial Unicode MS"/>
              </a:rPr>
              <a:t>As of </a:t>
            </a:r>
            <a:r>
              <a:rPr lang="en-US" sz="2400" dirty="0" smtClean="0">
                <a:ea typeface="Arial Unicode MS"/>
                <a:cs typeface="Arial Unicode MS"/>
              </a:rPr>
              <a:t>March 31, 4 </a:t>
            </a:r>
            <a:r>
              <a:rPr lang="en-US" sz="2400" dirty="0">
                <a:ea typeface="Arial Unicode MS"/>
                <a:cs typeface="Arial Unicode MS"/>
              </a:rPr>
              <a:t>practice transformation vendors have enrolled 73 practice sites in practice </a:t>
            </a:r>
            <a:r>
              <a:rPr lang="en-US" sz="2400" dirty="0" smtClean="0">
                <a:ea typeface="Arial Unicode MS"/>
                <a:cs typeface="Arial Unicode MS"/>
              </a:rPr>
              <a:t>transformation, including 314 providers</a:t>
            </a:r>
          </a:p>
          <a:p>
            <a:pPr lvl="2">
              <a:spcBef>
                <a:spcPts val="588"/>
              </a:spcBef>
              <a:spcAft>
                <a:spcPts val="600"/>
              </a:spcAft>
              <a:buClr>
                <a:srgbClr val="145D94"/>
              </a:buClr>
            </a:pPr>
            <a:r>
              <a:rPr lang="en-US" sz="2400" dirty="0" smtClean="0">
                <a:ea typeface="Arial Unicode MS"/>
                <a:cs typeface="Arial Unicode MS"/>
              </a:rPr>
              <a:t>26 new sites enrolled in March</a:t>
            </a:r>
            <a:endParaRPr lang="en-US" sz="2400" dirty="0">
              <a:ea typeface="Arial Unicode MS"/>
              <a:cs typeface="Arial Unicode MS"/>
            </a:endParaRPr>
          </a:p>
          <a:p>
            <a:pPr marL="195262" lvl="2" indent="0">
              <a:spcAft>
                <a:spcPts val="600"/>
              </a:spcAft>
              <a:buNone/>
            </a:pP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>
                <a:ea typeface="Arial Unicode MS"/>
                <a:cs typeface="Arial Unicode MS"/>
              </a:rPr>
              <a:t>Assessment </a:t>
            </a:r>
            <a:r>
              <a:rPr lang="en-US" sz="2400" dirty="0">
                <a:ea typeface="Arial Unicode MS"/>
                <a:cs typeface="Arial Unicode MS"/>
              </a:rPr>
              <a:t>of these practices is underway, with some vendors also beginning to deliver practice transformation support</a:t>
            </a:r>
          </a:p>
        </p:txBody>
      </p:sp>
    </p:spTree>
    <p:extLst>
      <p:ext uri="{BB962C8B-B14F-4D97-AF65-F5344CB8AC3E}">
        <p14:creationId xmlns:p14="http://schemas.microsoft.com/office/powerpoint/2010/main" val="20096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298715" y="746985"/>
          <a:ext cx="4213743" cy="206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269764"/>
              </p:ext>
            </p:extLst>
          </p:nvPr>
        </p:nvGraphicFramePr>
        <p:xfrm>
          <a:off x="373394" y="3152286"/>
          <a:ext cx="3760692" cy="25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370002"/>
              </p:ext>
            </p:extLst>
          </p:nvPr>
        </p:nvGraphicFramePr>
        <p:xfrm>
          <a:off x="4512458" y="3152286"/>
          <a:ext cx="4028291" cy="25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278610"/>
              </p:ext>
            </p:extLst>
          </p:nvPr>
        </p:nvGraphicFramePr>
        <p:xfrm>
          <a:off x="4854113" y="746985"/>
          <a:ext cx="3455754" cy="2086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Transformation Activity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715" y="5993871"/>
            <a:ext cx="4831451" cy="29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none" lIns="63500" tIns="76575" rIns="63500" bIns="63500" numCol="1" rtlCol="0" anchor="t" anchorCtr="1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i="1" dirty="0" smtClean="0">
                <a:solidFill>
                  <a:srgbClr val="000000"/>
                </a:solidFill>
              </a:rPr>
              <a:t>Note: Not all practices have identified providers; Providers include MD, DO, NP, PA</a:t>
            </a:r>
          </a:p>
        </p:txBody>
      </p:sp>
    </p:spTree>
    <p:extLst>
      <p:ext uri="{BB962C8B-B14F-4D97-AF65-F5344CB8AC3E}">
        <p14:creationId xmlns:p14="http://schemas.microsoft.com/office/powerpoint/2010/main" val="40907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1451" y="186711"/>
            <a:ext cx="8618537" cy="461665"/>
          </a:xfrm>
        </p:spPr>
        <p:txBody>
          <a:bodyPr/>
          <a:lstStyle/>
          <a:p>
            <a:r>
              <a:rPr lang="en-GB" sz="3000" dirty="0" smtClean="0"/>
              <a:t>Topics for discussion</a:t>
            </a:r>
            <a:endParaRPr lang="en-GB" sz="3000" dirty="0"/>
          </a:p>
        </p:txBody>
      </p:sp>
      <p:pic>
        <p:nvPicPr>
          <p:cNvPr id="20" name="Picture 12" descr="iStock_000005366958Smal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1451" y="1266009"/>
            <a:ext cx="3479582" cy="48597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/>
          <p:cNvGrpSpPr>
            <a:grpSpLocks/>
          </p:cNvGrpSpPr>
          <p:nvPr/>
        </p:nvGrpSpPr>
        <p:grpSpPr bwMode="gray">
          <a:xfrm>
            <a:off x="4457700" y="3588713"/>
            <a:ext cx="4503738" cy="900994"/>
            <a:chOff x="4457700" y="1519432"/>
            <a:chExt cx="4503738" cy="1245390"/>
          </a:xfrm>
          <a:solidFill>
            <a:schemeClr val="tx2"/>
          </a:solidFill>
        </p:grpSpPr>
        <p:sp>
          <p:nvSpPr>
            <p:cNvPr id="17" name="Rounded Rectangle 23"/>
            <p:cNvSpPr/>
            <p:nvPr/>
          </p:nvSpPr>
          <p:spPr bwMode="gray">
            <a:xfrm>
              <a:off x="4457700" y="151943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accent3"/>
                </a:solidFill>
              </a:endParaRPr>
            </a:p>
          </p:txBody>
        </p:sp>
        <p:sp>
          <p:nvSpPr>
            <p:cNvPr id="18" name="Rectangle 3"/>
            <p:cNvSpPr txBox="1">
              <a:spLocks/>
            </p:cNvSpPr>
            <p:nvPr/>
          </p:nvSpPr>
          <p:spPr bwMode="gray">
            <a:xfrm>
              <a:off x="4683550" y="1957461"/>
              <a:ext cx="3695520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>
                <a:spcBef>
                  <a:spcPct val="100000"/>
                </a:spcBef>
                <a:buClr>
                  <a:srgbClr val="145D94"/>
                </a:buClr>
              </a:pPr>
              <a:r>
                <a:rPr lang="en-US" sz="2400" b="1" dirty="0" err="1" smtClean="0">
                  <a:solidFill>
                    <a:schemeClr val="bg1"/>
                  </a:solidFill>
                  <a:ea typeface="Arial Unicode MS"/>
                  <a:cs typeface="Arial Unicode MS"/>
                </a:rPr>
                <a:t>DCHI</a:t>
              </a:r>
              <a:r>
                <a:rPr lang="en-US" sz="2400" b="1" dirty="0" smtClean="0">
                  <a:solidFill>
                    <a:schemeClr val="bg1"/>
                  </a:solidFill>
                  <a:ea typeface="Arial Unicode MS"/>
                  <a:cs typeface="Arial Unicode MS"/>
                </a:rPr>
                <a:t> updates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gray">
          <a:xfrm>
            <a:off x="4457700" y="2218170"/>
            <a:ext cx="4503738" cy="900994"/>
            <a:chOff x="4457700" y="1362812"/>
            <a:chExt cx="4503738" cy="124539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Rounded Rectangle 14"/>
            <p:cNvSpPr/>
            <p:nvPr/>
          </p:nvSpPr>
          <p:spPr bwMode="gray">
            <a:xfrm>
              <a:off x="4457700" y="1362812"/>
              <a:ext cx="4503738" cy="1245390"/>
            </a:xfrm>
            <a:custGeom>
              <a:avLst/>
              <a:gdLst/>
              <a:ahLst/>
              <a:cxnLst/>
              <a:rect l="l" t="t" r="r" b="b"/>
              <a:pathLst>
                <a:path w="4503738" h="1245390">
                  <a:moveTo>
                    <a:pt x="207569" y="0"/>
                  </a:moveTo>
                  <a:lnTo>
                    <a:pt x="4478731" y="0"/>
                  </a:lnTo>
                  <a:lnTo>
                    <a:pt x="4503738" y="2521"/>
                  </a:lnTo>
                  <a:lnTo>
                    <a:pt x="4503738" y="1242869"/>
                  </a:lnTo>
                  <a:cubicBezTo>
                    <a:pt x="4495623" y="1244879"/>
                    <a:pt x="4487237" y="1245390"/>
                    <a:pt x="4478731" y="1245390"/>
                  </a:cubicBezTo>
                  <a:lnTo>
                    <a:pt x="207569" y="1245390"/>
                  </a:lnTo>
                  <a:cubicBezTo>
                    <a:pt x="92932" y="1245390"/>
                    <a:pt x="0" y="1152458"/>
                    <a:pt x="0" y="1037821"/>
                  </a:cubicBezTo>
                  <a:lnTo>
                    <a:pt x="0" y="207569"/>
                  </a:lnTo>
                  <a:cubicBezTo>
                    <a:pt x="0" y="92932"/>
                    <a:pt x="92932" y="0"/>
                    <a:pt x="207569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Rectangle 3"/>
            <p:cNvSpPr txBox="1">
              <a:spLocks/>
            </p:cNvSpPr>
            <p:nvPr/>
          </p:nvSpPr>
          <p:spPr bwMode="gray">
            <a:xfrm>
              <a:off x="4683550" y="1616175"/>
              <a:ext cx="3695520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lvl="0" indent="0" defTabSz="895350" eaLnBrk="1" hangingPunct="1">
                <a:spcBef>
                  <a:spcPct val="100000"/>
                </a:spcBef>
                <a:buClr>
                  <a:srgbClr val="145D94"/>
                </a:buClr>
                <a:defRPr sz="2400" baseline="0">
                  <a:solidFill>
                    <a:srgbClr val="FFFFFF"/>
                  </a:solidFill>
                  <a:latin typeface="+mn-lt"/>
                  <a:ea typeface="Arial Unicode MS"/>
                  <a:cs typeface="Arial Unicode MS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b="1" dirty="0">
                  <a:solidFill>
                    <a:schemeClr val="accent4"/>
                  </a:solidFill>
                </a:rPr>
                <a:t>Update on </a:t>
              </a:r>
              <a:r>
                <a:rPr lang="en-US" b="1" dirty="0" err="1">
                  <a:solidFill>
                    <a:schemeClr val="accent4"/>
                  </a:solidFill>
                </a:rPr>
                <a:t>SIM</a:t>
              </a:r>
              <a:r>
                <a:rPr lang="en-US" b="1" dirty="0">
                  <a:solidFill>
                    <a:schemeClr val="accent4"/>
                  </a:solidFill>
                </a:rPr>
                <a:t> activities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33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42" name="think-cell Slide" r:id="rId6" imgW="524" imgH="526" progId="TCLayout.ActiveDocument.1">
                  <p:embed/>
                </p:oleObj>
              </mc:Choice>
              <mc:Fallback>
                <p:oleObj name="think-cell Slide" r:id="rId6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43" name="think-cell Slide" r:id="rId8" imgW="524" imgH="526" progId="TCLayout.ActiveDocument.1">
                  <p:embed/>
                </p:oleObj>
              </mc:Choice>
              <mc:Fallback>
                <p:oleObj name="think-cell Slide" r:id="rId8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9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163337" y="889355"/>
            <a:ext cx="8618537" cy="5214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59604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April DCHI </a:t>
            </a:r>
            <a:r>
              <a:rPr lang="en-US" dirty="0"/>
              <a:t>Board meeting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5540727" y="984786"/>
            <a:ext cx="3199467" cy="4879218"/>
            <a:chOff x="5131485" y="541334"/>
            <a:chExt cx="3649172" cy="5465644"/>
          </a:xfrm>
        </p:grpSpPr>
        <p:pic>
          <p:nvPicPr>
            <p:cNvPr id="23" name="Picture 2" descr="P:\TVM-Specialist-Group\11.Deepu Varkey\Images\iStock_000001331178Medium.jpg"/>
            <p:cNvPicPr>
              <a:picLocks noChangeArrowheads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598"/>
            <a:stretch/>
          </p:blipFill>
          <p:spPr bwMode="gray">
            <a:xfrm>
              <a:off x="5131485" y="744534"/>
              <a:ext cx="3649172" cy="5262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>
              <a:spLocks/>
            </p:cNvSpPr>
            <p:nvPr/>
          </p:nvSpPr>
          <p:spPr>
            <a:xfrm>
              <a:off x="5131485" y="541334"/>
              <a:ext cx="3649172" cy="5465644"/>
            </a:xfrm>
            <a:prstGeom prst="rect">
              <a:avLst/>
            </a:prstGeom>
            <a:solidFill>
              <a:schemeClr val="bg1">
                <a:alpha val="57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Connector 16"/>
          <p:cNvCxnSpPr>
            <a:cxnSpLocks/>
          </p:cNvCxnSpPr>
          <p:nvPr/>
        </p:nvCxnSpPr>
        <p:spPr bwMode="gray">
          <a:xfrm>
            <a:off x="269193" y="3636751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 bwMode="gray">
          <a:xfrm>
            <a:off x="269194" y="2483603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/>
          </p:cNvSpPr>
          <p:nvPr/>
        </p:nvSpPr>
        <p:spPr>
          <a:xfrm>
            <a:off x="269192" y="3842715"/>
            <a:ext cx="59074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Received </a:t>
            </a:r>
            <a:r>
              <a:rPr lang="en-US" sz="1800" dirty="0">
                <a:ea typeface="Arial Unicode MS"/>
                <a:cs typeface="Arial Unicode MS"/>
              </a:rPr>
              <a:t>an update on CMS’s launch of Comprehensive Primary Care Plus and the opportunity for Delaware to submit an application to </a:t>
            </a:r>
            <a:r>
              <a:rPr lang="en-US" sz="1800" dirty="0" smtClean="0">
                <a:ea typeface="Arial Unicode MS"/>
                <a:cs typeface="Arial Unicode MS"/>
              </a:rPr>
              <a:t>participate</a:t>
            </a:r>
            <a:endParaRPr lang="en-US" sz="1800" b="1" dirty="0">
              <a:solidFill>
                <a:schemeClr val="accent4"/>
              </a:solidFill>
              <a:ea typeface="Arial Unicode MS"/>
              <a:cs typeface="Arial Unicode MS"/>
            </a:endParaRPr>
          </a:p>
        </p:txBody>
      </p:sp>
      <p:sp>
        <p:nvSpPr>
          <p:cNvPr id="8" name="Rectangle 11"/>
          <p:cNvSpPr txBox="1">
            <a:spLocks/>
          </p:cNvSpPr>
          <p:nvPr/>
        </p:nvSpPr>
        <p:spPr>
          <a:xfrm>
            <a:off x="269193" y="5276033"/>
            <a:ext cx="61214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Discussed Payment Committee’s draft consensus paper on access to claims data</a:t>
            </a:r>
            <a:endParaRPr lang="en-US" sz="1800" dirty="0">
              <a:ea typeface="Arial Unicode MS"/>
              <a:cs typeface="Arial Unicode MS"/>
            </a:endParaRPr>
          </a:p>
        </p:txBody>
      </p:sp>
      <p:sp>
        <p:nvSpPr>
          <p:cNvPr id="16" name="Rectangle 18"/>
          <p:cNvSpPr txBox="1">
            <a:spLocks/>
          </p:cNvSpPr>
          <p:nvPr/>
        </p:nvSpPr>
        <p:spPr>
          <a:xfrm>
            <a:off x="269193" y="1227430"/>
            <a:ext cx="6446161" cy="856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>
                <a:ea typeface="Arial Unicode MS"/>
                <a:cs typeface="Arial Unicode MS"/>
              </a:rPr>
              <a:t>Board voted to </a:t>
            </a:r>
            <a:r>
              <a:rPr lang="en-US" sz="1800" dirty="0" smtClean="0">
                <a:ea typeface="Arial Unicode MS"/>
                <a:cs typeface="Arial Unicode MS"/>
              </a:rPr>
              <a:t>adopt 2016 Q1 financial statement</a:t>
            </a:r>
            <a:endParaRPr lang="en-US" sz="1800" dirty="0">
              <a:ea typeface="Arial Unicode MS"/>
              <a:cs typeface="Arial Unicode MS"/>
            </a:endParaRPr>
          </a:p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Executive Director </a:t>
            </a:r>
            <a:r>
              <a:rPr lang="en-US" sz="1800" dirty="0">
                <a:ea typeface="Arial Unicode MS"/>
                <a:cs typeface="Arial Unicode MS"/>
              </a:rPr>
              <a:t>updated Board on </a:t>
            </a:r>
            <a:r>
              <a:rPr lang="en-US" sz="1800" dirty="0" smtClean="0">
                <a:ea typeface="Arial Unicode MS"/>
                <a:cs typeface="Arial Unicode MS"/>
              </a:rPr>
              <a:t>recruiting for Healthy Neighborhoods director and administrative assistant</a:t>
            </a:r>
            <a:endParaRPr lang="en-US" sz="1800" dirty="0">
              <a:ea typeface="Arial Unicode MS"/>
              <a:cs typeface="Arial Unicode MS"/>
            </a:endParaRP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 bwMode="gray">
          <a:xfrm>
            <a:off x="281862" y="5001793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1"/>
          <p:cNvSpPr txBox="1">
            <a:spLocks/>
          </p:cNvSpPr>
          <p:nvPr/>
        </p:nvSpPr>
        <p:spPr>
          <a:xfrm>
            <a:off x="269192" y="2686396"/>
            <a:ext cx="61214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Heard an update from each Committee on progress against Year 2 SIM goals</a:t>
            </a:r>
            <a:endParaRPr lang="en-US" sz="1800" b="1" dirty="0"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0194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506436" y="783234"/>
            <a:ext cx="7923580" cy="53958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 txBox="1"/>
          <p:nvPr/>
        </p:nvSpPr>
        <p:spPr>
          <a:xfrm>
            <a:off x="670085" y="941984"/>
            <a:ext cx="76212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Continuing outreach to Healthy Neighborhoods Wave 1 communities with goal of launching first in next few months; </a:t>
            </a:r>
            <a:r>
              <a:rPr lang="en-US" sz="2000" dirty="0" smtClean="0">
                <a:ea typeface="Arial Unicode MS"/>
                <a:cs typeface="Arial Unicode MS"/>
              </a:rPr>
              <a:t>developing </a:t>
            </a:r>
            <a:r>
              <a:rPr lang="en-US" sz="2000" dirty="0">
                <a:ea typeface="Arial Unicode MS"/>
                <a:cs typeface="Arial Unicode MS"/>
              </a:rPr>
              <a:t>resources to support local Councils </a:t>
            </a:r>
            <a:r>
              <a:rPr lang="en-US" sz="2000" dirty="0" smtClean="0">
                <a:ea typeface="Arial Unicode MS"/>
                <a:cs typeface="Arial Unicode MS"/>
              </a:rPr>
              <a:t>(e.g., </a:t>
            </a:r>
            <a:r>
              <a:rPr lang="en-US" sz="2000" dirty="0">
                <a:ea typeface="Arial Unicode MS"/>
                <a:cs typeface="Arial Unicode MS"/>
              </a:rPr>
              <a:t>data, programs, experts</a:t>
            </a:r>
            <a:r>
              <a:rPr lang="en-US" sz="2000" dirty="0" smtClean="0">
                <a:ea typeface="Arial Unicode MS"/>
                <a:cs typeface="Arial Unicode MS"/>
              </a:rPr>
              <a:t>)</a:t>
            </a:r>
            <a:endParaRPr lang="en-US" sz="2000" dirty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Preparing for consumer engagement </a:t>
            </a:r>
            <a:r>
              <a:rPr lang="en-US" sz="2000" dirty="0" smtClean="0">
                <a:ea typeface="Arial Unicode MS"/>
                <a:cs typeface="Arial Unicode MS"/>
              </a:rPr>
              <a:t>campaign launch</a:t>
            </a:r>
          </a:p>
          <a:p>
            <a:pPr lvl="1">
              <a:spcBef>
                <a:spcPct val="50000"/>
              </a:spcBef>
            </a:pPr>
            <a:r>
              <a:rPr lang="en-US" sz="2000" b="1" dirty="0">
                <a:solidFill>
                  <a:schemeClr val="accent4"/>
                </a:solidFill>
                <a:ea typeface="Arial Unicode MS"/>
                <a:cs typeface="Arial Unicode MS"/>
              </a:rPr>
              <a:t>Finalizing </a:t>
            </a: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paper on access to claims data</a:t>
            </a:r>
            <a:endParaRPr lang="en-US" sz="2000" dirty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Completing key interviews </a:t>
            </a:r>
            <a:r>
              <a:rPr lang="en-US" sz="2000" dirty="0" smtClean="0">
                <a:ea typeface="Arial Unicode MS"/>
                <a:cs typeface="Arial Unicode MS"/>
              </a:rPr>
              <a:t>to support licensing and credentialing consensus paper</a:t>
            </a: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Defining a behavioral </a:t>
            </a:r>
            <a:r>
              <a:rPr lang="en-US" sz="2000" b="1" dirty="0">
                <a:solidFill>
                  <a:schemeClr val="accent4"/>
                </a:solidFill>
                <a:ea typeface="Arial Unicode MS"/>
                <a:cs typeface="Arial Unicode MS"/>
              </a:rPr>
              <a:t>health </a:t>
            </a: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integration approach </a:t>
            </a:r>
            <a:r>
              <a:rPr lang="en-US" sz="2000" dirty="0" smtClean="0">
                <a:ea typeface="Arial Unicode MS"/>
                <a:cs typeface="Arial Unicode MS"/>
              </a:rPr>
              <a:t>that will support Delaware practices in achieving better and more coordinated patient care</a:t>
            </a:r>
            <a:endParaRPr lang="en-US" sz="2000" dirty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Continuing development of Common Scorecard v2.0 </a:t>
            </a:r>
            <a:r>
              <a:rPr lang="en-US" sz="2000" dirty="0" smtClean="0">
                <a:ea typeface="Arial Unicode MS"/>
                <a:cs typeface="Arial Unicode MS"/>
              </a:rPr>
              <a:t>to prepare for statewide release in the Fall; plan for release of v2.0 measures to testing practices this month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</a:t>
            </a:r>
            <a:r>
              <a:rPr lang="en-US" dirty="0" err="1" smtClean="0"/>
              <a:t>DCHI</a:t>
            </a:r>
            <a:r>
              <a:rPr lang="en-US" dirty="0" smtClean="0"/>
              <a:t> focus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42406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85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534" y="-2202"/>
            <a:ext cx="8958263" cy="6713537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Number2"/>
          <p:cNvSpPr txBox="1">
            <a:spLocks/>
          </p:cNvSpPr>
          <p:nvPr/>
        </p:nvSpPr>
        <p:spPr bwMode="auto">
          <a:xfrm>
            <a:off x="4914373" y="69357"/>
            <a:ext cx="3877665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>
              <a:tabLst>
                <a:tab pos="225425" algn="l"/>
                <a:tab pos="8229600" algn="r"/>
              </a:tabLst>
              <a:defRPr/>
            </a:pPr>
            <a:r>
              <a:rPr lang="en-US" sz="800" i="1" dirty="0" smtClean="0">
                <a:solidFill>
                  <a:srgbClr val="808080"/>
                </a:solidFill>
              </a:rPr>
              <a:t>PRELIMINARY PREDECISIONAL WORKING DOCUMENT: SUBJECT TO CHANGE</a:t>
            </a:r>
            <a:endParaRPr lang="en-US" sz="800" i="1" dirty="0">
              <a:solidFill>
                <a:srgbClr val="808080"/>
              </a:solidFill>
            </a:endParaRPr>
          </a:p>
        </p:txBody>
      </p:sp>
      <p:sp>
        <p:nvSpPr>
          <p:cNvPr id="12" name="Title 14"/>
          <p:cNvSpPr txBox="1">
            <a:spLocks/>
          </p:cNvSpPr>
          <p:nvPr/>
        </p:nvSpPr>
        <p:spPr bwMode="auto">
          <a:xfrm>
            <a:off x="292593" y="1698354"/>
            <a:ext cx="271720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2400" b="1" baseline="0">
                <a:solidFill>
                  <a:schemeClr val="accent4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kern="0" dirty="0" smtClean="0">
                <a:solidFill>
                  <a:schemeClr val="tx2"/>
                </a:solidFill>
              </a:rPr>
              <a:t>Cross Committee draft topics</a:t>
            </a:r>
            <a:endParaRPr lang="en-US" sz="3200" kern="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292592" y="3467040"/>
            <a:ext cx="300523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2200" dirty="0" smtClean="0"/>
              <a:t>May 25, 12:30-3:30pm</a:t>
            </a:r>
          </a:p>
          <a:p>
            <a:endParaRPr lang="en-US" sz="2200" dirty="0" smtClean="0"/>
          </a:p>
          <a:p>
            <a:r>
              <a:rPr lang="en-US" sz="2200" dirty="0" smtClean="0"/>
              <a:t>Modern Maturity Center, </a:t>
            </a:r>
            <a:br>
              <a:rPr lang="en-US" sz="2200" dirty="0" smtClean="0"/>
            </a:br>
            <a:r>
              <a:rPr lang="en-US" sz="2200" dirty="0" smtClean="0"/>
              <a:t>1121 Forrest Ave, Dover</a:t>
            </a:r>
            <a:endParaRPr lang="en-US" sz="2200" dirty="0"/>
          </a:p>
        </p:txBody>
      </p:sp>
      <p:sp>
        <p:nvSpPr>
          <p:cNvPr id="23" name="Rectangle 6"/>
          <p:cNvSpPr txBox="1">
            <a:spLocks/>
          </p:cNvSpPr>
          <p:nvPr/>
        </p:nvSpPr>
        <p:spPr bwMode="gray">
          <a:xfrm>
            <a:off x="3236183" y="277394"/>
            <a:ext cx="5476805" cy="1015663"/>
          </a:xfrm>
          <a:prstGeom prst="rect">
            <a:avLst/>
          </a:prstGeom>
          <a:noFill/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60325">
              <a:defRPr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0" algn="r"/>
            <a:r>
              <a:rPr lang="en-US" sz="2200" b="1" dirty="0">
                <a:solidFill>
                  <a:schemeClr val="tx2"/>
                </a:solidFill>
              </a:rPr>
              <a:t>Join us to hear the latest progress and discuss </a:t>
            </a:r>
            <a:r>
              <a:rPr lang="en-US" sz="2200" b="1" dirty="0" smtClean="0">
                <a:solidFill>
                  <a:schemeClr val="tx2"/>
                </a:solidFill>
              </a:rPr>
              <a:t>questions. Early examples of questions we may address include:</a:t>
            </a:r>
            <a:endParaRPr lang="en-US" sz="2200" b="1" dirty="0">
              <a:solidFill>
                <a:schemeClr val="tx2"/>
              </a:solidFill>
            </a:endParaRPr>
          </a:p>
        </p:txBody>
      </p:sp>
      <p:cxnSp>
        <p:nvCxnSpPr>
          <p:cNvPr id="19" name="AutoShape 249"/>
          <p:cNvCxnSpPr>
            <a:cxnSpLocks noChangeShapeType="1"/>
          </p:cNvCxnSpPr>
          <p:nvPr/>
        </p:nvCxnSpPr>
        <p:spPr bwMode="auto">
          <a:xfrm>
            <a:off x="3490625" y="2139273"/>
            <a:ext cx="5415156" cy="0"/>
          </a:xfrm>
          <a:prstGeom prst="straightConnector1">
            <a:avLst/>
          </a:prstGeom>
          <a:noFill/>
          <a:ln w="19050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AutoShape 250"/>
          <p:cNvSpPr>
            <a:spLocks noChangeArrowheads="1"/>
          </p:cNvSpPr>
          <p:nvPr/>
        </p:nvSpPr>
        <p:spPr bwMode="auto">
          <a:xfrm>
            <a:off x="3816628" y="1415117"/>
            <a:ext cx="4896360" cy="63402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What </a:t>
            </a:r>
            <a:r>
              <a:rPr lang="en-US" sz="2000" dirty="0" smtClean="0">
                <a:latin typeface="+mn-lt"/>
              </a:rPr>
              <a:t>is the plan for piloting behavioral </a:t>
            </a:r>
            <a:r>
              <a:rPr lang="en-US" sz="2000" dirty="0">
                <a:latin typeface="+mn-lt"/>
              </a:rPr>
              <a:t>health integration </a:t>
            </a:r>
            <a:r>
              <a:rPr lang="en-US" sz="2000" dirty="0" smtClean="0">
                <a:latin typeface="+mn-lt"/>
              </a:rPr>
              <a:t>later this year?</a:t>
            </a:r>
            <a:endParaRPr lang="en-US" sz="2000" dirty="0">
              <a:latin typeface="+mn-lt"/>
            </a:endParaRPr>
          </a:p>
        </p:txBody>
      </p:sp>
      <p:cxnSp>
        <p:nvCxnSpPr>
          <p:cNvPr id="25" name="AutoShape 249"/>
          <p:cNvCxnSpPr>
            <a:cxnSpLocks noChangeShapeType="1"/>
          </p:cNvCxnSpPr>
          <p:nvPr/>
        </p:nvCxnSpPr>
        <p:spPr bwMode="auto">
          <a:xfrm>
            <a:off x="3490625" y="2884903"/>
            <a:ext cx="5415156" cy="0"/>
          </a:xfrm>
          <a:prstGeom prst="straightConnector1">
            <a:avLst/>
          </a:prstGeom>
          <a:noFill/>
          <a:ln w="19050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AutoShape 250"/>
          <p:cNvSpPr>
            <a:spLocks noChangeArrowheads="1"/>
          </p:cNvSpPr>
          <p:nvPr/>
        </p:nvSpPr>
        <p:spPr bwMode="auto">
          <a:xfrm>
            <a:off x="3816628" y="2170724"/>
            <a:ext cx="4896360" cy="63402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What is the latest perspective on ways to simplify provider credentialing?</a:t>
            </a:r>
            <a:endParaRPr lang="en-US" sz="2000" dirty="0">
              <a:latin typeface="+mn-lt"/>
            </a:endParaRPr>
          </a:p>
        </p:txBody>
      </p:sp>
      <p:cxnSp>
        <p:nvCxnSpPr>
          <p:cNvPr id="28" name="AutoShape 249"/>
          <p:cNvCxnSpPr>
            <a:cxnSpLocks noChangeShapeType="1"/>
          </p:cNvCxnSpPr>
          <p:nvPr/>
        </p:nvCxnSpPr>
        <p:spPr bwMode="auto">
          <a:xfrm>
            <a:off x="3490625" y="3604847"/>
            <a:ext cx="5415156" cy="0"/>
          </a:xfrm>
          <a:prstGeom prst="straightConnector1">
            <a:avLst/>
          </a:prstGeom>
          <a:noFill/>
          <a:ln w="19050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AutoShape 250"/>
          <p:cNvSpPr>
            <a:spLocks noChangeArrowheads="1"/>
          </p:cNvSpPr>
          <p:nvPr/>
        </p:nvSpPr>
        <p:spPr bwMode="auto">
          <a:xfrm>
            <a:off x="3816628" y="2926331"/>
            <a:ext cx="4896360" cy="63402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What is the schedule and agenda for upcoming </a:t>
            </a:r>
            <a:r>
              <a:rPr lang="en-US" sz="2000" dirty="0" err="1" smtClean="0">
                <a:latin typeface="+mn-lt"/>
              </a:rPr>
              <a:t>DCHI</a:t>
            </a:r>
            <a:r>
              <a:rPr lang="en-US" sz="2000" dirty="0" smtClean="0">
                <a:latin typeface="+mn-lt"/>
              </a:rPr>
              <a:t> town halls?</a:t>
            </a:r>
            <a:endParaRPr lang="en-US" sz="2000" dirty="0">
              <a:latin typeface="+mn-lt"/>
            </a:endParaRPr>
          </a:p>
        </p:txBody>
      </p:sp>
      <p:cxnSp>
        <p:nvCxnSpPr>
          <p:cNvPr id="31" name="AutoShape 249"/>
          <p:cNvCxnSpPr>
            <a:cxnSpLocks noChangeShapeType="1"/>
          </p:cNvCxnSpPr>
          <p:nvPr/>
        </p:nvCxnSpPr>
        <p:spPr bwMode="auto">
          <a:xfrm>
            <a:off x="3490625" y="4988417"/>
            <a:ext cx="5415156" cy="0"/>
          </a:xfrm>
          <a:prstGeom prst="straightConnector1">
            <a:avLst/>
          </a:prstGeom>
          <a:noFill/>
          <a:ln w="19050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250"/>
          <p:cNvSpPr>
            <a:spLocks noChangeArrowheads="1"/>
          </p:cNvSpPr>
          <p:nvPr/>
        </p:nvSpPr>
        <p:spPr bwMode="auto">
          <a:xfrm>
            <a:off x="3816628" y="3620383"/>
            <a:ext cx="4896360" cy="124957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How can broader access to claims data improve health and health care?</a:t>
            </a:r>
          </a:p>
          <a:p>
            <a:pPr algn="r"/>
            <a:r>
              <a:rPr lang="en-US" sz="2000" dirty="0" smtClean="0">
                <a:latin typeface="+mn-lt"/>
              </a:rPr>
              <a:t>What are different strategies being considered for that access?</a:t>
            </a:r>
            <a:endParaRPr lang="en-US" sz="2000" dirty="0">
              <a:latin typeface="+mn-lt"/>
            </a:endParaRPr>
          </a:p>
        </p:txBody>
      </p:sp>
      <p:cxnSp>
        <p:nvCxnSpPr>
          <p:cNvPr id="34" name="AutoShape 249"/>
          <p:cNvCxnSpPr>
            <a:cxnSpLocks noChangeShapeType="1"/>
          </p:cNvCxnSpPr>
          <p:nvPr/>
        </p:nvCxnSpPr>
        <p:spPr bwMode="auto">
          <a:xfrm>
            <a:off x="3490625" y="5703399"/>
            <a:ext cx="5415156" cy="0"/>
          </a:xfrm>
          <a:prstGeom prst="straightConnector1">
            <a:avLst/>
          </a:prstGeom>
          <a:noFill/>
          <a:ln w="19050">
            <a:solidFill>
              <a:schemeClr val="accent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AutoShape 250"/>
          <p:cNvSpPr>
            <a:spLocks noChangeArrowheads="1"/>
          </p:cNvSpPr>
          <p:nvPr/>
        </p:nvSpPr>
        <p:spPr bwMode="auto">
          <a:xfrm>
            <a:off x="3816628" y="4991543"/>
            <a:ext cx="4896360" cy="63402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How are payers rolling out value based payment models for primary care?</a:t>
            </a:r>
            <a:endParaRPr lang="en-US" sz="2000" dirty="0">
              <a:latin typeface="+mn-lt"/>
            </a:endParaRPr>
          </a:p>
        </p:txBody>
      </p:sp>
      <p:sp>
        <p:nvSpPr>
          <p:cNvPr id="38" name="AutoShape 250"/>
          <p:cNvSpPr>
            <a:spLocks noChangeArrowheads="1"/>
          </p:cNvSpPr>
          <p:nvPr/>
        </p:nvSpPr>
        <p:spPr bwMode="auto">
          <a:xfrm>
            <a:off x="3816628" y="5747150"/>
            <a:ext cx="4896360" cy="63402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When will the first Healthy Neighborhood launch and what will it work on?</a:t>
            </a:r>
            <a:endParaRPr lang="en-US" sz="2000" dirty="0">
              <a:latin typeface="+mn-lt"/>
            </a:endParaRPr>
          </a:p>
        </p:txBody>
      </p:sp>
      <p:cxnSp>
        <p:nvCxnSpPr>
          <p:cNvPr id="44" name="AutoShape 249"/>
          <p:cNvCxnSpPr>
            <a:cxnSpLocks noChangeShapeType="1"/>
          </p:cNvCxnSpPr>
          <p:nvPr/>
        </p:nvCxnSpPr>
        <p:spPr bwMode="auto">
          <a:xfrm>
            <a:off x="3490625" y="1366409"/>
            <a:ext cx="5415156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Number"/>
          <p:cNvSpPr txBox="1">
            <a:spLocks/>
          </p:cNvSpPr>
          <p:nvPr/>
        </p:nvSpPr>
        <p:spPr bwMode="auto">
          <a:xfrm>
            <a:off x="7027131" y="6464964"/>
            <a:ext cx="1764907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tabLst>
                <a:tab pos="225425" algn="l"/>
                <a:tab pos="8229600" algn="r"/>
              </a:tabLst>
              <a:defRPr sz="800" i="1" baseline="0">
                <a:solidFill>
                  <a:schemeClr val="accent6"/>
                </a:solidFill>
                <a:latin typeface="+mn-lt"/>
              </a:defRPr>
            </a:lvl1pPr>
          </a:lstStyle>
          <a:p>
            <a:pPr algn="r"/>
            <a:r>
              <a:rPr lang="en-US" dirty="0" smtClean="0">
                <a:solidFill>
                  <a:srgbClr val="808080"/>
                </a:solidFill>
              </a:rPr>
              <a:t>PROPRIETARY AND CONFIDENTIAL</a:t>
            </a:r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/&gt;&lt;m_precDefaultPercent/&gt;&lt;m_precDefaultDate/&gt;&lt;m_precDefaultYear/&gt;&lt;m_precDefaultQuarter/&gt;&lt;m_precDefaultMonth/&gt;&lt;m_precDefaultWeek/&gt;&lt;m_precDefaultDay/&gt;&lt;m_mruColor&gt;&lt;m_vecMRU length=&quot;1&quot;&gt;&lt;elem m_fUsage=&quot;1.00000000000000000000E+000&quot;&gt;&lt;m_msothmcolidx val=&quot;0&quot;/&gt;&lt;m_rgb r=&quot;e6&quot; g=&quot;e6&quot; b=&quot;e6&quot;/&gt;&lt;m_ppcolschidx tagver0=&quot;23004&quot; tagname0=&quot;m_ppcolschidxUNRECOGNIZED&quot; val=&quot;0&quot;/&gt;&lt;m_nBrightness val=&quot;0&quot;/&gt;&lt;/elem&gt;&lt;/m_vecMRU&gt;&lt;/m_mruColor&gt;&lt;/CPresentation&gt;&lt;/root&gt;"/>
  <p:tag name="THINKCELLUNDODONOTDELETE" val="0"/>
  <p:tag name="ISNEWSLIDENUMBER" val="True"/>
  <p:tag name="PREVIOUSNAME" val="820501_The_path_to_happiness_vf_-_March_update.pptx [Autosave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H4jGZzFk.9HaZFcpPVi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wsK2kBd0GtTDu_lGrIU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heme/theme1.xml><?xml version="1.0" encoding="utf-8"?>
<a:theme xmlns:a="http://schemas.openxmlformats.org/drawingml/2006/main" name="Template_CF_DLW008">
  <a:themeElements>
    <a:clrScheme name="Custom 10">
      <a:dk1>
        <a:srgbClr val="000000"/>
      </a:dk1>
      <a:lt1>
        <a:srgbClr val="FFFFFF"/>
      </a:lt1>
      <a:dk2>
        <a:srgbClr val="145D94"/>
      </a:dk2>
      <a:lt2>
        <a:srgbClr val="FFFFFF"/>
      </a:lt2>
      <a:accent1>
        <a:srgbClr val="BAD3E7"/>
      </a:accent1>
      <a:accent2>
        <a:srgbClr val="BECBD6"/>
      </a:accent2>
      <a:accent3>
        <a:srgbClr val="C5BAD3"/>
      </a:accent3>
      <a:accent4>
        <a:srgbClr val="567084"/>
      </a:accent4>
      <a:accent5>
        <a:srgbClr val="66AE3E"/>
      </a:accent5>
      <a:accent6>
        <a:srgbClr val="808080"/>
      </a:accent6>
      <a:hlink>
        <a:srgbClr val="808080"/>
      </a:hlink>
      <a:folHlink>
        <a:srgbClr val="56708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FFFF66"/>
        </a:solidFill>
        <a:ln w="9525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63500" tIns="76575" rIns="63500" bIns="63500" numCol="1" anchor="t" anchorCtr="1" compatLnSpc="1">
        <a:prstTxWarp prst="textNoShape">
          <a:avLst/>
        </a:prstTxWarp>
        <a:spAutoFit/>
      </a:bodyPr>
      <a:lstStyle>
        <a:defPPr algn="ctr">
          <a:defRPr sz="18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145D94"/>
        </a:dk2>
        <a:lt2>
          <a:srgbClr val="FFFFFF"/>
        </a:lt2>
        <a:accent1>
          <a:srgbClr val="BAD3E7"/>
        </a:accent1>
        <a:accent2>
          <a:srgbClr val="BECBD6"/>
        </a:accent2>
        <a:accent3>
          <a:srgbClr val="C5BAD3"/>
        </a:accent3>
        <a:accent4>
          <a:srgbClr val="567084"/>
        </a:accent4>
        <a:accent5>
          <a:srgbClr val="66AE3E"/>
        </a:accent5>
        <a:accent6>
          <a:srgbClr val="808080"/>
        </a:accent6>
        <a:hlink>
          <a:srgbClr val="C5BAD3"/>
        </a:hlink>
        <a:folHlink>
          <a:srgbClr val="5670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emplate_CF_DLW007.potx" id="{EBEBCB5F-534B-47E4-A517-61ACD9DEEC28}" vid="{C213672D-1686-4498-9560-7BD916B1203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Template_CF_DLW008</Template>
  <TotalTime>0</TotalTime>
  <Words>609</Words>
  <Application>Microsoft Office PowerPoint</Application>
  <PresentationFormat>Custom</PresentationFormat>
  <Paragraphs>92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Template_CF_DLW008</vt:lpstr>
      <vt:lpstr>think-cell Slide</vt:lpstr>
      <vt:lpstr>PowerPoint Presentation</vt:lpstr>
      <vt:lpstr>Topics for discussion</vt:lpstr>
      <vt:lpstr>Recent HCC SIM Grant Activities</vt:lpstr>
      <vt:lpstr>Practice Transformation Update</vt:lpstr>
      <vt:lpstr>Practice Transformation Activity</vt:lpstr>
      <vt:lpstr>Topics for discussion</vt:lpstr>
      <vt:lpstr>Summary of April DCHI Board meeting</vt:lpstr>
      <vt:lpstr>Recent DCHI focus areas</vt:lpstr>
      <vt:lpstr>PowerPoint Presentation</vt:lpstr>
      <vt:lpstr>Upcoming DCHI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2016-04-04T21:46:12Z</dcterms:created>
  <dcterms:modified xsi:type="dcterms:W3CDTF">2016-05-04T19:33:17Z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ce2010EditCount">
    <vt:lpwstr>1</vt:lpwstr>
  </property>
  <property fmtid="{D5CDD505-2E9C-101B-9397-08002B2CF9AE}" pid="3" name="Office2003EditCount">
    <vt:lpwstr>0</vt:lpwstr>
  </property>
  <property fmtid="{D5CDD505-2E9C-101B-9397-08002B2CF9AE}" pid="4" name="LastEditedOfficeVersion">
    <vt:lpwstr>Office2010</vt:lpwstr>
  </property>
  <property fmtid="{D5CDD505-2E9C-101B-9397-08002B2CF9AE}" pid="5" name="Office2010WasSaved">
    <vt:lpwstr>1</vt:lpwstr>
  </property>
</Properties>
</file>