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529" r:id="rId2"/>
    <p:sldId id="530" r:id="rId3"/>
    <p:sldId id="506" r:id="rId4"/>
    <p:sldId id="567" r:id="rId5"/>
    <p:sldId id="583" r:id="rId6"/>
    <p:sldId id="568" r:id="rId7"/>
    <p:sldId id="569" r:id="rId8"/>
    <p:sldId id="585" r:id="rId9"/>
    <p:sldId id="551" r:id="rId10"/>
    <p:sldId id="572" r:id="rId11"/>
    <p:sldId id="571" r:id="rId12"/>
    <p:sldId id="573" r:id="rId13"/>
    <p:sldId id="574" r:id="rId14"/>
    <p:sldId id="575" r:id="rId15"/>
    <p:sldId id="576" r:id="rId16"/>
    <p:sldId id="578" r:id="rId17"/>
    <p:sldId id="579" r:id="rId18"/>
    <p:sldId id="586" r:id="rId19"/>
    <p:sldId id="580" r:id="rId20"/>
    <p:sldId id="581" r:id="rId21"/>
    <p:sldId id="587" r:id="rId22"/>
    <p:sldId id="584" r:id="rId23"/>
    <p:sldId id="582" r:id="rId24"/>
    <p:sldId id="548" r:id="rId25"/>
    <p:sldId id="531" r:id="rId26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3FF"/>
    <a:srgbClr val="0083D9"/>
    <a:srgbClr val="B2BDF4"/>
    <a:srgbClr val="B2DE82"/>
    <a:srgbClr val="007ED9"/>
    <a:srgbClr val="409D47"/>
    <a:srgbClr val="409D48"/>
    <a:srgbClr val="00A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71" autoAdjust="0"/>
    <p:restoredTop sz="86400" autoAdjust="0"/>
  </p:normalViewPr>
  <p:slideViewPr>
    <p:cSldViewPr snapToGrid="0" snapToObjects="1"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5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22" y="60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A9047B-879D-4D5C-9DCA-67E897454803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D4E880-0542-4BBE-A2D1-B334A3D62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3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50BA1-05F3-4AFE-AD3C-1AA56F010CF6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76D4FF-83BE-4037-BB64-6172DA2F0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65175" y="4362450"/>
            <a:ext cx="568325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5567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7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2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3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0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dirty="0" smtClean="0"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6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49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53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97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9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41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E080D2-7BC4-4C99-BA07-7DD0B361C6B0}" type="slidenum">
              <a:rPr lang="en-US" altLang="en-US" smtClean="0">
                <a:latin typeface="Calibri" pitchFamily="34" charset="0"/>
              </a:rPr>
              <a:pPr/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2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5808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C3B0D2-0B7F-4371-BE5B-27A5AA706275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39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1A7E1-2D6C-4AFA-82F9-3192F7D03B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4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617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49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53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25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97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9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4138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D6823C-790E-46AB-8A98-AA1D614D1C7C}" type="slidenum">
              <a:rPr lang="en-US" altLang="en-US" smtClean="0">
                <a:latin typeface="Calibri" pitchFamily="34" charset="0"/>
              </a:rPr>
              <a:pPr/>
              <a:t>24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3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25B897-B6D2-4531-A2A4-5C4B3EE382AA}" type="slidenum">
              <a:rPr lang="en-US" altLang="en-US" smtClean="0">
                <a:latin typeface="Calibri" pitchFamily="34" charset="0"/>
              </a:rPr>
              <a:pPr/>
              <a:t>25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7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545E26E-6142-4B40-A1F0-020A348FD9C4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58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7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76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81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6D4FF-83BE-4037-BB64-6172DA2F040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3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BB5A3F-8F13-48D2-9E02-6050473D10DB}" type="slidenum">
              <a:rPr lang="en-US" altLang="en-US" smtClean="0">
                <a:latin typeface="Calibri" pitchFamily="34" charset="0"/>
              </a:rPr>
              <a:pPr/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9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78" y="1435699"/>
            <a:ext cx="7539100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78" y="3399102"/>
            <a:ext cx="6853300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3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3D8D-6A95-4434-A329-525065A38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33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062"/>
            <a:ext cx="4041775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AB8967-6E13-4794-8DC0-BBE770F1E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0738" y="114300"/>
            <a:ext cx="776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0738" y="1600200"/>
            <a:ext cx="7767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5" y="6289675"/>
            <a:ext cx="1758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fld id="{10718E0B-DAF8-4891-BEA4-65F8720E8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tedivision@state.de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466725" y="4824413"/>
            <a:ext cx="5065713" cy="1716087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  <a:t>Delaware Health Care Commission </a:t>
            </a:r>
            <a:b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  <a:t>June 2, 2016</a:t>
            </a:r>
          </a:p>
          <a:p>
            <a: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  <a:t>Secretary Rita Landgraf </a:t>
            </a:r>
            <a:b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MS PGothic" pitchFamily="34" charset="-128"/>
                <a:cs typeface="Arial" charset="0"/>
              </a:rPr>
              <a:t>Department of Health and Social Services</a:t>
            </a:r>
          </a:p>
        </p:txBody>
      </p:sp>
      <p:sp>
        <p:nvSpPr>
          <p:cNvPr id="44036" name="Title 1"/>
          <p:cNvSpPr>
            <a:spLocks noGrp="1"/>
          </p:cNvSpPr>
          <p:nvPr>
            <p:ph type="ctrTitle"/>
          </p:nvPr>
        </p:nvSpPr>
        <p:spPr>
          <a:xfrm>
            <a:off x="466725" y="2406650"/>
            <a:ext cx="8359775" cy="1779588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  <a:cs typeface="Times" pitchFamily="18" charset="0"/>
              </a:rPr>
              <a:t>Delaware</a:t>
            </a:r>
            <a:r>
              <a:rPr lang="en-US" altLang="en-US" dirty="0" smtClean="0">
                <a:cs typeface="Times" pitchFamily="18" charset="0"/>
              </a:rPr>
              <a:t>’</a:t>
            </a:r>
            <a:r>
              <a:rPr lang="en-US" altLang="ja-JP" dirty="0" smtClean="0">
                <a:cs typeface="Times" pitchFamily="18" charset="0"/>
              </a:rPr>
              <a:t>s Health Insurance Marketplace: </a:t>
            </a:r>
            <a:r>
              <a:rPr lang="en-US" altLang="ja-JP" dirty="0" smtClean="0">
                <a:solidFill>
                  <a:schemeClr val="bg1"/>
                </a:solidFill>
                <a:cs typeface="Times" pitchFamily="18" charset="0"/>
              </a:rPr>
              <a:t>Update on Activity</a:t>
            </a:r>
            <a:endParaRPr lang="en-US" altLang="en-US" dirty="0" smtClean="0">
              <a:solidFill>
                <a:schemeClr val="bg1"/>
              </a:solidFill>
              <a:ea typeface="MS PGothic" pitchFamily="34" charset="-128"/>
              <a:cs typeface="Times" pitchFamily="18" charset="0"/>
            </a:endParaRPr>
          </a:p>
        </p:txBody>
      </p:sp>
      <p:pic>
        <p:nvPicPr>
          <p:cNvPr id="4403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7"/>
          <a:stretch>
            <a:fillRect/>
          </a:stretch>
        </p:blipFill>
        <p:spPr bwMode="auto">
          <a:xfrm>
            <a:off x="5868988" y="746125"/>
            <a:ext cx="34147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5864" y="0"/>
            <a:ext cx="7033441" cy="1143000"/>
          </a:xfrm>
        </p:spPr>
        <p:txBody>
          <a:bodyPr/>
          <a:lstStyle/>
          <a:p>
            <a:r>
              <a:rPr lang="en-US" altLang="en-US" sz="2800" dirty="0">
                <a:cs typeface="Times" panose="02020603050405020304" pitchFamily="18" charset="0"/>
              </a:rPr>
              <a:t>Update on Issuer Applications for Plan Year </a:t>
            </a:r>
            <a:r>
              <a:rPr lang="en-US" altLang="en-US" sz="2800" dirty="0" smtClean="0">
                <a:cs typeface="Times" panose="02020603050405020304" pitchFamily="18" charset="0"/>
              </a:rPr>
              <a:t>2017 </a:t>
            </a:r>
            <a:r>
              <a:rPr lang="en-US" altLang="en-US" sz="2800" dirty="0">
                <a:cs typeface="Times" panose="02020603050405020304" pitchFamily="18" charset="0"/>
              </a:rPr>
              <a:t>QHP Certification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89814" y="1449390"/>
            <a:ext cx="6947555" cy="470693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issuers have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submitted QHP Applications for participation in Plan Year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Similar to last year, several Issuers have submitted stand-alone dental plans for certification off-exchange in the small group market.</a:t>
            </a:r>
          </a:p>
          <a:p>
            <a:pPr marL="844550"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Issuers include: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Ameritas, Reliance, Companion, Standard and Met Life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DOI continues to work with additional issuers to promote the Delaware market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2018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 year.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07837"/>
              </p:ext>
            </p:extLst>
          </p:nvPr>
        </p:nvGraphicFramePr>
        <p:xfrm>
          <a:off x="2089549" y="2454354"/>
          <a:ext cx="5003006" cy="133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014"/>
                <a:gridCol w="2533992"/>
              </a:tblGrid>
              <a:tr h="1339850">
                <a:tc>
                  <a:txBody>
                    <a:bodyPr/>
                    <a:lstStyle/>
                    <a:p>
                      <a:pPr lvl="0" algn="l"/>
                      <a:r>
                        <a:rPr lang="en-US" sz="1600" u="sng" dirty="0" smtClean="0">
                          <a:solidFill>
                            <a:srgbClr val="002060"/>
                          </a:solidFill>
                        </a:rPr>
                        <a:t>Medical Issuers</a:t>
                      </a:r>
                    </a:p>
                    <a:p>
                      <a:pPr marL="652463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Aetna Health</a:t>
                      </a:r>
                    </a:p>
                    <a:p>
                      <a:pPr marL="652463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Aetna Life</a:t>
                      </a:r>
                    </a:p>
                    <a:p>
                      <a:pPr marL="652463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Highmark BCBSDE</a:t>
                      </a:r>
                    </a:p>
                  </a:txBody>
                  <a:tcPr marL="68566" marR="68566" marT="45622" marB="45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u="sng" dirty="0" smtClean="0">
                          <a:solidFill>
                            <a:srgbClr val="002060"/>
                          </a:solidFill>
                        </a:rPr>
                        <a:t>SADP</a:t>
                      </a:r>
                      <a:r>
                        <a:rPr lang="en-US" sz="1600" u="sng" baseline="0" dirty="0" smtClean="0">
                          <a:solidFill>
                            <a:srgbClr val="002060"/>
                          </a:solidFill>
                        </a:rPr>
                        <a:t> Issuers</a:t>
                      </a:r>
                    </a:p>
                    <a:p>
                      <a:pPr marL="652463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Dental</a:t>
                      </a:r>
                      <a:endParaRPr lang="en-US" sz="16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2463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Dominion</a:t>
                      </a:r>
                    </a:p>
                  </a:txBody>
                  <a:tcPr marL="68566" marR="68566" marT="45622" marB="45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59209" y="0"/>
            <a:ext cx="7372428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cs typeface="Times" panose="02020603050405020304" pitchFamily="18" charset="0"/>
              </a:rPr>
              <a:t>Medical QHP Submissions for PY2017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09" y="1278027"/>
            <a:ext cx="6269831" cy="13709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Three medical plan issuers have submitted plans for certification and offer on the Delaware Marketplace: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Highmark BlueCross BlueShield Delaware, Inc.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Aetna Health, Inc. 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Aetna Life Insurance Company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16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794125" y="6515923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</a:t>
            </a:r>
            <a:endParaRPr lang="en-US" altLang="en-US" sz="1000" dirty="0">
              <a:solidFill>
                <a:schemeClr val="tx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47475"/>
              </p:ext>
            </p:extLst>
          </p:nvPr>
        </p:nvGraphicFramePr>
        <p:xfrm>
          <a:off x="372666" y="2666593"/>
          <a:ext cx="8485303" cy="388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459"/>
                <a:gridCol w="1654961"/>
                <a:gridCol w="1654961"/>
                <a:gridCol w="1654961"/>
                <a:gridCol w="1654961"/>
              </a:tblGrid>
              <a:tr h="575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Metal Level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Individual*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ndividual**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SHOP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Bronze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Silver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Gold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Platinum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Catastrophic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50099">
                <a:tc gridSpan="5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*Does not include Multi-State Plans that may have applied to the federal Office of Personnel Management (OPM) for certification in PY2017</a:t>
                      </a:r>
                    </a:p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** Includes one</a:t>
                      </a:r>
                      <a:r>
                        <a:rPr lang="en-US" sz="14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Silver and one Gold</a:t>
                      </a:r>
                      <a:r>
                        <a:rPr lang="en-US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Multi-State Plan</a:t>
                      </a:r>
                      <a:endParaRPr lang="en-US" sz="1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6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6668" y="114300"/>
            <a:ext cx="7604077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cs typeface="Times" panose="02020603050405020304" pitchFamily="18" charset="0"/>
              </a:rPr>
              <a:t>Stand-Alone Dental (SADP) QHP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16" y="1262270"/>
            <a:ext cx="7277164" cy="51786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200" dirty="0" smtClean="0"/>
              <a:t>Two SADP </a:t>
            </a:r>
            <a:r>
              <a:rPr lang="en-US" sz="2200" dirty="0"/>
              <a:t>Issuers have </a:t>
            </a:r>
            <a:r>
              <a:rPr lang="en-US" sz="2200" dirty="0" smtClean="0"/>
              <a:t>applied for certified </a:t>
            </a:r>
            <a:r>
              <a:rPr lang="en-US" sz="2200" dirty="0"/>
              <a:t>plans for Plan Year </a:t>
            </a:r>
            <a:r>
              <a:rPr lang="en-US" sz="2200" dirty="0" smtClean="0"/>
              <a:t>2017:</a:t>
            </a:r>
            <a:endParaRPr lang="en-US" sz="22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Delta Dental of Delaware, Inc.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Dominion </a:t>
            </a:r>
            <a:r>
              <a:rPr lang="en-US" sz="2200" dirty="0"/>
              <a:t>Dental Services, Inc.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24003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SADP applications </a:t>
            </a:r>
            <a:r>
              <a:rPr lang="en-US" sz="2200" dirty="0"/>
              <a:t>indicate that Plan Year </a:t>
            </a:r>
            <a:r>
              <a:rPr lang="en-US" sz="2200" dirty="0" smtClean="0"/>
              <a:t>2017 </a:t>
            </a:r>
            <a:r>
              <a:rPr lang="en-US" sz="2200" dirty="0"/>
              <a:t>will see a </a:t>
            </a:r>
            <a:r>
              <a:rPr lang="en-US" sz="2200" dirty="0" smtClean="0"/>
              <a:t>fairly equal number </a:t>
            </a:r>
            <a:r>
              <a:rPr lang="en-US" sz="2200" dirty="0"/>
              <a:t>of </a:t>
            </a:r>
            <a:r>
              <a:rPr lang="en-US" sz="2200" dirty="0" smtClean="0"/>
              <a:t>dental plans </a:t>
            </a:r>
            <a:r>
              <a:rPr lang="en-US" sz="2200" dirty="0"/>
              <a:t>with a ‘high’ </a:t>
            </a:r>
            <a:r>
              <a:rPr lang="en-US" sz="2200" dirty="0" smtClean="0"/>
              <a:t>(85</a:t>
            </a:r>
            <a:r>
              <a:rPr lang="en-US" sz="2200" dirty="0"/>
              <a:t>%) </a:t>
            </a:r>
            <a:r>
              <a:rPr lang="en-US" sz="2200" dirty="0" smtClean="0"/>
              <a:t>and ‘</a:t>
            </a:r>
            <a:r>
              <a:rPr lang="en-US" sz="2200" dirty="0"/>
              <a:t>low’ </a:t>
            </a:r>
            <a:r>
              <a:rPr lang="en-US" sz="2200" dirty="0" smtClean="0"/>
              <a:t>(</a:t>
            </a:r>
            <a:r>
              <a:rPr lang="en-US" sz="2200" dirty="0"/>
              <a:t>70%) actuarial </a:t>
            </a:r>
            <a:r>
              <a:rPr lang="en-US" sz="2200" dirty="0" smtClean="0"/>
              <a:t>value. </a:t>
            </a: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34744"/>
              </p:ext>
            </p:extLst>
          </p:nvPr>
        </p:nvGraphicFramePr>
        <p:xfrm>
          <a:off x="1547772" y="2988288"/>
          <a:ext cx="6030698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26"/>
                <a:gridCol w="1176218"/>
                <a:gridCol w="1176218"/>
                <a:gridCol w="1176218"/>
                <a:gridCol w="1176218"/>
              </a:tblGrid>
              <a:tr h="588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Actuarial Level</a:t>
                      </a: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Individual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Individual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SHOP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SHOP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Low (70%)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High (85%)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3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98989" y="23813"/>
            <a:ext cx="7049844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cs typeface="Times" panose="02020603050405020304" pitchFamily="18" charset="0"/>
              </a:rPr>
              <a:t>QHP Review for Plan Year </a:t>
            </a:r>
            <a:r>
              <a:rPr lang="en-US" altLang="en-US" sz="2800" dirty="0" smtClean="0">
                <a:cs typeface="Times" panose="02020603050405020304" pitchFamily="18" charset="0"/>
              </a:rPr>
              <a:t>2017 Is Under Way</a:t>
            </a:r>
            <a:endParaRPr lang="en-US" altLang="en-US" sz="2800" dirty="0">
              <a:cs typeface="Times" panose="020206030504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67083" y="1356411"/>
            <a:ext cx="7747001" cy="1858129"/>
          </a:xfrm>
        </p:spPr>
        <p:txBody>
          <a:bodyPr>
            <a:noAutofit/>
          </a:bodyPr>
          <a:lstStyle/>
          <a:p>
            <a:pPr marL="285750" indent="-285750">
              <a:defRPr/>
            </a:pPr>
            <a:r>
              <a:rPr lang="en-US" sz="1800" dirty="0" smtClean="0"/>
              <a:t>CMS is working with Issuers on 2017 “Plan Preview” activities to ensure that data and information that will be available on HealthCare.gov is accurate and complete.</a:t>
            </a:r>
            <a:endParaRPr lang="en-US" sz="1800" dirty="0"/>
          </a:p>
          <a:p>
            <a:pPr marL="285750" indent="-285750"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DOI and CMS Plan Management teams have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begun reviewing Issuer QHP applications for compliance with federal and state regulations and standards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19082"/>
              </p:ext>
            </p:extLst>
          </p:nvPr>
        </p:nvGraphicFramePr>
        <p:xfrm>
          <a:off x="658048" y="3274122"/>
          <a:ext cx="7848600" cy="335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223"/>
                <a:gridCol w="5974377"/>
              </a:tblGrid>
              <a:tr h="5529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</a:t>
                      </a:r>
                      <a:r>
                        <a:rPr lang="en-US" sz="1800" baseline="0" dirty="0" smtClean="0"/>
                        <a:t> Timeline</a:t>
                      </a:r>
                      <a:endParaRPr lang="en-US" sz="1800" dirty="0"/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QHP Review Activities</a:t>
                      </a:r>
                      <a:endParaRPr lang="en-US" sz="1800" dirty="0"/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96363"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May - September 2016</a:t>
                      </a:r>
                    </a:p>
                    <a:p>
                      <a:pPr algn="l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DOI reviews plans for compliance with federal and state laws and standards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</a:rPr>
                        <a:t>Areas for review include </a:t>
                      </a: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</a:rPr>
                        <a:t>rates, actuarial value, benefit design, cost-sharing, network adequacy, among others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6363"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September 2016</a:t>
                      </a:r>
                    </a:p>
                    <a:p>
                      <a:pPr algn="l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Federal government conducts final QHP reviews and certifies state-recommended plans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DOI releases Premium Rate information </a:t>
                      </a: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19"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October 2016</a:t>
                      </a: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Federal government releases list of certified QHPs for Plan Year 2017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Open Enrollment begins November 1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for Plan Year 2017</a:t>
                      </a:r>
                    </a:p>
                  </a:txBody>
                  <a:tcPr marL="68589" marR="68589" marT="45766" marB="45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2"/>
          <p:cNvSpPr txBox="1">
            <a:spLocks/>
          </p:cNvSpPr>
          <p:nvPr/>
        </p:nvSpPr>
        <p:spPr>
          <a:xfrm>
            <a:off x="2681131" y="6667442"/>
            <a:ext cx="28956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solidFill>
                  <a:schemeClr val="accent6"/>
                </a:solidFill>
              </a:rPr>
              <a:t>                     </a:t>
            </a:r>
            <a:r>
              <a:rPr lang="en-US" sz="1000" dirty="0" smtClean="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13</a:t>
            </a:r>
            <a:r>
              <a:rPr lang="en-US" sz="10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9</a:t>
            </a:r>
            <a:endParaRPr lang="en-US" sz="100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>
          <a:xfrm>
            <a:off x="1150070" y="1435100"/>
            <a:ext cx="6242521" cy="1931988"/>
          </a:xfrm>
        </p:spPr>
        <p:txBody>
          <a:bodyPr/>
          <a:lstStyle/>
          <a:p>
            <a:r>
              <a:rPr lang="en-US" altLang="en-US" dirty="0" smtClean="0">
                <a:cs typeface="Times" panose="02020603050405020304" pitchFamily="18" charset="0"/>
              </a:rPr>
              <a:t>Proposed Rates  for Plan Year 2017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61988" y="113121"/>
            <a:ext cx="7886700" cy="867266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Times" panose="02020603050405020304" pitchFamily="18" charset="0"/>
              </a:rPr>
              <a:t>Requested Rates Increases for 2017 QHP Issuers Announced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01" y="1389144"/>
            <a:ext cx="7886700" cy="4615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June 2: Department </a:t>
            </a:r>
            <a:r>
              <a:rPr lang="en-US" dirty="0"/>
              <a:t>of Insurance </a:t>
            </a:r>
            <a:r>
              <a:rPr lang="en-US" dirty="0" smtClean="0"/>
              <a:t>announces  2017 rate </a:t>
            </a:r>
            <a:r>
              <a:rPr lang="en-US" dirty="0"/>
              <a:t>requests </a:t>
            </a:r>
            <a:r>
              <a:rPr lang="en-US" dirty="0" smtClean="0"/>
              <a:t>from Marketplace Issuers – Aetna Health, Inc., Aetna Life and Highmark Blue Cross Blue Shield of Delaware.</a:t>
            </a:r>
          </a:p>
          <a:p>
            <a:pPr marL="0" indent="0" algn="ctr">
              <a:buNone/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Overall Average Increase Requested</a:t>
            </a:r>
          </a:p>
          <a:p>
            <a:pPr marL="0" indent="0" algn="ctr">
              <a:buNone/>
              <a:defRPr/>
            </a:pPr>
            <a:endParaRPr lang="en-US" sz="2100" b="1" dirty="0"/>
          </a:p>
          <a:p>
            <a:pPr marL="0" indent="0" algn="ctr">
              <a:buNone/>
              <a:defRPr/>
            </a:pPr>
            <a:endParaRPr lang="en-US" sz="2100" b="1" dirty="0"/>
          </a:p>
          <a:p>
            <a:pPr marL="0" indent="0" algn="ctr">
              <a:buNone/>
              <a:defRPr/>
            </a:pPr>
            <a:endParaRPr lang="en-US" sz="2100" b="1" dirty="0"/>
          </a:p>
          <a:p>
            <a:pPr marL="0" indent="0">
              <a:buNone/>
              <a:defRPr/>
            </a:pPr>
            <a:endParaRPr lang="en-US" sz="2100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Issuer rate requests are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subject to review and approval by the Insurance Commissioner and are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final rates.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27956"/>
              </p:ext>
            </p:extLst>
          </p:nvPr>
        </p:nvGraphicFramePr>
        <p:xfrm>
          <a:off x="1291474" y="2878899"/>
          <a:ext cx="6297104" cy="190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276"/>
                <a:gridCol w="1574276"/>
                <a:gridCol w="1574276"/>
                <a:gridCol w="1574276"/>
              </a:tblGrid>
              <a:tr h="77414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33" marB="4573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Aetna Health, Inc.</a:t>
                      </a:r>
                      <a:endParaRPr lang="en-US" sz="2000" dirty="0"/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Aetna Life</a:t>
                      </a:r>
                      <a:endParaRPr lang="en-US" sz="2000" dirty="0"/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Highmark BCBS</a:t>
                      </a:r>
                      <a:r>
                        <a:rPr lang="en-US" sz="2000" dirty="0"/>
                        <a:t>D</a:t>
                      </a:r>
                      <a:endParaRPr lang="en-US" sz="2000" dirty="0" smtClean="0"/>
                    </a:p>
                  </a:txBody>
                  <a:tcPr marL="68580" marR="68580" marT="45733" marB="45733"/>
                </a:tc>
              </a:tr>
              <a:tr h="5757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Individual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25.0%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23.9%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32.5%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Small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Group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23.2%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18.6%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2.7%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45733" marB="45733"/>
                </a:tc>
              </a:tr>
            </a:tbl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15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" y="0"/>
            <a:ext cx="81709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PY2017 Rate Increase </a:t>
            </a:r>
            <a:r>
              <a:rPr lang="en-US" sz="2800" dirty="0" smtClean="0"/>
              <a:t>Requests </a:t>
            </a:r>
            <a:r>
              <a:rPr lang="en-US" sz="2800" dirty="0"/>
              <a:t>for QHP </a:t>
            </a:r>
            <a:r>
              <a:rPr lang="en-US" sz="2800" dirty="0" smtClean="0"/>
              <a:t>Issuers: Aetna </a:t>
            </a:r>
            <a:r>
              <a:rPr lang="en-US" sz="2800" dirty="0"/>
              <a:t>Health, Inc.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36174"/>
              </p:ext>
            </p:extLst>
          </p:nvPr>
        </p:nvGraphicFramePr>
        <p:xfrm>
          <a:off x="900783" y="1255709"/>
          <a:ext cx="7304899" cy="493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782"/>
                <a:gridCol w="2430117"/>
              </a:tblGrid>
              <a:tr h="464103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Individual Market</a:t>
                      </a:r>
                      <a:endParaRPr lang="en-US" sz="2000" dirty="0"/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25.0%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19.5% to 30.7%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1,531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64103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Small Group Market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23.2%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13.5% to 27.9%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34353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6,252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16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6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96" y="0"/>
            <a:ext cx="866195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PY2017 Rate Increase </a:t>
            </a:r>
            <a:r>
              <a:rPr lang="en-US" sz="2800" dirty="0" smtClean="0"/>
              <a:t>Requests </a:t>
            </a:r>
            <a:r>
              <a:rPr lang="en-US" sz="2800" dirty="0"/>
              <a:t>for QHP </a:t>
            </a:r>
            <a:r>
              <a:rPr lang="en-US" sz="2800" dirty="0" smtClean="0"/>
              <a:t>Issuers:</a:t>
            </a:r>
            <a:br>
              <a:rPr lang="en-US" sz="2800" dirty="0" smtClean="0"/>
            </a:br>
            <a:r>
              <a:rPr lang="en-US" sz="2800" dirty="0" smtClean="0"/>
              <a:t>Aetna </a:t>
            </a:r>
            <a:r>
              <a:rPr lang="en-US" sz="2800" dirty="0"/>
              <a:t>Life Insurance Company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8358"/>
              </p:ext>
            </p:extLst>
          </p:nvPr>
        </p:nvGraphicFramePr>
        <p:xfrm>
          <a:off x="1047099" y="1196071"/>
          <a:ext cx="6977270" cy="50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691"/>
                <a:gridCol w="2191579"/>
              </a:tblGrid>
              <a:tr h="449154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Individual Market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23.9%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18.8% to 24.8%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2,084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79918"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Small</a:t>
                      </a:r>
                      <a:r>
                        <a:rPr lang="en-US" sz="2000" b="1" baseline="0" dirty="0" smtClean="0"/>
                        <a:t> Group Market</a:t>
                      </a:r>
                      <a:endParaRPr lang="en-US" sz="2000" b="1" dirty="0"/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18.6%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12.0% to 27.7%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449154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501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</a:t>
            </a:r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6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3" y="0"/>
            <a:ext cx="7767637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PY2017 Rate </a:t>
            </a:r>
            <a:r>
              <a:rPr lang="en-US" sz="2800" dirty="0" smtClean="0"/>
              <a:t>Increase Requests for QHP Issuers: Highmark BCBSD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12261"/>
              </p:ext>
            </p:extLst>
          </p:nvPr>
        </p:nvGraphicFramePr>
        <p:xfrm>
          <a:off x="940692" y="1405515"/>
          <a:ext cx="7125994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233"/>
                <a:gridCol w="264776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Individual Market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32.5%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24.2% to 35.8%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Marketplace: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22,586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Small Group Market</a:t>
                      </a:r>
                      <a:endParaRPr lang="en-US" sz="2000" b="1" dirty="0"/>
                    </a:p>
                  </a:txBody>
                  <a:tcPr marL="68580" marR="685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Overall Average Increase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2.7%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Increase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0.4% to 6.4%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of Plans Impacted on and off Marketplace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Number of Covered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Lives Impacted: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23,108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Footer Placeholder 2"/>
          <p:cNvSpPr txBox="1">
            <a:spLocks/>
          </p:cNvSpPr>
          <p:nvPr/>
        </p:nvSpPr>
        <p:spPr>
          <a:xfrm>
            <a:off x="2888525" y="646004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18</a:t>
            </a:r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7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70892" y="0"/>
            <a:ext cx="7633251" cy="1143000"/>
          </a:xfrm>
        </p:spPr>
        <p:txBody>
          <a:bodyPr/>
          <a:lstStyle/>
          <a:p>
            <a:r>
              <a:rPr lang="en-US" altLang="en-US" sz="2800" dirty="0" smtClean="0">
                <a:cs typeface="Times" panose="02020603050405020304" pitchFamily="18" charset="0"/>
              </a:rPr>
              <a:t>Health Insurance Premium Rate </a:t>
            </a:r>
            <a:r>
              <a:rPr lang="en-US" altLang="en-US" sz="2800" dirty="0">
                <a:cs typeface="Times" panose="02020603050405020304" pitchFamily="18" charset="0"/>
              </a:rPr>
              <a:t>Review for Plan Year </a:t>
            </a:r>
            <a:r>
              <a:rPr lang="en-US" altLang="en-US" sz="2800" dirty="0" smtClean="0">
                <a:cs typeface="Times" panose="02020603050405020304" pitchFamily="18" charset="0"/>
              </a:rPr>
              <a:t>2017</a:t>
            </a:r>
            <a:endParaRPr lang="en-US" altLang="en-US" sz="2800" dirty="0">
              <a:solidFill>
                <a:srgbClr val="FF0000"/>
              </a:solidFill>
              <a:cs typeface="Times" panose="02020603050405020304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46308" y="1465265"/>
            <a:ext cx="7633251" cy="482441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DOI approves/disapproves all health insurance rates following a comprehensive review of all Issuer filings, including requests for rate increase.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754063"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amount filed by the carrier.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Premiums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paid by an individual include the base rate </a:t>
            </a:r>
            <a:r>
              <a:rPr lang="en-US" alt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whatever adjustments are permitted under 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 -- Age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Family Size and Tobacco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proposed health insurance rates for Plan Year 2017 is located on the DOI’s website: 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delawareinsurance.gov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2970" lvl="1" indent="-3429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initial requests from Issuers and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the approved rates. 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Agenda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820738" y="1457325"/>
            <a:ext cx="7767637" cy="468947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National Updates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Plan </a:t>
            </a:r>
            <a:r>
              <a:rPr lang="en-US" altLang="en-US" dirty="0" smtClean="0">
                <a:latin typeface="Arial" charset="0"/>
                <a:cs typeface="Arial" charset="0"/>
              </a:rPr>
              <a:t>Management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Proposed Rates for Plan Year 2017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Key Dates and Reminders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Questions/Comments</a:t>
            </a:r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619500" y="6289675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A10B7D-3C16-4929-A6D3-088937E9F99E}" type="slidenum">
              <a:rPr lang="en-US" altLang="en-US" sz="100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dirty="0" smtClean="0">
              <a:solidFill>
                <a:schemeClr val="tx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2487" y="114300"/>
            <a:ext cx="8135889" cy="809527"/>
          </a:xfrm>
        </p:spPr>
        <p:txBody>
          <a:bodyPr/>
          <a:lstStyle/>
          <a:p>
            <a:r>
              <a:rPr lang="en-US" dirty="0" smtClean="0">
                <a:cs typeface="Times" panose="02020603050405020304" pitchFamily="18" charset="0"/>
              </a:rPr>
              <a:t>Comment Period for Requested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8" y="1310327"/>
            <a:ext cx="8135888" cy="5081046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2000" dirty="0" smtClean="0"/>
              <a:t>The Department of Insurance will conduct public information sessions on the proposed rates: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Monday, June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20, 6:00 p.m.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Carvel State Office Bldg., 820 N. French St., Wilmington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Tuesday, June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21, 11:00 a.m.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Delaware Tech Owens Campus, 21179 College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Drive,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Georgetown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Tuesday, June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r>
              <a:rPr lang="en-US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 6:30 p.m.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Insurance Dept., 841 Silver Lake Blvd., Dover</a:t>
            </a:r>
          </a:p>
          <a:p>
            <a:pPr marL="342900" indent="-342900">
              <a:defRPr/>
            </a:pPr>
            <a:r>
              <a:rPr lang="en-US" sz="2000" dirty="0"/>
              <a:t>Written comments will also be accepted beginning today, June </a:t>
            </a:r>
            <a:r>
              <a:rPr lang="en-US" sz="2000" dirty="0" smtClean="0"/>
              <a:t>2, at </a:t>
            </a:r>
            <a:r>
              <a:rPr lang="en-US" sz="2000" dirty="0" smtClean="0">
                <a:hlinkClick r:id="rId3"/>
              </a:rPr>
              <a:t>ratedivision@state.de.us</a:t>
            </a:r>
            <a:r>
              <a:rPr lang="en-US" sz="2000" dirty="0" smtClean="0"/>
              <a:t>  or by regular mail to the following address:</a:t>
            </a:r>
          </a:p>
          <a:p>
            <a:pPr marL="560070" lvl="1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Insurance Commissioner</a:t>
            </a:r>
          </a:p>
          <a:p>
            <a:pPr marL="560070" lvl="1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841 Silver Lake Blvd.</a:t>
            </a:r>
          </a:p>
          <a:p>
            <a:pPr marL="560070" lvl="1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Dover, DE  19904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  20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114300"/>
            <a:ext cx="805898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Cost Trends in Employer-based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6B9C3-684B-44AE-B018-336CC860393B}" type="slidenum">
              <a:rPr lang="en-US" alt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1501541"/>
            <a:ext cx="8058985" cy="46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5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38138" y="114300"/>
            <a:ext cx="8250237" cy="963613"/>
          </a:xfrm>
        </p:spPr>
        <p:txBody>
          <a:bodyPr/>
          <a:lstStyle/>
          <a:p>
            <a:r>
              <a:rPr lang="en-US" altLang="en-US" sz="2800" dirty="0" smtClean="0">
                <a:cs typeface="Times" panose="02020603050405020304" pitchFamily="18" charset="0"/>
              </a:rPr>
              <a:t>Mitigating the Impact of Rate Increases on Delawareans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4858" y="1508292"/>
            <a:ext cx="5543518" cy="440231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insurance rate increases will affect the cost of coverage, both for those in the Individual and Small Group markets.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impact of these increases will be mitigated for the approximately 82% of Delawareans who were eligible for premium tax credits and purchased plans through the Marketplace.</a:t>
            </a:r>
          </a:p>
          <a:p>
            <a:pPr marL="9017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Premium tax credits offset the price that eligible consumers pay each month to maintain coverage.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4CD5E-6450-4B42-936E-3FC2E09E4175}" type="slidenum">
              <a:rPr lang="en-US" altLang="en-US" sz="100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 smtClean="0">
              <a:solidFill>
                <a:schemeClr val="tx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4370" r="-244" b="32538"/>
          <a:stretch/>
        </p:blipFill>
        <p:spPr>
          <a:xfrm>
            <a:off x="550437" y="2092752"/>
            <a:ext cx="2194560" cy="2461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33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114301"/>
            <a:ext cx="8267363" cy="7831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33538"/>
              </p:ext>
            </p:extLst>
          </p:nvPr>
        </p:nvGraphicFramePr>
        <p:xfrm>
          <a:off x="321014" y="128847"/>
          <a:ext cx="8619325" cy="6674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0997"/>
                <a:gridCol w="2048328"/>
              </a:tblGrid>
              <a:tr h="948506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DOI Health Insurance Premium Rate Review Timeline-PY2017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636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Proposed Date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09598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Deadline for Issuers to submit complete Form and Rate Filings for single risk pool coverage (QHPs and non-QHPs) for Individual and Small Group health insurance products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5/11/2016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1466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begins detailed review of Issuer Form and Rate Filings and QHP Application submissions 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5/12/2016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05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issues Press Release on proposed health insurance rate changes for all Issuers in Individual and Small Group markets, and posts information about proposed changes to DOI website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  <a:effectLst/>
                        </a:rPr>
                        <a:t>6/2/2016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670881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begins Formal </a:t>
                      </a: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Public Comment Period to gather consumer and stakeholder feedback on proposed health insurance premium rate changes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  <a:effectLst/>
                        </a:rPr>
                        <a:t>6/2/2016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2403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conducts county-based Public Information Sessions on proposed health insurance premium rate changes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  <a:effectLst/>
                        </a:rPr>
                        <a:t>6/20/–6/21/2016</a:t>
                      </a:r>
                      <a:endParaRPr lang="en-US" sz="16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submits final recommendations for QHP certification to CMS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9/8/2016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28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CMS sends final list of certified QHPs for Plan Year 2017 to Delaware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10/7/2016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268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DOI issues Press Release on approved health insurance rate changes for all Issuers in Individual and Small Group markets, and posts information about approved rates to DOI website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10/15/2016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214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Marketplace Open Enrollment begins</a:t>
                      </a:r>
                      <a:endParaRPr lang="en-US" sz="14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11/1/2016</a:t>
                      </a:r>
                      <a:endParaRPr lang="en-US" sz="1600" dirty="0">
                        <a:solidFill>
                          <a:schemeClr val="accent6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23863" y="250825"/>
            <a:ext cx="8274050" cy="746125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Key Dates</a:t>
            </a:r>
          </a:p>
        </p:txBody>
      </p:sp>
      <p:sp>
        <p:nvSpPr>
          <p:cNvPr id="7270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52825" y="6289675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charset="0"/>
              <a:buChar char="•"/>
              <a:defRPr sz="2800">
                <a:solidFill>
                  <a:srgbClr val="877E7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5C02E-5F12-4D5A-9AA3-6EB32901C077}" type="slidenum">
              <a:rPr lang="en-US" altLang="en-US" sz="1000" smtClean="0">
                <a:latin typeface="Times" pitchFamily="18" charset="0"/>
                <a:cs typeface="Times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63" y="3783679"/>
            <a:ext cx="818280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Consumers who experience qualifying life events such as birth/adoption of a child; marriage or divorce; loss of minimum essential coverage; denial of Medicaid; aging out of parents’ insurance at age 26; or domestic violence eligibility may enroll outside of open enrollment.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Navigators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assisters and agents and brokers are available to help with enrollments outside open enrollment.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Visit </a:t>
            </a:r>
            <a:r>
              <a:rPr lang="en-US" sz="1700" u="sng" dirty="0">
                <a:solidFill>
                  <a:srgbClr val="00B0F0"/>
                </a:solidFill>
                <a:latin typeface="Arial"/>
              </a:rPr>
              <a:t>www.ChooseHealthDE.com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to find free assistance. </a:t>
            </a:r>
          </a:p>
          <a:p>
            <a:pPr marL="285750" indent="-285750">
              <a:buClr>
                <a:srgbClr val="0083D9"/>
              </a:buClr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Enrollment in Medicaid and in the SHOP marketplace for small businesses is open year-round.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15825"/>
              </p:ext>
            </p:extLst>
          </p:nvPr>
        </p:nvGraphicFramePr>
        <p:xfrm>
          <a:off x="886123" y="1202027"/>
          <a:ext cx="7202078" cy="251311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2005870">
                  <a:extLst>
                    <a:ext uri="{9D8B030D-6E8A-4147-A177-3AD203B41FA5}"/>
                  </a:extLst>
                </a:gridCol>
                <a:gridCol w="5196208">
                  <a:extLst>
                    <a:ext uri="{9D8B030D-6E8A-4147-A177-3AD203B41FA5}"/>
                  </a:extLst>
                </a:gridCol>
              </a:tblGrid>
              <a:tr h="395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Milestone</a:t>
                      </a: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extLst>
                  <a:ext uri="{0D108BD9-81ED-4DB2-BD59-A6C34878D82A}"/>
                </a:extLst>
              </a:tr>
              <a:tr h="558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  <a:r>
                        <a:rPr lang="en-US" sz="1600" b="0" i="0" u="none" strike="noStrike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 20-21, 2016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Public meetings on proposed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 rates increases in all 3 counties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extLst>
                  <a:ext uri="{0D108BD9-81ED-4DB2-BD59-A6C34878D82A}"/>
                </a:extLst>
              </a:tr>
              <a:tr h="4702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July 15, 2016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Public comment period ends on proposed rate increases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</a:tr>
              <a:tr h="467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Nov. 1, 2016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Open enrollment begins for</a:t>
                      </a:r>
                      <a:r>
                        <a:rPr lang="en-US" sz="1600" b="0" i="0" u="none" strike="noStrike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 Plan Year 2017</a:t>
                      </a:r>
                    </a:p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</a:tr>
              <a:tr h="592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Jan. 31, 2017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</a:rPr>
                        <a:t>End of open enrollment for Plan Year 2017</a:t>
                      </a:r>
                      <a:endParaRPr lang="en-US" sz="1600" b="0" i="0" u="none" strike="noStrike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3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smtClean="0">
                <a:cs typeface="Times" pitchFamily="18" charset="0"/>
              </a:rPr>
              <a:t>Questions/Comments</a:t>
            </a:r>
          </a:p>
        </p:txBody>
      </p:sp>
      <p:sp>
        <p:nvSpPr>
          <p:cNvPr id="73731" name="Subtitle 2"/>
          <p:cNvSpPr>
            <a:spLocks noGrp="1"/>
          </p:cNvSpPr>
          <p:nvPr>
            <p:ph type="subTitle" idx="1"/>
          </p:nvPr>
        </p:nvSpPr>
        <p:spPr>
          <a:xfrm>
            <a:off x="793750" y="3398838"/>
            <a:ext cx="6853238" cy="901700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Health Care Commission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cs typeface="Arial" charset="0"/>
              </a:rPr>
              <a:t>Public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84139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                    </a:t>
            </a:r>
            <a:r>
              <a:rPr lang="en-US" sz="1100" dirty="0" smtClean="0">
                <a:solidFill>
                  <a:schemeClr val="tx2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National Updates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302050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Uninsured Rate Continues to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39" y="4807669"/>
            <a:ext cx="7390007" cy="1318493"/>
          </a:xfrm>
        </p:spPr>
        <p:txBody>
          <a:bodyPr>
            <a:noAutofit/>
          </a:bodyPr>
          <a:lstStyle/>
          <a:p>
            <a:r>
              <a:rPr lang="en-US" sz="1900" dirty="0" smtClean="0"/>
              <a:t>2015 </a:t>
            </a:r>
            <a:r>
              <a:rPr lang="en-US" sz="1900" dirty="0"/>
              <a:t>rate </a:t>
            </a:r>
            <a:r>
              <a:rPr lang="en-US" sz="1900" dirty="0" smtClean="0"/>
              <a:t>of 9.1% was </a:t>
            </a:r>
            <a:r>
              <a:rPr lang="en-US" sz="1900" dirty="0"/>
              <a:t>a </a:t>
            </a:r>
            <a:r>
              <a:rPr lang="en-US" sz="1900" dirty="0" smtClean="0"/>
              <a:t>2.4-percentage-point </a:t>
            </a:r>
            <a:r>
              <a:rPr lang="en-US" sz="1900" dirty="0"/>
              <a:t>drop from 2014.</a:t>
            </a:r>
          </a:p>
          <a:p>
            <a:r>
              <a:rPr lang="en-US" sz="1900" dirty="0"/>
              <a:t>Number of uninsured people in 2015 fell to 28.6 million nationwide, or 7.4 million fewer than in 2014</a:t>
            </a:r>
            <a:r>
              <a:rPr lang="en-US" sz="1900" dirty="0" smtClean="0"/>
              <a:t>. Total reduction since 2014: 16.2 million.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3" y="1332713"/>
            <a:ext cx="5852160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16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Delaware’s Uninsured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40" y="1477649"/>
            <a:ext cx="5872292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Delaware Behavioral Risk Factor Surveillance System (adults age 18-64): </a:t>
            </a:r>
            <a:r>
              <a:rPr lang="en-US" dirty="0" smtClean="0"/>
              <a:t>9.7% in 2015. In 2014, the rate was 10.8% and in 2013, 14.3%.</a:t>
            </a:r>
            <a:endParaRPr lang="en-US" dirty="0"/>
          </a:p>
          <a:p>
            <a:r>
              <a:rPr lang="en-US" b="1" dirty="0" smtClean="0"/>
              <a:t>Gallup-</a:t>
            </a:r>
            <a:r>
              <a:rPr lang="en-US" b="1" dirty="0" err="1" smtClean="0"/>
              <a:t>Healthways</a:t>
            </a:r>
            <a:r>
              <a:rPr lang="en-US" b="1" dirty="0" smtClean="0"/>
              <a:t> Well Being Index (adults 18 and older): </a:t>
            </a:r>
            <a:r>
              <a:rPr lang="en-US" dirty="0" smtClean="0"/>
              <a:t>7.4% in 2015. In 2014, the rate was 9.6% and in 2013, it was 10.5%.</a:t>
            </a:r>
          </a:p>
          <a:p>
            <a:r>
              <a:rPr lang="en-US" b="1" dirty="0" smtClean="0"/>
              <a:t>CDC – National Health Interview Survey (ages 0-64): </a:t>
            </a:r>
            <a:r>
              <a:rPr lang="en-US" dirty="0" smtClean="0"/>
              <a:t>up to 7.7% in 2015 (CDC says not statistically significant); 5.4</a:t>
            </a:r>
            <a:r>
              <a:rPr lang="en-US" dirty="0"/>
              <a:t>% </a:t>
            </a:r>
            <a:r>
              <a:rPr lang="en-US" dirty="0" smtClean="0"/>
              <a:t>in 2014</a:t>
            </a:r>
            <a:r>
              <a:rPr lang="en-US" dirty="0"/>
              <a:t>, down </a:t>
            </a:r>
            <a:r>
              <a:rPr lang="en-US" dirty="0" smtClean="0"/>
              <a:t>from </a:t>
            </a:r>
            <a:r>
              <a:rPr lang="en-US" dirty="0"/>
              <a:t>10.7% in </a:t>
            </a:r>
            <a:r>
              <a:rPr lang="en-US" dirty="0" smtClean="0"/>
              <a:t>2013.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3"/>
                </a:solidFill>
              </a:rPr>
              <a:t>5</a:t>
            </a:r>
          </a:p>
          <a:p>
            <a:pPr>
              <a:defRPr/>
            </a:pPr>
            <a:fld id="{65DB3D8D-6A95-4434-A329-525065A3889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455" y="2309221"/>
            <a:ext cx="1645920" cy="184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24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Health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14" y="1571919"/>
            <a:ext cx="776763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2016 </a:t>
            </a:r>
            <a:r>
              <a:rPr lang="en-US" sz="2000" b="1" dirty="0" err="1" smtClean="0"/>
              <a:t>Milliman</a:t>
            </a:r>
            <a:r>
              <a:rPr lang="en-US" sz="2000" b="1" dirty="0" smtClean="0"/>
              <a:t> Medical Index </a:t>
            </a:r>
            <a:r>
              <a:rPr lang="en-US" sz="2000" dirty="0" smtClean="0"/>
              <a:t>found that providing health care to the typical U.S. family of four will cost $25,826.</a:t>
            </a:r>
          </a:p>
          <a:p>
            <a:pPr marL="0" indent="0">
              <a:buNone/>
            </a:pPr>
            <a:r>
              <a:rPr lang="en-US" sz="2000" dirty="0" smtClean="0"/>
              <a:t>That was a 4.7% increase over the 2015 index and the smallest increase since the index began in 2001.</a:t>
            </a:r>
          </a:p>
          <a:p>
            <a:pPr marL="0" indent="0">
              <a:buNone/>
            </a:pPr>
            <a:r>
              <a:rPr lang="en-US" sz="2000" dirty="0" smtClean="0"/>
              <a:t>Prescription drugs represent nearly 17% of total health care spending in the U.S., with a typical family’s prescription drug costs increasing four-fold since 2001.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Milliman</a:t>
            </a:r>
            <a:r>
              <a:rPr lang="en-US" sz="2000" dirty="0" smtClean="0"/>
              <a:t> Medical Index, which tracks only people who get health insurance through an employer, has more than tripled since its first year in 2001.</a:t>
            </a:r>
          </a:p>
          <a:p>
            <a:pPr marL="0" indent="0">
              <a:buNone/>
            </a:pPr>
            <a:r>
              <a:rPr lang="en-US" sz="2000" dirty="0" smtClean="0"/>
              <a:t>For the typical family of four, the cost breakdown for 2016: employer ($14,793); employee premium ($6,717); and employee out-of-pocket ($4,316).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3D8D-6A95-4434-A329-525065A3889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020503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8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Lawsuit on Cost-Sharing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30" y="1470582"/>
            <a:ext cx="7767637" cy="46555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May 12, a U.S. District Judge ruled that the Obama administration spent money on cost-sharing provisions of the Affordable Care Act that Congress never appropriated.</a:t>
            </a:r>
          </a:p>
          <a:p>
            <a:r>
              <a:rPr lang="en-US" dirty="0" smtClean="0"/>
              <a:t>House Republicans challenged the administration’s spending through the Marketplaces to reduce deductibles, co-pays and coinsurance as unconstitutional.  </a:t>
            </a:r>
          </a:p>
          <a:p>
            <a:r>
              <a:rPr lang="en-US" dirty="0" smtClean="0"/>
              <a:t>Judge Rosemary Collyer stayed her decision pending an appeal.</a:t>
            </a:r>
          </a:p>
          <a:p>
            <a:r>
              <a:rPr lang="en-US" dirty="0" smtClean="0"/>
              <a:t>It could take as long as 2 years for case to reach the Supreme Court.</a:t>
            </a:r>
          </a:p>
          <a:p>
            <a:r>
              <a:rPr lang="en-US" dirty="0" smtClean="0"/>
              <a:t>43% of Delaware’s 28,256 enrollees receive cost-sharing reduction.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7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9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at HealthCare.gov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08" y="1329180"/>
            <a:ext cx="8022767" cy="4796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CMS announced several changes on the federally facilitated marketplaces (FFMs) through HealthCare.gov:</a:t>
            </a:r>
          </a:p>
          <a:p>
            <a:pPr marL="90297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On auto-renewals, FFM will try to ensure that consumers who received cost-sharing reductions remain in silver level plans.</a:t>
            </a:r>
          </a:p>
          <a:p>
            <a:pPr marL="90297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If an insurer discontinues a silver plan, a consumer will be renewed into another silver plan in the most similar product line.</a:t>
            </a:r>
          </a:p>
          <a:p>
            <a:pPr marL="90297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Renewal and discontinuation notices will be shorter and will more clearly provide enrollees with direction on next steps.</a:t>
            </a:r>
          </a:p>
          <a:p>
            <a:pPr marL="90297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Quality ratings of health plans will not be available nationwide as originally envisioned. Ratings will be piloted in 5 states: Michigan, Ohio, Pennsylvania, Virginia and Wisconsin.</a:t>
            </a:r>
          </a:p>
          <a:p>
            <a:pPr marL="90297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FFM is encouraging new types of plans called “Simple Choice” plans with the same fixed deductible, out-of-pocket limits and co-pays for specified services within bronze, silver, gold and platinum levels.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3D8D-6A95-4434-A329-525065A3889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51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ctrTitle"/>
          </p:nvPr>
        </p:nvSpPr>
        <p:spPr>
          <a:xfrm>
            <a:off x="793750" y="1435100"/>
            <a:ext cx="7539038" cy="1931988"/>
          </a:xfrm>
        </p:spPr>
        <p:txBody>
          <a:bodyPr/>
          <a:lstStyle/>
          <a:p>
            <a:r>
              <a:rPr lang="en-US" altLang="en-US" dirty="0" smtClean="0">
                <a:cs typeface="Times" pitchFamily="18" charset="0"/>
              </a:rPr>
              <a:t>Plan Management Updates</a:t>
            </a:r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2756547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                    </a:t>
            </a:r>
            <a:r>
              <a:rPr lang="en-US" sz="1100" dirty="0" smtClean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Health Insurance Marketplac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7ED9"/>
      </a:accent1>
      <a:accent2>
        <a:srgbClr val="00A590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Milestone_Colors.thmx</Template>
  <TotalTime>30745</TotalTime>
  <Words>1898</Words>
  <Application>Microsoft Office PowerPoint</Application>
  <PresentationFormat>On-screen Show (4:3)</PresentationFormat>
  <Paragraphs>347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Delaware’s Health Insurance Marketplace: Update on Activity</vt:lpstr>
      <vt:lpstr>Agenda</vt:lpstr>
      <vt:lpstr>National Updates</vt:lpstr>
      <vt:lpstr>U.S. Uninsured Rate Continues to Fall</vt:lpstr>
      <vt:lpstr>Delaware’s Uninsured Rate</vt:lpstr>
      <vt:lpstr>Cost of Health Care </vt:lpstr>
      <vt:lpstr>ACA Lawsuit on Cost-Sharing </vt:lpstr>
      <vt:lpstr>Changes at HealthCare.gov</vt:lpstr>
      <vt:lpstr>Plan Management Updates</vt:lpstr>
      <vt:lpstr>Update on Issuer Applications for Plan Year 2017 QHP Certification</vt:lpstr>
      <vt:lpstr>Medical QHP Submissions for PY2017</vt:lpstr>
      <vt:lpstr>Stand-Alone Dental (SADP) QHP Submissions</vt:lpstr>
      <vt:lpstr>QHP Review for Plan Year 2017 Is Under Way</vt:lpstr>
      <vt:lpstr>Proposed Rates  for Plan Year 2017</vt:lpstr>
      <vt:lpstr>Requested Rates Increases for 2017 QHP Issuers Announced</vt:lpstr>
      <vt:lpstr>PY2017 Rate Increase Requests for QHP Issuers: Aetna Health, Inc.</vt:lpstr>
      <vt:lpstr>PY2017 Rate Increase Requests for QHP Issuers: Aetna Life Insurance Company</vt:lpstr>
      <vt:lpstr>PY2017 Rate Increase Requests for QHP Issuers: Highmark BCBSD</vt:lpstr>
      <vt:lpstr>Health Insurance Premium Rate Review for Plan Year 2017</vt:lpstr>
      <vt:lpstr>Comment Period for Requested Rates</vt:lpstr>
      <vt:lpstr>Cost Trends in Employer-based Coverage</vt:lpstr>
      <vt:lpstr>Mitigating the Impact of Rate Increases on Delawareans</vt:lpstr>
      <vt:lpstr>PowerPoint Presentation</vt:lpstr>
      <vt:lpstr>Key Dates</vt:lpstr>
      <vt:lpstr>Questions/Comments</vt:lpstr>
    </vt:vector>
  </TitlesOfParts>
  <Company>AB&amp;C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DHSS</cp:lastModifiedBy>
  <cp:revision>1049</cp:revision>
  <cp:lastPrinted>2016-06-01T21:22:22Z</cp:lastPrinted>
  <dcterms:created xsi:type="dcterms:W3CDTF">2011-04-08T20:26:11Z</dcterms:created>
  <dcterms:modified xsi:type="dcterms:W3CDTF">2016-06-02T17:58:41Z</dcterms:modified>
</cp:coreProperties>
</file>