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1"/>
  </p:handoutMasterIdLst>
  <p:sldIdLst>
    <p:sldId id="256" r:id="rId2"/>
    <p:sldId id="257" r:id="rId3"/>
    <p:sldId id="258" r:id="rId4"/>
    <p:sldId id="263" r:id="rId5"/>
    <p:sldId id="259" r:id="rId6"/>
    <p:sldId id="260" r:id="rId7"/>
    <p:sldId id="264" r:id="rId8"/>
    <p:sldId id="261" r:id="rId9"/>
    <p:sldId id="262" r:id="rId10"/>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71"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42"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3AC3B909-8D18-4A47-B1FA-5203B3567CFF}" type="datetimeFigureOut">
              <a:rPr lang="en-US" smtClean="0"/>
              <a:t>6/2/2016</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8CCE095C-EF17-4D7E-B930-7BB6716E9012}" type="slidenum">
              <a:rPr lang="en-US" smtClean="0"/>
              <a:t>‹#›</a:t>
            </a:fld>
            <a:endParaRPr lang="en-US"/>
          </a:p>
        </p:txBody>
      </p:sp>
    </p:spTree>
    <p:extLst>
      <p:ext uri="{BB962C8B-B14F-4D97-AF65-F5344CB8AC3E}">
        <p14:creationId xmlns:p14="http://schemas.microsoft.com/office/powerpoint/2010/main" val="255925349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69680B9-567A-44A1-8282-4FBC3F391DBD}" type="datetimeFigureOut">
              <a:rPr lang="en-US" smtClean="0"/>
              <a:t>6/2/2016</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4B4822C5-9946-4487-9A21-27EE7D3F4270}"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9680B9-567A-44A1-8282-4FBC3F391DBD}" type="datetimeFigureOut">
              <a:rPr lang="en-US" smtClean="0"/>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822C5-9946-4487-9A21-27EE7D3F427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9680B9-567A-44A1-8282-4FBC3F391DBD}" type="datetimeFigureOut">
              <a:rPr lang="en-US" smtClean="0"/>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822C5-9946-4487-9A21-27EE7D3F427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9680B9-567A-44A1-8282-4FBC3F391DBD}" type="datetimeFigureOut">
              <a:rPr lang="en-US" smtClean="0"/>
              <a:t>6/2/2016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822C5-9946-4487-9A21-27EE7D3F427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69680B9-567A-44A1-8282-4FBC3F391DBD}" type="datetimeFigureOut">
              <a:rPr lang="en-US" smtClean="0"/>
              <a:t>6/2/2016</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4822C5-9946-4487-9A21-27EE7D3F4270}"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69680B9-567A-44A1-8282-4FBC3F391DBD}" type="datetimeFigureOut">
              <a:rPr lang="en-US" smtClean="0"/>
              <a:t>6/2/2016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4822C5-9946-4487-9A21-27EE7D3F427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69680B9-567A-44A1-8282-4FBC3F391DBD}" type="datetimeFigureOut">
              <a:rPr lang="en-US" smtClean="0"/>
              <a:t>6/2/2016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4822C5-9946-4487-9A21-27EE7D3F427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9680B9-567A-44A1-8282-4FBC3F391DBD}" type="datetimeFigureOut">
              <a:rPr lang="en-US" smtClean="0"/>
              <a:t>6/2/2016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4822C5-9946-4487-9A21-27EE7D3F427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69680B9-567A-44A1-8282-4FBC3F391DBD}" type="datetimeFigureOut">
              <a:rPr lang="en-US" smtClean="0"/>
              <a:t>6/2/2016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4822C5-9946-4487-9A21-27EE7D3F427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69680B9-567A-44A1-8282-4FBC3F391DBD}" type="datetimeFigureOut">
              <a:rPr lang="en-US" smtClean="0"/>
              <a:t>6/2/2016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4822C5-9946-4487-9A21-27EE7D3F4270}"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C69680B9-567A-44A1-8282-4FBC3F391DBD}" type="datetimeFigureOut">
              <a:rPr lang="en-US" smtClean="0"/>
              <a:t>6/2/2016</a:t>
            </a:fld>
            <a:endParaRPr lang="en-US"/>
          </a:p>
        </p:txBody>
      </p:sp>
      <p:sp>
        <p:nvSpPr>
          <p:cNvPr id="7" name="Slide Number Placeholder 6"/>
          <p:cNvSpPr>
            <a:spLocks noGrp="1"/>
          </p:cNvSpPr>
          <p:nvPr>
            <p:ph type="sldNum" sz="quarter" idx="12"/>
          </p:nvPr>
        </p:nvSpPr>
        <p:spPr/>
        <p:txBody>
          <a:bodyPr/>
          <a:lstStyle/>
          <a:p>
            <a:fld id="{4B4822C5-9946-4487-9A21-27EE7D3F4270}"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C69680B9-567A-44A1-8282-4FBC3F391DBD}" type="datetimeFigureOut">
              <a:rPr lang="en-US" smtClean="0"/>
              <a:t>6/2/2016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4B4822C5-9946-4487-9A21-27EE7D3F4270}"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pic>
        <p:nvPicPr>
          <p:cNvPr id="11"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57201" y="6021075"/>
            <a:ext cx="2286000" cy="44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70000" lnSpcReduction="20000"/>
          </a:bodyPr>
          <a:lstStyle/>
          <a:p>
            <a:r>
              <a:rPr lang="en-US" dirty="0" smtClean="0">
                <a:solidFill>
                  <a:schemeClr val="tx1"/>
                </a:solidFill>
              </a:rPr>
              <a:t>Health Care Commission meeting</a:t>
            </a:r>
          </a:p>
          <a:p>
            <a:r>
              <a:rPr lang="en-US" dirty="0" smtClean="0">
                <a:solidFill>
                  <a:schemeClr val="tx1"/>
                </a:solidFill>
              </a:rPr>
              <a:t>June 2, 2016</a:t>
            </a:r>
            <a:endParaRPr lang="en-US" dirty="0">
              <a:solidFill>
                <a:schemeClr val="tx1"/>
              </a:solidFill>
            </a:endParaRPr>
          </a:p>
        </p:txBody>
      </p:sp>
      <p:sp>
        <p:nvSpPr>
          <p:cNvPr id="2" name="Title 1"/>
          <p:cNvSpPr>
            <a:spLocks noGrp="1"/>
          </p:cNvSpPr>
          <p:nvPr>
            <p:ph type="ctrTitle"/>
          </p:nvPr>
        </p:nvSpPr>
        <p:spPr/>
        <p:txBody>
          <a:bodyPr/>
          <a:lstStyle/>
          <a:p>
            <a:r>
              <a:rPr lang="en-US" dirty="0" smtClean="0"/>
              <a:t>Health Care Connection</a:t>
            </a:r>
            <a:endParaRPr lang="en-US" dirty="0"/>
          </a:p>
        </p:txBody>
      </p:sp>
    </p:spTree>
    <p:extLst>
      <p:ext uri="{BB962C8B-B14F-4D97-AF65-F5344CB8AC3E}">
        <p14:creationId xmlns:p14="http://schemas.microsoft.com/office/powerpoint/2010/main" val="371214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2012, The Community Health Access Program (CHAP) was administratively transferred from the Health Care Commission to the Division of Public Health.</a:t>
            </a:r>
          </a:p>
          <a:p>
            <a:r>
              <a:rPr lang="en-US" dirty="0" smtClean="0"/>
              <a:t>This move saved the Department of Health and Social Services approximately $400,000 per year in administrative costs.</a:t>
            </a:r>
          </a:p>
          <a:p>
            <a:r>
              <a:rPr lang="en-US" dirty="0" smtClean="0"/>
              <a:t>CHAP was integrated into the Screening for Life Program due to the overlap in the number of participants in each program.  In addition, program criteria for enrollment was very similar.</a:t>
            </a:r>
          </a:p>
          <a:p>
            <a:r>
              <a:rPr lang="en-US" dirty="0" smtClean="0"/>
              <a:t>Relies on the VIP at the Medical Society of Delaware to recruit and retain health care providers who will see patients at discounted rates.</a:t>
            </a:r>
            <a:endParaRPr lang="en-US" dirty="0"/>
          </a:p>
        </p:txBody>
      </p:sp>
    </p:spTree>
    <p:extLst>
      <p:ext uri="{BB962C8B-B14F-4D97-AF65-F5344CB8AC3E}">
        <p14:creationId xmlns:p14="http://schemas.microsoft.com/office/powerpoint/2010/main" val="1422227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 = HCC	</a:t>
            </a:r>
            <a:endParaRPr lang="en-US" dirty="0"/>
          </a:p>
        </p:txBody>
      </p:sp>
      <p:sp>
        <p:nvSpPr>
          <p:cNvPr id="3" name="Content Placeholder 2"/>
          <p:cNvSpPr>
            <a:spLocks noGrp="1"/>
          </p:cNvSpPr>
          <p:nvPr>
            <p:ph idx="1"/>
          </p:nvPr>
        </p:nvSpPr>
        <p:spPr/>
        <p:txBody>
          <a:bodyPr>
            <a:normAutofit/>
          </a:bodyPr>
          <a:lstStyle/>
          <a:p>
            <a:r>
              <a:rPr lang="en-US" dirty="0" smtClean="0"/>
              <a:t>In 2015, CHAP officially became Health Care Connection. </a:t>
            </a:r>
          </a:p>
          <a:p>
            <a:r>
              <a:rPr lang="en-US" dirty="0" smtClean="0"/>
              <a:t>The name change was spurred by the movement to encourage people to obtain healthcare coverage through the Health Insurance Marketplace.</a:t>
            </a:r>
          </a:p>
          <a:p>
            <a:r>
              <a:rPr lang="en-US" dirty="0" smtClean="0"/>
              <a:t>The intent of the name change was to begin to have residents see that the “old” CHAP no longer existed.</a:t>
            </a:r>
            <a:endParaRPr lang="en-US" dirty="0"/>
          </a:p>
        </p:txBody>
      </p:sp>
    </p:spTree>
    <p:extLst>
      <p:ext uri="{BB962C8B-B14F-4D97-AF65-F5344CB8AC3E}">
        <p14:creationId xmlns:p14="http://schemas.microsoft.com/office/powerpoint/2010/main" val="2126869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a:t>
            </a:r>
            <a:endParaRPr lang="en-US" dirty="0"/>
          </a:p>
        </p:txBody>
      </p:sp>
      <p:sp>
        <p:nvSpPr>
          <p:cNvPr id="3" name="Content Placeholder 2"/>
          <p:cNvSpPr>
            <a:spLocks noGrp="1"/>
          </p:cNvSpPr>
          <p:nvPr>
            <p:ph idx="1"/>
          </p:nvPr>
        </p:nvSpPr>
        <p:spPr/>
        <p:txBody>
          <a:bodyPr>
            <a:normAutofit/>
          </a:bodyPr>
          <a:lstStyle/>
          <a:p>
            <a:pPr lvl="0"/>
            <a:r>
              <a:rPr lang="en-US" dirty="0"/>
              <a:t>The Health Care Connection (HCC) ensures access by </a:t>
            </a:r>
            <a:r>
              <a:rPr lang="en-US" dirty="0" smtClean="0"/>
              <a:t>individuals who are uninsured to </a:t>
            </a:r>
            <a:r>
              <a:rPr lang="en-US" dirty="0"/>
              <a:t>primary care doctors, medical specialists, health promotion and disease prevention services and help with access to other health resources—including prescription programs, and laboratory and radiology services. HCC program staff are available to assist individuals with establishing a health care home, scheduling appointments, and removing barriers to obtaining healthcare and health promotion </a:t>
            </a:r>
            <a:r>
              <a:rPr lang="en-US" dirty="0" smtClean="0"/>
              <a:t>services.</a:t>
            </a:r>
            <a:endParaRPr lang="en-US" dirty="0"/>
          </a:p>
        </p:txBody>
      </p:sp>
    </p:spTree>
    <p:extLst>
      <p:ext uri="{BB962C8B-B14F-4D97-AF65-F5344CB8AC3E}">
        <p14:creationId xmlns:p14="http://schemas.microsoft.com/office/powerpoint/2010/main" val="3369347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HCC</a:t>
            </a:r>
            <a:endParaRPr lang="en-US" dirty="0"/>
          </a:p>
        </p:txBody>
      </p:sp>
      <p:sp>
        <p:nvSpPr>
          <p:cNvPr id="3" name="Content Placeholder 2"/>
          <p:cNvSpPr>
            <a:spLocks noGrp="1"/>
          </p:cNvSpPr>
          <p:nvPr>
            <p:ph idx="1"/>
          </p:nvPr>
        </p:nvSpPr>
        <p:spPr/>
        <p:txBody>
          <a:bodyPr>
            <a:normAutofit/>
          </a:bodyPr>
          <a:lstStyle/>
          <a:p>
            <a:r>
              <a:rPr lang="en-US" dirty="0" smtClean="0"/>
              <a:t>The Health Care Connection program maintains much of the CHAP program with a few exceptions:</a:t>
            </a:r>
          </a:p>
          <a:p>
            <a:pPr lvl="1"/>
            <a:r>
              <a:rPr lang="en-US" dirty="0" smtClean="0"/>
              <a:t>Changes:</a:t>
            </a:r>
          </a:p>
          <a:p>
            <a:pPr lvl="2"/>
            <a:r>
              <a:rPr lang="en-US" dirty="0" smtClean="0"/>
              <a:t>Requires non-US Citizens to complete a self-attestation form indicating they are not eligible to obtain health care coverage from the Health Insurance Marketplace.</a:t>
            </a:r>
          </a:p>
          <a:p>
            <a:pPr lvl="2"/>
            <a:r>
              <a:rPr lang="en-US" dirty="0" smtClean="0"/>
              <a:t>Requires non-US Citizens to provide a copy of a current or expired VISA or a letter indicating they do not have a VISA to ensure they cannot be routed to Medicaid or the Health Insurance Marketplace.</a:t>
            </a:r>
          </a:p>
          <a:p>
            <a:pPr lvl="2"/>
            <a:r>
              <a:rPr lang="en-US" dirty="0" smtClean="0"/>
              <a:t>US Citizens must apply for Medicaid (if below 138% of FPL) or the Health Insurance Marketplace and demonstrate denial or exemption before being potentially eligible for HCC.</a:t>
            </a:r>
          </a:p>
        </p:txBody>
      </p:sp>
    </p:spTree>
    <p:extLst>
      <p:ext uri="{BB962C8B-B14F-4D97-AF65-F5344CB8AC3E}">
        <p14:creationId xmlns:p14="http://schemas.microsoft.com/office/powerpoint/2010/main" val="2191658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HCC</a:t>
            </a:r>
            <a:endParaRPr lang="en-US" dirty="0"/>
          </a:p>
        </p:txBody>
      </p:sp>
      <p:sp>
        <p:nvSpPr>
          <p:cNvPr id="3" name="Content Placeholder 2"/>
          <p:cNvSpPr>
            <a:spLocks noGrp="1"/>
          </p:cNvSpPr>
          <p:nvPr>
            <p:ph idx="1"/>
          </p:nvPr>
        </p:nvSpPr>
        <p:spPr/>
        <p:txBody>
          <a:bodyPr/>
          <a:lstStyle/>
          <a:p>
            <a:r>
              <a:rPr lang="en-US" dirty="0" smtClean="0"/>
              <a:t>HCC program (cont’d)</a:t>
            </a:r>
          </a:p>
          <a:p>
            <a:pPr lvl="1"/>
            <a:r>
              <a:rPr lang="en-US" dirty="0" smtClean="0"/>
              <a:t>Things that are the same</a:t>
            </a:r>
          </a:p>
          <a:p>
            <a:pPr lvl="2"/>
            <a:r>
              <a:rPr lang="en-US" dirty="0" smtClean="0"/>
              <a:t>Income &lt;200% FPL</a:t>
            </a:r>
          </a:p>
          <a:p>
            <a:pPr lvl="2"/>
            <a:r>
              <a:rPr lang="en-US" dirty="0" smtClean="0"/>
              <a:t>Resident of Delaware</a:t>
            </a:r>
          </a:p>
          <a:p>
            <a:pPr lvl="2"/>
            <a:r>
              <a:rPr lang="en-US" dirty="0" smtClean="0"/>
              <a:t>Uninsured</a:t>
            </a:r>
          </a:p>
          <a:p>
            <a:pPr marL="914400" lvl="2" indent="0">
              <a:buNone/>
            </a:pPr>
            <a:endParaRPr lang="en-US" dirty="0"/>
          </a:p>
        </p:txBody>
      </p:sp>
    </p:spTree>
    <p:extLst>
      <p:ext uri="{BB962C8B-B14F-4D97-AF65-F5344CB8AC3E}">
        <p14:creationId xmlns:p14="http://schemas.microsoft.com/office/powerpoint/2010/main" val="3007415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Promotion Advocates</a:t>
            </a:r>
            <a:endParaRPr lang="en-US" dirty="0"/>
          </a:p>
        </p:txBody>
      </p:sp>
      <p:sp>
        <p:nvSpPr>
          <p:cNvPr id="3" name="Content Placeholder 2"/>
          <p:cNvSpPr>
            <a:spLocks noGrp="1"/>
          </p:cNvSpPr>
          <p:nvPr>
            <p:ph idx="1"/>
          </p:nvPr>
        </p:nvSpPr>
        <p:spPr/>
        <p:txBody>
          <a:bodyPr>
            <a:normAutofit/>
          </a:bodyPr>
          <a:lstStyle/>
          <a:p>
            <a:pPr lvl="2"/>
            <a:r>
              <a:rPr lang="en-US" dirty="0" smtClean="0"/>
              <a:t>In the past, CHAP Coordinators primarily performed financial screening at health care facilities for potential CHAP clients.</a:t>
            </a:r>
          </a:p>
          <a:p>
            <a:pPr lvl="2"/>
            <a:r>
              <a:rPr lang="en-US" dirty="0" smtClean="0"/>
              <a:t>Today, the staff are called Health Promotion Advocates (HPAs) and their work aligns with the SIM work focusing on  broader care coordination and health promotion services and not just on financial screening.</a:t>
            </a:r>
          </a:p>
          <a:p>
            <a:pPr lvl="2"/>
            <a:r>
              <a:rPr lang="en-US" dirty="0" smtClean="0"/>
              <a:t>The HPAs provide information on healthy lifestyles, refer people to various health programs such as the DE </a:t>
            </a:r>
            <a:r>
              <a:rPr lang="en-US" dirty="0" err="1" smtClean="0"/>
              <a:t>Quitline</a:t>
            </a:r>
            <a:r>
              <a:rPr lang="en-US" dirty="0" smtClean="0"/>
              <a:t>, Diabetes Prevention Program, Diabetes Self Management Programs, Screening for Life, etc.</a:t>
            </a:r>
            <a:endParaRPr lang="en-US" dirty="0"/>
          </a:p>
        </p:txBody>
      </p:sp>
    </p:spTree>
    <p:extLst>
      <p:ext uri="{BB962C8B-B14F-4D97-AF65-F5344CB8AC3E}">
        <p14:creationId xmlns:p14="http://schemas.microsoft.com/office/powerpoint/2010/main" val="1279131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 vs. HCC</a:t>
            </a:r>
            <a:endParaRPr lang="en-US" dirty="0"/>
          </a:p>
        </p:txBody>
      </p:sp>
      <p:sp>
        <p:nvSpPr>
          <p:cNvPr id="3" name="Content Placeholder 2"/>
          <p:cNvSpPr>
            <a:spLocks noGrp="1"/>
          </p:cNvSpPr>
          <p:nvPr>
            <p:ph idx="1"/>
          </p:nvPr>
        </p:nvSpPr>
        <p:spPr/>
        <p:txBody>
          <a:bodyPr/>
          <a:lstStyle/>
          <a:p>
            <a:r>
              <a:rPr lang="en-US" dirty="0" smtClean="0"/>
              <a:t>Programs by the numbers:</a:t>
            </a:r>
          </a:p>
          <a:p>
            <a:pPr lvl="1"/>
            <a:r>
              <a:rPr lang="en-US" dirty="0" smtClean="0"/>
              <a:t>September 2013</a:t>
            </a:r>
          </a:p>
          <a:p>
            <a:pPr lvl="2"/>
            <a:r>
              <a:rPr lang="en-US" dirty="0" smtClean="0"/>
              <a:t>CHAP = 11,609 enrolled</a:t>
            </a:r>
          </a:p>
          <a:p>
            <a:pPr lvl="1"/>
            <a:r>
              <a:rPr lang="en-US" dirty="0" smtClean="0"/>
              <a:t>September 2014</a:t>
            </a:r>
          </a:p>
          <a:p>
            <a:pPr lvl="2"/>
            <a:r>
              <a:rPr lang="en-US" dirty="0" smtClean="0"/>
              <a:t>CHAP = 7,106 enrolled</a:t>
            </a:r>
          </a:p>
          <a:p>
            <a:pPr lvl="1"/>
            <a:r>
              <a:rPr lang="en-US" dirty="0" smtClean="0"/>
              <a:t>September 2015</a:t>
            </a:r>
          </a:p>
          <a:p>
            <a:pPr lvl="2"/>
            <a:r>
              <a:rPr lang="en-US" dirty="0" smtClean="0"/>
              <a:t>HCC = 3,116 enrolled</a:t>
            </a:r>
          </a:p>
          <a:p>
            <a:pPr lvl="1"/>
            <a:r>
              <a:rPr lang="en-US" dirty="0" smtClean="0"/>
              <a:t>April 30, 2016</a:t>
            </a:r>
          </a:p>
          <a:p>
            <a:pPr lvl="2"/>
            <a:r>
              <a:rPr lang="en-US" dirty="0" smtClean="0"/>
              <a:t>HCC = 2,170 enrolled</a:t>
            </a:r>
          </a:p>
          <a:p>
            <a:pPr lvl="2"/>
            <a:endParaRPr lang="en-US" dirty="0" smtClean="0"/>
          </a:p>
          <a:p>
            <a:pPr lvl="2"/>
            <a:endParaRPr lang="en-US" dirty="0"/>
          </a:p>
        </p:txBody>
      </p:sp>
    </p:spTree>
    <p:extLst>
      <p:ext uri="{BB962C8B-B14F-4D97-AF65-F5344CB8AC3E}">
        <p14:creationId xmlns:p14="http://schemas.microsoft.com/office/powerpoint/2010/main" val="3142698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MSD/VIP</a:t>
            </a:r>
            <a:endParaRPr lang="en-US" dirty="0"/>
          </a:p>
        </p:txBody>
      </p:sp>
      <p:sp>
        <p:nvSpPr>
          <p:cNvPr id="3" name="Content Placeholder 2"/>
          <p:cNvSpPr>
            <a:spLocks noGrp="1"/>
          </p:cNvSpPr>
          <p:nvPr>
            <p:ph idx="1"/>
          </p:nvPr>
        </p:nvSpPr>
        <p:spPr/>
        <p:txBody>
          <a:bodyPr>
            <a:normAutofit/>
          </a:bodyPr>
          <a:lstStyle/>
          <a:p>
            <a:r>
              <a:rPr lang="en-US" dirty="0" smtClean="0"/>
              <a:t>To date in Fiscal Year 16 (July – March), MSD/VIP by the numbers:</a:t>
            </a:r>
          </a:p>
          <a:p>
            <a:pPr lvl="1"/>
            <a:r>
              <a:rPr lang="en-US" dirty="0" smtClean="0"/>
              <a:t>570 health care providers participating in VIP</a:t>
            </a:r>
          </a:p>
          <a:p>
            <a:pPr lvl="2"/>
            <a:r>
              <a:rPr lang="en-US" dirty="0" smtClean="0"/>
              <a:t>293 New Castle County</a:t>
            </a:r>
          </a:p>
          <a:p>
            <a:pPr lvl="2"/>
            <a:r>
              <a:rPr lang="en-US" dirty="0" smtClean="0"/>
              <a:t>112 Kent County</a:t>
            </a:r>
          </a:p>
          <a:p>
            <a:pPr lvl="2"/>
            <a:r>
              <a:rPr lang="en-US" dirty="0" smtClean="0"/>
              <a:t>165 Sussex County</a:t>
            </a:r>
          </a:p>
          <a:p>
            <a:pPr lvl="1"/>
            <a:r>
              <a:rPr lang="en-US" dirty="0" smtClean="0"/>
              <a:t>341 HCC clients were referred to specialty care</a:t>
            </a:r>
          </a:p>
          <a:p>
            <a:pPr lvl="1"/>
            <a:r>
              <a:rPr lang="en-US" dirty="0" smtClean="0"/>
              <a:t>203 </a:t>
            </a:r>
            <a:r>
              <a:rPr lang="en-US" dirty="0"/>
              <a:t>clients </a:t>
            </a:r>
            <a:r>
              <a:rPr lang="en-US" dirty="0" smtClean="0"/>
              <a:t>were connected with </a:t>
            </a:r>
            <a:r>
              <a:rPr lang="en-US" dirty="0"/>
              <a:t>a primary care </a:t>
            </a:r>
            <a:r>
              <a:rPr lang="en-US" dirty="0" smtClean="0"/>
              <a:t>provider (other enrollees already had a medical home)</a:t>
            </a:r>
            <a:endParaRPr lang="en-US" dirty="0"/>
          </a:p>
          <a:p>
            <a:pPr lvl="1"/>
            <a:r>
              <a:rPr lang="en-US" dirty="0" smtClean="0"/>
              <a:t>Clients were assisted with filling 1568 prescriptions </a:t>
            </a:r>
          </a:p>
        </p:txBody>
      </p:sp>
    </p:spTree>
    <p:extLst>
      <p:ext uri="{BB962C8B-B14F-4D97-AF65-F5344CB8AC3E}">
        <p14:creationId xmlns:p14="http://schemas.microsoft.com/office/powerpoint/2010/main" val="27205721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165</TotalTime>
  <Words>573</Words>
  <Application>Microsoft Office PowerPoint</Application>
  <PresentationFormat>On-screen Show (4:3)</PresentationFormat>
  <Paragraphs>49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Apothecary</vt:lpstr>
      <vt:lpstr>Health Care Connection</vt:lpstr>
      <vt:lpstr>Background</vt:lpstr>
      <vt:lpstr>CHAP = HCC </vt:lpstr>
      <vt:lpstr>Mission</vt:lpstr>
      <vt:lpstr>HCC</vt:lpstr>
      <vt:lpstr>HCC</vt:lpstr>
      <vt:lpstr>Health Promotion Advocates</vt:lpstr>
      <vt:lpstr>CHAP vs. HCC</vt:lpstr>
      <vt:lpstr>MSD/VIP</vt:lpstr>
    </vt:vector>
  </TitlesOfParts>
  <Company>DHSS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Care Connection</dc:title>
  <dc:creator>DHSS</dc:creator>
  <cp:lastModifiedBy>DHSS</cp:lastModifiedBy>
  <cp:revision>17</cp:revision>
  <cp:lastPrinted>2016-06-01T11:58:14Z</cp:lastPrinted>
  <dcterms:created xsi:type="dcterms:W3CDTF">2016-05-23T15:23:47Z</dcterms:created>
  <dcterms:modified xsi:type="dcterms:W3CDTF">2016-06-02T17:59:11Z</dcterms:modified>
</cp:coreProperties>
</file>