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handoutMasterIdLst>
    <p:handoutMasterId r:id="rId25"/>
  </p:handoutMasterIdLst>
  <p:sldIdLst>
    <p:sldId id="256" r:id="rId2"/>
    <p:sldId id="257" r:id="rId3"/>
    <p:sldId id="258" r:id="rId4"/>
    <p:sldId id="273" r:id="rId5"/>
    <p:sldId id="259" r:id="rId6"/>
    <p:sldId id="260" r:id="rId7"/>
    <p:sldId id="261" r:id="rId8"/>
    <p:sldId id="262" r:id="rId9"/>
    <p:sldId id="274" r:id="rId10"/>
    <p:sldId id="267" r:id="rId11"/>
    <p:sldId id="264" r:id="rId12"/>
    <p:sldId id="265" r:id="rId13"/>
    <p:sldId id="268" r:id="rId14"/>
    <p:sldId id="270" r:id="rId15"/>
    <p:sldId id="271" r:id="rId16"/>
    <p:sldId id="272" r:id="rId17"/>
    <p:sldId id="275" r:id="rId18"/>
    <p:sldId id="276" r:id="rId19"/>
    <p:sldId id="279" r:id="rId20"/>
    <p:sldId id="277" r:id="rId21"/>
    <p:sldId id="280" r:id="rId22"/>
    <p:sldId id="278" r:id="rId23"/>
    <p:sldId id="266" r:id="rId2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868" autoAdjust="0"/>
    <p:restoredTop sz="94660"/>
  </p:normalViewPr>
  <p:slideViewPr>
    <p:cSldViewPr snapToGrid="0">
      <p:cViewPr varScale="1">
        <p:scale>
          <a:sx n="40" d="100"/>
          <a:sy n="40" d="100"/>
        </p:scale>
        <p:origin x="672" y="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A86493-BBE5-4729-B9C4-9C52A01D264D}" type="datetimeFigureOut">
              <a:rPr lang="en-US" smtClean="0"/>
              <a:t>10/8/2018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816F2B-4894-49C4-BB9C-6AD3C58487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519235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10/8/2018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10/8/2018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10/8/2018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10/8/2018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10/8/2018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10/8/2018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10/8/2018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10/8/2018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68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5.png"/><Relationship Id="rId4" Type="http://schemas.openxmlformats.org/officeDocument/2006/relationships/image" Target="../media/image2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hyperlink" Target="https://youtu.be/6aWdMpvQdbg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mailto:Tanner.Polce@state.de.us" TargetMode="External"/><Relationship Id="rId2" Type="http://schemas.openxmlformats.org/officeDocument/2006/relationships/hyperlink" Target="mailto:Bryan.Gordon@state.de.us" TargetMode="Externa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.png"/><Relationship Id="rId4" Type="http://schemas.openxmlformats.org/officeDocument/2006/relationships/image" Target="../media/image30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jpg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.png"/><Relationship Id="rId4" Type="http://schemas.openxmlformats.org/officeDocument/2006/relationships/image" Target="../media/image12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2826" y="978793"/>
            <a:ext cx="7352205" cy="234060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000" i="1" dirty="0" smtClean="0"/>
              <a:t>Improving </a:t>
            </a:r>
            <a:r>
              <a:rPr lang="en-US" sz="4000" i="1" dirty="0" err="1" smtClean="0"/>
              <a:t>De’s</a:t>
            </a:r>
            <a:r>
              <a:rPr lang="en-US" sz="4000" i="1" dirty="0" smtClean="0"/>
              <a:t> health: Behavioral health consortium s </a:t>
            </a:r>
            <a:br>
              <a:rPr lang="en-US" sz="4000" i="1" dirty="0" smtClean="0"/>
            </a:br>
            <a:r>
              <a:rPr lang="en-US" sz="2800" i="1" dirty="0" smtClean="0"/>
              <a:t>DE health care commission </a:t>
            </a:r>
            <a:endParaRPr lang="en-US" sz="2800" i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19817" y="3013656"/>
            <a:ext cx="8418224" cy="2841939"/>
          </a:xfrm>
        </p:spPr>
        <p:txBody>
          <a:bodyPr>
            <a:normAutofit/>
          </a:bodyPr>
          <a:lstStyle/>
          <a:p>
            <a:endParaRPr lang="en-US" sz="2400" dirty="0" smtClean="0">
              <a:solidFill>
                <a:srgbClr val="FFFF00"/>
              </a:solidFill>
            </a:endParaRPr>
          </a:p>
          <a:p>
            <a:r>
              <a:rPr lang="en-US" sz="2800" i="1" dirty="0" smtClean="0">
                <a:solidFill>
                  <a:srgbClr val="FFFF00"/>
                </a:solidFill>
              </a:rPr>
              <a:t>Lt. Governor Bethany Hall-Long, PhD, RNC, FAAN</a:t>
            </a:r>
          </a:p>
          <a:p>
            <a:r>
              <a:rPr lang="en-US" sz="2000" dirty="0" smtClean="0">
                <a:solidFill>
                  <a:schemeClr val="tx1"/>
                </a:solidFill>
              </a:rPr>
              <a:t>Professor, University of DE Nursing &amp; Urban Affairs</a:t>
            </a:r>
          </a:p>
          <a:p>
            <a:r>
              <a:rPr lang="en-US" sz="2000" dirty="0" smtClean="0">
                <a:solidFill>
                  <a:schemeClr val="tx1"/>
                </a:solidFill>
              </a:rPr>
              <a:t>October 4, </a:t>
            </a:r>
            <a:r>
              <a:rPr lang="en-US" sz="2000" dirty="0">
                <a:solidFill>
                  <a:schemeClr val="tx1"/>
                </a:solidFill>
              </a:rPr>
              <a:t>2018</a:t>
            </a:r>
          </a:p>
          <a:p>
            <a:endParaRPr lang="en-US" sz="2400" dirty="0" smtClean="0">
              <a:solidFill>
                <a:schemeClr val="tx1"/>
              </a:solidFill>
            </a:endParaRPr>
          </a:p>
          <a:p>
            <a:endParaRPr lang="en-US" sz="2200" dirty="0">
              <a:solidFill>
                <a:srgbClr val="FFFF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4955" y="-480822"/>
            <a:ext cx="2345576" cy="2345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787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6269" y="460433"/>
            <a:ext cx="8534401" cy="711662"/>
          </a:xfrm>
        </p:spPr>
        <p:txBody>
          <a:bodyPr/>
          <a:lstStyle/>
          <a:p>
            <a:r>
              <a:rPr lang="en-US" dirty="0">
                <a:latin typeface="Century Gothic" panose="020B0502020202020204" pitchFamily="34" charset="0"/>
                <a:cs typeface="Times New Roman" panose="02020603050405020304" pitchFamily="18" charset="0"/>
              </a:rPr>
              <a:t>The path forward for Delaware</a:t>
            </a:r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26269" y="1622738"/>
            <a:ext cx="9441979" cy="3966693"/>
          </a:xfrm>
        </p:spPr>
        <p:txBody>
          <a:bodyPr>
            <a:normAutofit fontScale="55000" lnSpcReduction="2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4100" b="1" i="1" dirty="0">
                <a:solidFill>
                  <a:schemeClr val="tx1"/>
                </a:solidFill>
                <a:cs typeface="Times New Roman" panose="02020603050405020304" pitchFamily="18" charset="0"/>
              </a:rPr>
              <a:t>Behavioral Health Consortium </a:t>
            </a:r>
            <a:endParaRPr lang="en-US" sz="4100" b="1" i="1" dirty="0" smtClean="0">
              <a:solidFill>
                <a:schemeClr val="tx1"/>
              </a:solidFill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4100" b="1" i="1" dirty="0" smtClean="0">
                <a:solidFill>
                  <a:schemeClr val="tx1"/>
                </a:solidFill>
                <a:cs typeface="Times New Roman" panose="02020603050405020304" pitchFamily="18" charset="0"/>
              </a:rPr>
              <a:t>PEW Charitable Trust – selected for 2018-2019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4100" b="1" i="1" dirty="0" smtClean="0">
                <a:solidFill>
                  <a:schemeClr val="tx1"/>
                </a:solidFill>
                <a:cs typeface="Times New Roman" panose="02020603050405020304" pitchFamily="18" charset="0"/>
              </a:rPr>
              <a:t>Johns Hopkins Study of the System for DHSS</a:t>
            </a:r>
            <a:endParaRPr lang="en-US" sz="4100" b="1" i="1" dirty="0">
              <a:solidFill>
                <a:schemeClr val="tx1"/>
              </a:solidFill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chemeClr val="tx1"/>
                </a:solidFill>
                <a:cs typeface="Times New Roman" panose="02020603050405020304" pitchFamily="18" charset="0"/>
              </a:rPr>
              <a:t>Lt Governor’s Challenge – 10/25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chemeClr val="tx1"/>
                </a:solidFill>
                <a:cs typeface="Times New Roman" panose="02020603050405020304" pitchFamily="18" charset="0"/>
              </a:rPr>
              <a:t>Community </a:t>
            </a:r>
            <a:r>
              <a:rPr lang="en-US" sz="3200" dirty="0">
                <a:solidFill>
                  <a:schemeClr val="tx1"/>
                </a:solidFill>
                <a:cs typeface="Times New Roman" panose="02020603050405020304" pitchFamily="18" charset="0"/>
              </a:rPr>
              <a:t>Health </a:t>
            </a:r>
            <a:r>
              <a:rPr lang="en-US" sz="3200" dirty="0" smtClean="0">
                <a:solidFill>
                  <a:schemeClr val="tx1"/>
                </a:solidFill>
                <a:cs typeface="Times New Roman" panose="02020603050405020304" pitchFamily="18" charset="0"/>
              </a:rPr>
              <a:t>Workers – Peers - Navigators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chemeClr val="tx1"/>
                </a:solidFill>
                <a:cs typeface="Times New Roman" panose="02020603050405020304" pitchFamily="18" charset="0"/>
              </a:rPr>
              <a:t>Special Populations – Pregnant Women, Veterans, Homeless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4100" dirty="0" smtClean="0">
                <a:solidFill>
                  <a:schemeClr val="tx1"/>
                </a:solidFill>
                <a:cs typeface="Times New Roman" panose="02020603050405020304" pitchFamily="18" charset="0"/>
              </a:rPr>
              <a:t>DSAM/DPH   - START, Open Beds,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4100" dirty="0" smtClean="0">
                <a:solidFill>
                  <a:schemeClr val="tx1"/>
                </a:solidFill>
                <a:cs typeface="Times New Roman" panose="02020603050405020304" pitchFamily="18" charset="0"/>
              </a:rPr>
              <a:t>AG Efforts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4100" b="1" i="1" dirty="0" smtClean="0">
                <a:solidFill>
                  <a:srgbClr val="FFFF00"/>
                </a:solidFill>
                <a:cs typeface="Times New Roman" panose="02020603050405020304" pitchFamily="18" charset="0"/>
              </a:rPr>
              <a:t>Eliminate  the Silos and Fractured System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3200" dirty="0">
              <a:solidFill>
                <a:schemeClr val="tx1"/>
              </a:solidFill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4955" y="-480822"/>
            <a:ext cx="2345576" cy="2345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690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3018" y="385618"/>
            <a:ext cx="8534401" cy="1451495"/>
          </a:xfrm>
        </p:spPr>
        <p:txBody>
          <a:bodyPr/>
          <a:lstStyle/>
          <a:p>
            <a:r>
              <a:rPr lang="en-US" dirty="0"/>
              <a:t>Additional Resources &amp; Programs	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0946" y="2036618"/>
            <a:ext cx="5386648" cy="4239491"/>
          </a:xfrm>
        </p:spPr>
        <p:txBody>
          <a:bodyPr>
            <a:normAutofit lnSpcReduction="10000"/>
          </a:bodyPr>
          <a:lstStyle/>
          <a:p>
            <a:r>
              <a:rPr lang="en-US" sz="2200" b="1" dirty="0">
                <a:solidFill>
                  <a:schemeClr val="tx1"/>
                </a:solidFill>
              </a:rPr>
              <a:t>K-5 Wellness Center Expansion	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Targeting Title I funded elementary schools within identified “hotspot” using CDC data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Creating greater access to care for vastly underserved population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Partnering with health systems and Primary Care Providers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Funding generated via Medicaid expansion and local school district dollars</a:t>
            </a:r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026726" y="1970116"/>
            <a:ext cx="4605251" cy="6771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/>
              <a:t>Community Health </a:t>
            </a:r>
            <a:r>
              <a:rPr lang="en-US" sz="2200" b="1" dirty="0" smtClean="0"/>
              <a:t>Workers</a:t>
            </a:r>
          </a:p>
          <a:p>
            <a:endParaRPr lang="en-US" sz="20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Developing a comprehensive Community Health Worker Program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Providing culturally competent individuals to perform basic health assessment and care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Creating a critical touch point for individuals suffering from addiction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 Funding generated by CMS waiver and hospital “community benefit” dollars.</a:t>
            </a:r>
          </a:p>
          <a:p>
            <a:endParaRPr lang="en-US" sz="2000" b="1" dirty="0" smtClean="0"/>
          </a:p>
          <a:p>
            <a:endParaRPr lang="en-US" sz="2000" b="1" dirty="0"/>
          </a:p>
          <a:p>
            <a:endParaRPr lang="en-US" sz="2000" b="1" dirty="0" smtClean="0"/>
          </a:p>
          <a:p>
            <a:endParaRPr lang="en-US" sz="2000" b="1" dirty="0"/>
          </a:p>
          <a:p>
            <a:endParaRPr lang="en-US" sz="2000" b="1" dirty="0" smtClean="0"/>
          </a:p>
          <a:p>
            <a:endParaRPr lang="en-US" sz="2000" b="1" dirty="0"/>
          </a:p>
          <a:p>
            <a:endParaRPr lang="en-US" sz="2000" b="1" dirty="0" smtClean="0"/>
          </a:p>
          <a:p>
            <a:endParaRPr lang="en-US" sz="20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4955" y="-480822"/>
            <a:ext cx="2345576" cy="2345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9054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4458" y="360680"/>
            <a:ext cx="8534401" cy="852978"/>
          </a:xfrm>
        </p:spPr>
        <p:txBody>
          <a:bodyPr/>
          <a:lstStyle/>
          <a:p>
            <a:r>
              <a:rPr lang="en-US" dirty="0"/>
              <a:t>Action Steps 	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1396537"/>
            <a:ext cx="9764885" cy="4896197"/>
          </a:xfrm>
        </p:spPr>
        <p:txBody>
          <a:bodyPr>
            <a:normAutofit lnSpcReduction="1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1"/>
                </a:solidFill>
              </a:rPr>
              <a:t>Delaware has created a forum that brings diverse stakeholders together to formulate a strong path forward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Real conversations, with people who have directly been impacted helps formulate a road map to combating the critical issues</a:t>
            </a:r>
          </a:p>
          <a:p>
            <a:pPr lvl="1"/>
            <a:endParaRPr lang="en-US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1"/>
                </a:solidFill>
              </a:rPr>
              <a:t>The work of </a:t>
            </a:r>
            <a:r>
              <a:rPr lang="en-US" sz="2200" dirty="0" smtClean="0">
                <a:solidFill>
                  <a:schemeClr val="tx1"/>
                </a:solidFill>
              </a:rPr>
              <a:t>the Overdose Fatality </a:t>
            </a:r>
            <a:r>
              <a:rPr lang="en-US" sz="2200" dirty="0">
                <a:solidFill>
                  <a:schemeClr val="tx1"/>
                </a:solidFill>
              </a:rPr>
              <a:t>Review Commission has spotlight critical areas of need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Targeting high impact areas and properly dispatching resources to these areas, all while working with providers and first responders, will save lives</a:t>
            </a:r>
          </a:p>
          <a:p>
            <a:pPr lvl="1"/>
            <a:endParaRPr lang="en-US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1"/>
                </a:solidFill>
              </a:rPr>
              <a:t>Providing greater access to care transforms those impacted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Early intervention, coordinated treatment from health providers, and increased programs will directly impact population health outcomes  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4955" y="-480822"/>
            <a:ext cx="2345576" cy="2345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2315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ln>
            <a:solidFill>
              <a:schemeClr val="accent1"/>
            </a:solidFill>
          </a:ln>
        </p:spPr>
        <p:txBody>
          <a:bodyPr>
            <a:normAutofit fontScale="90000"/>
          </a:bodyPr>
          <a:lstStyle/>
          <a:p>
            <a:r>
              <a:rPr lang="en-US" sz="2400" b="1" dirty="0" smtClean="0">
                <a:solidFill>
                  <a:srgbClr val="FFFF00"/>
                </a:solidFill>
              </a:rPr>
              <a:t>FORUM Guiding Questions </a:t>
            </a:r>
            <a:br>
              <a:rPr lang="en-US" sz="2400" b="1" dirty="0" smtClean="0">
                <a:solidFill>
                  <a:srgbClr val="FFFF00"/>
                </a:solidFill>
              </a:rPr>
            </a:br>
            <a:r>
              <a:rPr lang="en-US" sz="2400" b="1" dirty="0" smtClean="0">
                <a:solidFill>
                  <a:srgbClr val="FFFF00"/>
                </a:solidFill>
              </a:rPr>
              <a:t>Question </a:t>
            </a:r>
            <a:r>
              <a:rPr lang="en-US" sz="2400" b="1" dirty="0">
                <a:solidFill>
                  <a:srgbClr val="FFFF00"/>
                </a:solidFill>
              </a:rPr>
              <a:t>1</a:t>
            </a:r>
            <a:r>
              <a:rPr lang="en-US" sz="2400" dirty="0"/>
              <a:t>:  When you think about mental health and addiction (behavioral health), how behaviors affect health, and how people feel about their health where you live, what is happening in your community? 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solidFill>
            <a:schemeClr val="tx1"/>
          </a:solidFill>
          <a:ln>
            <a:solidFill>
              <a:schemeClr val="tx1"/>
            </a:solidFill>
          </a:ln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Question 2</a:t>
            </a:r>
            <a:r>
              <a:rPr lang="en-US" dirty="0"/>
              <a:t>:  </a:t>
            </a:r>
            <a:r>
              <a:rPr lang="en-US" sz="2400" dirty="0"/>
              <a:t>What is the number 1 thing we in Delaware can do to deal with mental health related issues and the issues we are facing in behavioral health? </a:t>
            </a:r>
          </a:p>
        </p:txBody>
      </p:sp>
      <p:pic>
        <p:nvPicPr>
          <p:cNvPr id="2050" name="Picture 2" descr="C:\Users\Bethany.Hall-Long\Downloads\IMG_10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1527" y="270456"/>
            <a:ext cx="2614411" cy="3485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2811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098" name="Picture 2" descr="C:\Users\Bethany.Hall-Long\Downloads\IMG_094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2060" y="100443"/>
            <a:ext cx="6684135" cy="6590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26116" y="-573507"/>
            <a:ext cx="2341067" cy="2347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0104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5162797" cy="57674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098" y="92459"/>
            <a:ext cx="4824549" cy="3620683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 flipV="1">
            <a:off x="684213" y="4288664"/>
            <a:ext cx="2883235" cy="207135"/>
          </a:xfrm>
        </p:spPr>
        <p:txBody>
          <a:bodyPr>
            <a:normAutofit fontScale="47500" lnSpcReduction="20000"/>
          </a:bodyPr>
          <a:lstStyle/>
          <a:p>
            <a:endParaRPr lang="en-US" dirty="0"/>
          </a:p>
        </p:txBody>
      </p:sp>
      <p:pic>
        <p:nvPicPr>
          <p:cNvPr id="5122" name="Picture 2" descr="C:\Users\Bethany.Hall-Long\Desktop\636535526929154995-020618-ConsortiumMeeting-SP19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8116" y="2981325"/>
            <a:ext cx="4945635" cy="3617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Bethany.Hall-Long\Downloads\IMG_101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9027" y="92459"/>
            <a:ext cx="2957722" cy="3943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4854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6087" y="368300"/>
            <a:ext cx="8335964" cy="955675"/>
          </a:xfrm>
        </p:spPr>
        <p:txBody>
          <a:bodyPr>
            <a:normAutofit/>
          </a:bodyPr>
          <a:lstStyle/>
          <a:p>
            <a:r>
              <a:rPr lang="en-US" sz="4400" dirty="0" smtClean="0"/>
              <a:t>Initial - 3 Year action plan</a:t>
            </a:r>
            <a:endParaRPr lang="en-US" sz="44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38126" y="1647824"/>
            <a:ext cx="5772149" cy="4371976"/>
          </a:xfrm>
        </p:spPr>
        <p:txBody>
          <a:bodyPr>
            <a:normAutofit/>
          </a:bodyPr>
          <a:lstStyle/>
          <a:p>
            <a:r>
              <a:rPr lang="en-US" sz="2400" dirty="0" smtClean="0">
                <a:solidFill>
                  <a:srgbClr val="FFFF00"/>
                </a:solidFill>
              </a:rPr>
              <a:t>Creation of Six Committees: </a:t>
            </a:r>
          </a:p>
          <a:p>
            <a:pPr marL="342900" indent="-342900">
              <a:buAutoNum type="arabicParenR"/>
            </a:pPr>
            <a:r>
              <a:rPr lang="en-US" sz="2400" dirty="0" smtClean="0">
                <a:solidFill>
                  <a:srgbClr val="FFFF00"/>
                </a:solidFill>
              </a:rPr>
              <a:t>Access &amp; Treatment</a:t>
            </a:r>
          </a:p>
          <a:p>
            <a:pPr marL="342900" indent="-342900">
              <a:buAutoNum type="arabicParenR"/>
            </a:pPr>
            <a:r>
              <a:rPr lang="en-US" sz="2400" dirty="0" smtClean="0">
                <a:solidFill>
                  <a:srgbClr val="FFFF00"/>
                </a:solidFill>
              </a:rPr>
              <a:t>Changing Perceptions &amp; Stigma</a:t>
            </a:r>
          </a:p>
          <a:p>
            <a:pPr marL="342900" indent="-342900">
              <a:buAutoNum type="arabicParenR"/>
            </a:pPr>
            <a:r>
              <a:rPr lang="en-US" sz="2400" dirty="0" smtClean="0">
                <a:solidFill>
                  <a:srgbClr val="FFFF00"/>
                </a:solidFill>
              </a:rPr>
              <a:t>Corrections &amp; Law Enforcement</a:t>
            </a:r>
          </a:p>
          <a:p>
            <a:pPr marL="342900" indent="-342900">
              <a:buAutoNum type="arabicParenR"/>
            </a:pPr>
            <a:r>
              <a:rPr lang="en-US" sz="2400" dirty="0" smtClean="0">
                <a:solidFill>
                  <a:srgbClr val="FFFF00"/>
                </a:solidFill>
              </a:rPr>
              <a:t>Data &amp; Policy</a:t>
            </a:r>
          </a:p>
          <a:p>
            <a:pPr marL="342900" indent="-342900">
              <a:buAutoNum type="arabicParenR"/>
            </a:pPr>
            <a:r>
              <a:rPr lang="en-US" sz="2400" dirty="0" smtClean="0">
                <a:solidFill>
                  <a:srgbClr val="FFFF00"/>
                </a:solidFill>
              </a:rPr>
              <a:t>Education &amp; Prevention</a:t>
            </a:r>
          </a:p>
          <a:p>
            <a:pPr marL="342900" indent="-342900">
              <a:buAutoNum type="arabicParenR"/>
            </a:pPr>
            <a:r>
              <a:rPr lang="en-US" sz="2400" dirty="0" smtClean="0">
                <a:solidFill>
                  <a:srgbClr val="FFFF00"/>
                </a:solidFill>
              </a:rPr>
              <a:t>Family &amp; Community Readiness </a:t>
            </a:r>
            <a:endParaRPr lang="en-US" sz="2400" dirty="0">
              <a:solidFill>
                <a:srgbClr val="FFFF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4150" y="2752724"/>
            <a:ext cx="5200650" cy="34671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26116" y="-573507"/>
            <a:ext cx="2341067" cy="2347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244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4a2318ee-bbc0-4935-b9a4-477359c632f4@stat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8736" y="1421915"/>
            <a:ext cx="3814763" cy="5307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 descr="83a0a1af-c5ff-47b3-8bf3-2c54b5eadb16@stat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363" y="247845"/>
            <a:ext cx="3443287" cy="47493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 descr="28cddf2d-06a4-4780-9824-6558d713d6c3@stat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1938" y="1038226"/>
            <a:ext cx="3511510" cy="4843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88041" y="-630657"/>
            <a:ext cx="2341067" cy="2347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2459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33950" y="581024"/>
            <a:ext cx="5905500" cy="1400175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Legislative Action THIS Year</a:t>
            </a:r>
            <a:endParaRPr lang="en-US" dirty="0"/>
          </a:p>
        </p:txBody>
      </p:sp>
      <p:pic>
        <p:nvPicPr>
          <p:cNvPr id="2051" name="Picture 3" descr="45bad219-31b9-4169-b03b-1c1b30efd920@stat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2" y="430344"/>
            <a:ext cx="4402943" cy="5975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656262" y="2163895"/>
            <a:ext cx="49530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arenR"/>
            </a:pPr>
            <a:r>
              <a:rPr lang="en-US" dirty="0" smtClean="0">
                <a:solidFill>
                  <a:srgbClr val="FFFF00"/>
                </a:solidFill>
              </a:rPr>
              <a:t>Overdose System of Care</a:t>
            </a:r>
          </a:p>
          <a:p>
            <a:pPr marL="800100" lvl="1" indent="-342900">
              <a:buAutoNum type="arabicParenR"/>
            </a:pPr>
            <a:r>
              <a:rPr lang="en-US" dirty="0" smtClean="0">
                <a:solidFill>
                  <a:srgbClr val="FFFF00"/>
                </a:solidFill>
              </a:rPr>
              <a:t>1</a:t>
            </a:r>
            <a:r>
              <a:rPr lang="en-US" baseline="30000" dirty="0" smtClean="0">
                <a:solidFill>
                  <a:srgbClr val="FFFF00"/>
                </a:solidFill>
              </a:rPr>
              <a:t>st</a:t>
            </a:r>
            <a:r>
              <a:rPr lang="en-US" dirty="0" smtClean="0">
                <a:solidFill>
                  <a:srgbClr val="FFFF00"/>
                </a:solidFill>
              </a:rPr>
              <a:t> in the Nation</a:t>
            </a:r>
          </a:p>
          <a:p>
            <a:pPr lvl="1"/>
            <a:endParaRPr lang="en-US" dirty="0" smtClean="0">
              <a:solidFill>
                <a:srgbClr val="FFFF00"/>
              </a:solidFill>
            </a:endParaRPr>
          </a:p>
          <a:p>
            <a:pPr marL="342900" indent="-342900">
              <a:buAutoNum type="arabicParenR"/>
            </a:pPr>
            <a:r>
              <a:rPr lang="en-US" dirty="0" smtClean="0">
                <a:solidFill>
                  <a:srgbClr val="FFFF00"/>
                </a:solidFill>
              </a:rPr>
              <a:t>Mental Health Parity</a:t>
            </a:r>
          </a:p>
          <a:p>
            <a:pPr marL="800100" lvl="1" indent="-342900">
              <a:buAutoNum type="arabicParenR"/>
            </a:pPr>
            <a:r>
              <a:rPr lang="en-US" dirty="0" smtClean="0">
                <a:solidFill>
                  <a:srgbClr val="FFFF00"/>
                </a:solidFill>
              </a:rPr>
              <a:t>Ensuring Equity </a:t>
            </a:r>
          </a:p>
          <a:p>
            <a:pPr lvl="1"/>
            <a:endParaRPr lang="en-US" dirty="0" smtClean="0">
              <a:solidFill>
                <a:srgbClr val="FFFF00"/>
              </a:solidFill>
            </a:endParaRPr>
          </a:p>
          <a:p>
            <a:pPr marL="342900" indent="-342900">
              <a:buAutoNum type="arabicParenR"/>
            </a:pPr>
            <a:r>
              <a:rPr lang="en-US" dirty="0" smtClean="0">
                <a:solidFill>
                  <a:srgbClr val="FFFF00"/>
                </a:solidFill>
              </a:rPr>
              <a:t>Alternative Pain Management</a:t>
            </a:r>
          </a:p>
          <a:p>
            <a:pPr marL="800100" lvl="1" indent="-342900">
              <a:buAutoNum type="arabicParenR"/>
            </a:pPr>
            <a:r>
              <a:rPr lang="en-US" dirty="0" smtClean="0">
                <a:solidFill>
                  <a:srgbClr val="FFFF00"/>
                </a:solidFill>
              </a:rPr>
              <a:t>DMMA/</a:t>
            </a:r>
            <a:r>
              <a:rPr lang="en-US" dirty="0" err="1" smtClean="0">
                <a:solidFill>
                  <a:srgbClr val="FFFF00"/>
                </a:solidFill>
              </a:rPr>
              <a:t>HighMark</a:t>
            </a:r>
            <a:r>
              <a:rPr lang="en-US" dirty="0" smtClean="0">
                <a:solidFill>
                  <a:srgbClr val="FFFF00"/>
                </a:solidFill>
              </a:rPr>
              <a:t>- low back pain</a:t>
            </a:r>
          </a:p>
          <a:p>
            <a:pPr lvl="1"/>
            <a:endParaRPr lang="en-US" dirty="0" smtClean="0">
              <a:solidFill>
                <a:srgbClr val="FFFF00"/>
              </a:solidFill>
            </a:endParaRPr>
          </a:p>
          <a:p>
            <a:pPr marL="342900" indent="-342900">
              <a:buAutoNum type="arabicParenR"/>
            </a:pPr>
            <a:r>
              <a:rPr lang="en-US" dirty="0" smtClean="0">
                <a:solidFill>
                  <a:srgbClr val="FFFF00"/>
                </a:solidFill>
              </a:rPr>
              <a:t>PDMP Improvement </a:t>
            </a:r>
          </a:p>
          <a:p>
            <a:pPr marL="800100" lvl="1" indent="-342900">
              <a:buAutoNum type="arabicParenR"/>
            </a:pPr>
            <a:r>
              <a:rPr lang="en-US" dirty="0" smtClean="0">
                <a:solidFill>
                  <a:srgbClr val="FFFF00"/>
                </a:solidFill>
              </a:rPr>
              <a:t>Perception monitoring enhancement 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16616" y="-592557"/>
            <a:ext cx="2341067" cy="2347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83000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78795"/>
            <a:ext cx="8534400" cy="1507067"/>
          </a:xfrm>
        </p:spPr>
        <p:txBody>
          <a:bodyPr/>
          <a:lstStyle/>
          <a:p>
            <a:r>
              <a:rPr lang="en-US" dirty="0" smtClean="0"/>
              <a:t>Policy into action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73560" y="1700410"/>
            <a:ext cx="8534400" cy="3615267"/>
          </a:xfrm>
        </p:spPr>
        <p:txBody>
          <a:bodyPr/>
          <a:lstStyle/>
          <a:p>
            <a:r>
              <a:rPr lang="en-US" dirty="0">
                <a:hlinkClick r:id="rId2"/>
              </a:rPr>
              <a:t>https://</a:t>
            </a:r>
            <a:r>
              <a:rPr lang="en-US" dirty="0" smtClean="0">
                <a:hlinkClick r:id="rId2"/>
              </a:rPr>
              <a:t>youtu.be/6aWdMpvQdbg</a:t>
            </a:r>
            <a:endParaRPr lang="en-US" dirty="0" smtClean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21366" y="-487782"/>
            <a:ext cx="2341067" cy="2347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57550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8080" y="377305"/>
            <a:ext cx="8534401" cy="961044"/>
          </a:xfrm>
        </p:spPr>
        <p:txBody>
          <a:bodyPr/>
          <a:lstStyle/>
          <a:p>
            <a:r>
              <a:rPr lang="en-US" dirty="0" smtClean="0"/>
              <a:t>introduction</a:t>
            </a:r>
            <a:endParaRPr lang="en-US" dirty="0"/>
          </a:p>
        </p:txBody>
      </p:sp>
      <p:pic>
        <p:nvPicPr>
          <p:cNvPr id="4" name="Picture 2" descr="MVC-157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6373" y="691966"/>
            <a:ext cx="3334993" cy="25988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9628" y="3766904"/>
            <a:ext cx="3814272" cy="253088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4955" y="-480822"/>
            <a:ext cx="2345576" cy="234557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2049" y="2038116"/>
            <a:ext cx="3457576" cy="3457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1826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81149" y="-67735"/>
            <a:ext cx="8534400" cy="1507067"/>
          </a:xfrm>
        </p:spPr>
        <p:txBody>
          <a:bodyPr>
            <a:normAutofit/>
          </a:bodyPr>
          <a:lstStyle/>
          <a:p>
            <a:r>
              <a:rPr lang="en-US" sz="4400" dirty="0" smtClean="0"/>
              <a:t>Emerging Priorities </a:t>
            </a:r>
            <a:endParaRPr lang="en-US" sz="44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8050" y="2367058"/>
            <a:ext cx="4443032" cy="3122613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21366" y="-487782"/>
            <a:ext cx="2341067" cy="2347163"/>
          </a:xfrm>
          <a:prstGeom prst="rect">
            <a:avLst/>
          </a:prstGeom>
        </p:spPr>
      </p:pic>
      <p:pic>
        <p:nvPicPr>
          <p:cNvPr id="3074" name="Picture 2" descr="a861d01d-dd35-4715-988d-0afd2a1090be@stat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520" y="1257300"/>
            <a:ext cx="2452554" cy="3719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838450" y="1257300"/>
            <a:ext cx="4419600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Harm Reduction Measures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 err="1" smtClean="0"/>
              <a:t>Narcan</a:t>
            </a:r>
            <a:r>
              <a:rPr lang="en-US" dirty="0" smtClean="0"/>
              <a:t>/Fentanyl Strips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Expansion of Medication Assisted Recovery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 smtClean="0"/>
              <a:t>Correctional Setting</a:t>
            </a:r>
          </a:p>
          <a:p>
            <a:pPr lvl="1"/>
            <a:endParaRPr lang="en-US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Statewide Community Health Worker Network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Youth Treatment &amp; Education Assessment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Expansion of Law Enforcement Diversion Program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Deploy a statewide public awareness, education campaign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Increase SUD treatment system</a:t>
            </a:r>
          </a:p>
          <a:p>
            <a:pPr marL="342900" indent="-342900" algn="ctr">
              <a:buAutoNum type="arabicParenR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645230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9893" y="250520"/>
            <a:ext cx="7695702" cy="1853852"/>
          </a:xfrm>
        </p:spPr>
        <p:txBody>
          <a:bodyPr/>
          <a:lstStyle/>
          <a:p>
            <a:r>
              <a:rPr lang="en-US" dirty="0" smtClean="0"/>
              <a:t>Current funding Picture 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56769" y="2693411"/>
            <a:ext cx="9720197" cy="4334006"/>
          </a:xfrm>
        </p:spPr>
        <p:txBody>
          <a:bodyPr>
            <a:normAutofit/>
          </a:bodyPr>
          <a:lstStyle/>
          <a:p>
            <a:r>
              <a:rPr lang="en-US" sz="2600" dirty="0" smtClean="0"/>
              <a:t>DSAMH: </a:t>
            </a:r>
          </a:p>
          <a:p>
            <a:r>
              <a:rPr lang="en-US" sz="2600" dirty="0"/>
              <a:t>	</a:t>
            </a:r>
            <a:r>
              <a:rPr lang="en-US" sz="2600" dirty="0" smtClean="0"/>
              <a:t>Current funding: 23 Million USD</a:t>
            </a:r>
          </a:p>
          <a:p>
            <a:r>
              <a:rPr lang="en-US" sz="2600" dirty="0" smtClean="0"/>
              <a:t>Behavioral Health Consortium:</a:t>
            </a:r>
          </a:p>
          <a:p>
            <a:r>
              <a:rPr lang="en-US" sz="2600" dirty="0"/>
              <a:t>	</a:t>
            </a:r>
            <a:r>
              <a:rPr lang="en-US" sz="2600" dirty="0" smtClean="0"/>
              <a:t>5 Million USD additional</a:t>
            </a:r>
          </a:p>
          <a:p>
            <a:r>
              <a:rPr lang="en-US" sz="2600" dirty="0"/>
              <a:t>		</a:t>
            </a:r>
            <a:r>
              <a:rPr lang="en-US" sz="2600" dirty="0" smtClean="0"/>
              <a:t>2 Million: Delaware Health Information Network</a:t>
            </a:r>
          </a:p>
          <a:p>
            <a:r>
              <a:rPr lang="en-US" sz="2600" dirty="0"/>
              <a:t>	</a:t>
            </a:r>
            <a:r>
              <a:rPr lang="en-US" sz="2600" dirty="0" smtClean="0"/>
              <a:t>	3 Million: System Transformation</a:t>
            </a:r>
          </a:p>
          <a:p>
            <a:r>
              <a:rPr lang="en-US" dirty="0"/>
              <a:t>	</a:t>
            </a:r>
            <a:endParaRPr lang="en-US" dirty="0" smtClean="0"/>
          </a:p>
          <a:p>
            <a:r>
              <a:rPr lang="en-US" dirty="0"/>
              <a:t>	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08" y="776614"/>
            <a:ext cx="3156561" cy="4083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23767" y="-612151"/>
            <a:ext cx="2341067" cy="2347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3009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059" y="3863661"/>
            <a:ext cx="6927203" cy="270457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7091" y="634284"/>
            <a:ext cx="8534400" cy="3615267"/>
          </a:xfrm>
          <a:solidFill>
            <a:srgbClr val="FF0000"/>
          </a:solidFill>
        </p:spPr>
        <p:txBody>
          <a:bodyPr>
            <a:normAutofit fontScale="85000" lnSpcReduction="20000"/>
          </a:bodyPr>
          <a:lstStyle/>
          <a:p>
            <a:pPr algn="ctr"/>
            <a:r>
              <a:rPr lang="en-US" sz="3600" dirty="0" smtClean="0">
                <a:solidFill>
                  <a:srgbClr val="FFFF00"/>
                </a:solidFill>
              </a:rPr>
              <a:t>Implications for DE Health Care Commission</a:t>
            </a:r>
          </a:p>
          <a:p>
            <a:endParaRPr lang="en-US" dirty="0"/>
          </a:p>
          <a:p>
            <a:r>
              <a:rPr lang="en-US" sz="4000" dirty="0" smtClean="0"/>
              <a:t>Q &amp; A</a:t>
            </a:r>
          </a:p>
          <a:p>
            <a:endParaRPr lang="en-US" dirty="0"/>
          </a:p>
          <a:p>
            <a:r>
              <a:rPr lang="en-US" sz="3200" dirty="0" smtClean="0"/>
              <a:t>ACTION STEPS </a:t>
            </a:r>
          </a:p>
          <a:p>
            <a:endParaRPr lang="en-US" dirty="0"/>
          </a:p>
          <a:p>
            <a:r>
              <a:rPr lang="en-US" sz="3200" dirty="0" smtClean="0"/>
              <a:t>SUMMARY </a:t>
            </a:r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21366" y="-487782"/>
            <a:ext cx="2341067" cy="2347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079162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394" y="319117"/>
            <a:ext cx="8534401" cy="1310178"/>
          </a:xfrm>
        </p:spPr>
        <p:txBody>
          <a:bodyPr>
            <a:normAutofit fontScale="90000"/>
          </a:bodyPr>
          <a:lstStyle/>
          <a:p>
            <a:r>
              <a:rPr lang="en-US" dirty="0"/>
              <a:t>Bethany Hall-Long, </a:t>
            </a:r>
            <a:r>
              <a:rPr lang="en-US" dirty="0" smtClean="0"/>
              <a:t>PH.D</a:t>
            </a:r>
            <a:r>
              <a:rPr lang="en-US" dirty="0"/>
              <a:t>, FAAN, RNC</a:t>
            </a:r>
            <a:br>
              <a:rPr lang="en-US" dirty="0"/>
            </a:br>
            <a:r>
              <a:rPr lang="en-US" dirty="0"/>
              <a:t>Lt. Governor- State of Delaware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0016" y="2352501"/>
            <a:ext cx="6165475" cy="3674225"/>
          </a:xfrm>
        </p:spPr>
        <p:txBody>
          <a:bodyPr>
            <a:normAutofit fontScale="55000" lnSpcReduction="20000"/>
          </a:bodyPr>
          <a:lstStyle/>
          <a:p>
            <a:r>
              <a:rPr lang="en-US" sz="3400" b="1" dirty="0" smtClean="0">
                <a:solidFill>
                  <a:srgbClr val="FFFF00"/>
                </a:solidFill>
              </a:rPr>
              <a:t>SUMMARY :  Q &amp; A </a:t>
            </a:r>
          </a:p>
          <a:p>
            <a:r>
              <a:rPr lang="en-US" sz="3600" dirty="0" smtClean="0">
                <a:solidFill>
                  <a:srgbClr val="FFFF00"/>
                </a:solidFill>
              </a:rPr>
              <a:t>Contact Info  - </a:t>
            </a:r>
            <a:endParaRPr lang="en-US" sz="3600" dirty="0">
              <a:solidFill>
                <a:srgbClr val="FFFF00"/>
              </a:solidFill>
            </a:endParaRPr>
          </a:p>
          <a:p>
            <a:r>
              <a:rPr lang="en-US" sz="2900" dirty="0" smtClean="0">
                <a:solidFill>
                  <a:schemeClr val="tx1"/>
                </a:solidFill>
              </a:rPr>
              <a:t>Main Office </a:t>
            </a:r>
            <a:r>
              <a:rPr lang="en-US" sz="2900" dirty="0">
                <a:solidFill>
                  <a:schemeClr val="tx1"/>
                </a:solidFill>
              </a:rPr>
              <a:t>Contact: </a:t>
            </a:r>
            <a:r>
              <a:rPr lang="en-US" sz="2900" dirty="0" smtClean="0">
                <a:solidFill>
                  <a:schemeClr val="tx1"/>
                </a:solidFill>
              </a:rPr>
              <a:t>302- 577-8787 or </a:t>
            </a:r>
          </a:p>
          <a:p>
            <a:r>
              <a:rPr lang="en-US" sz="2900" dirty="0" smtClean="0">
                <a:solidFill>
                  <a:schemeClr val="tx1"/>
                </a:solidFill>
              </a:rPr>
              <a:t>744-4333</a:t>
            </a:r>
            <a:endParaRPr lang="en-US" sz="2900" dirty="0">
              <a:solidFill>
                <a:schemeClr val="tx1"/>
              </a:solidFill>
            </a:endParaRPr>
          </a:p>
          <a:p>
            <a:endParaRPr lang="en-US" sz="2900" dirty="0">
              <a:solidFill>
                <a:schemeClr val="tx1"/>
              </a:solidFill>
            </a:endParaRPr>
          </a:p>
          <a:p>
            <a:r>
              <a:rPr lang="en-US" sz="2900" dirty="0">
                <a:solidFill>
                  <a:schemeClr val="tx1"/>
                </a:solidFill>
              </a:rPr>
              <a:t>Bryan Gordon, Deputy Chief of Staff</a:t>
            </a:r>
          </a:p>
          <a:p>
            <a:r>
              <a:rPr lang="en-US" sz="2900" dirty="0">
                <a:solidFill>
                  <a:schemeClr val="tx1"/>
                </a:solidFill>
              </a:rPr>
              <a:t>	</a:t>
            </a:r>
            <a:r>
              <a:rPr lang="en-US" sz="2900" dirty="0">
                <a:solidFill>
                  <a:schemeClr val="tx1"/>
                </a:solidFill>
                <a:hlinkClick r:id="rId2"/>
              </a:rPr>
              <a:t>Bryan.Gordon@state.de.us</a:t>
            </a:r>
            <a:endParaRPr lang="en-US" sz="2900" dirty="0">
              <a:solidFill>
                <a:schemeClr val="tx1"/>
              </a:solidFill>
            </a:endParaRPr>
          </a:p>
          <a:p>
            <a:r>
              <a:rPr lang="en-US" sz="2900" dirty="0">
                <a:solidFill>
                  <a:schemeClr val="tx1"/>
                </a:solidFill>
              </a:rPr>
              <a:t>	302-744-4311</a:t>
            </a:r>
          </a:p>
          <a:p>
            <a:r>
              <a:rPr lang="en-US" sz="2900" dirty="0">
                <a:solidFill>
                  <a:schemeClr val="tx1"/>
                </a:solidFill>
              </a:rPr>
              <a:t>Tanner Wm. Polce, MBA, Policy Director</a:t>
            </a:r>
          </a:p>
          <a:p>
            <a:r>
              <a:rPr lang="en-US" sz="2900" dirty="0">
                <a:solidFill>
                  <a:schemeClr val="tx1"/>
                </a:solidFill>
              </a:rPr>
              <a:t>	</a:t>
            </a:r>
            <a:r>
              <a:rPr lang="en-US" sz="2900" dirty="0">
                <a:solidFill>
                  <a:schemeClr val="tx1"/>
                </a:solidFill>
                <a:hlinkClick r:id="rId3"/>
              </a:rPr>
              <a:t>Tanner.Polce@state.de.us</a:t>
            </a:r>
            <a:endParaRPr lang="en-US" sz="2900" dirty="0">
              <a:solidFill>
                <a:schemeClr val="tx1"/>
              </a:solidFill>
            </a:endParaRPr>
          </a:p>
          <a:p>
            <a:r>
              <a:rPr lang="en-US" sz="2900" dirty="0">
                <a:solidFill>
                  <a:schemeClr val="tx1"/>
                </a:solidFill>
              </a:rPr>
              <a:t>	302-744-4312</a:t>
            </a:r>
          </a:p>
          <a:p>
            <a:endParaRPr lang="en-US" sz="29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E29BDC1-9F76-4D74-859E-57762639B5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0299" y="2151976"/>
            <a:ext cx="4669223" cy="366693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4955" y="-480822"/>
            <a:ext cx="2345576" cy="2345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9279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8081" y="811369"/>
            <a:ext cx="8110654" cy="502042"/>
          </a:xfrm>
          <a:solidFill>
            <a:srgbClr val="FF0000"/>
          </a:solidFill>
        </p:spPr>
        <p:txBody>
          <a:bodyPr>
            <a:normAutofit fontScale="90000"/>
          </a:bodyPr>
          <a:lstStyle/>
          <a:p>
            <a:r>
              <a:rPr lang="en-US" dirty="0" smtClean="0"/>
              <a:t>Behavioral Health in Delaware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sz="2000" b="1" i="1" dirty="0" smtClean="0">
                <a:solidFill>
                  <a:srgbClr val="FFFF00"/>
                </a:solidFill>
              </a:rPr>
              <a:t>Outlining the Problem -  Role of Health care Commission </a:t>
            </a:r>
            <a:endParaRPr lang="en-US" sz="2000" b="1" i="1" dirty="0">
              <a:solidFill>
                <a:srgbClr val="FFFF00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92771" y="1586345"/>
            <a:ext cx="9141433" cy="4781204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tx1"/>
                </a:solidFill>
              </a:rPr>
              <a:t>Delaware has about 30,000 adults and 9,000 children suffering from a substance use disorder or a mental illness.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tx1"/>
                </a:solidFill>
              </a:rPr>
              <a:t>Total population of Delaware is about 945,000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tx1"/>
                </a:solidFill>
              </a:rPr>
              <a:t>1 in 5 Delawareans will suffer from some form of a mental illness in any given year.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tx1"/>
                </a:solidFill>
              </a:rPr>
              <a:t>82% of Delaware inmates have a mental illness or substance use disorder.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tx1"/>
                </a:solidFill>
              </a:rPr>
              <a:t>This makes the prison system or largest treatment provider.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tx1"/>
                </a:solidFill>
              </a:rPr>
              <a:t>Delaware had over 300 overdose fatalities in 2016, up 35% from 2015.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 smtClean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>
              <a:solidFill>
                <a:schemeClr val="tx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4955" y="-480822"/>
            <a:ext cx="2345576" cy="2345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3370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Bethany.Hall-Long\Desktop\636535526902010821-020618-ConsortiumMeeting-SP21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8899" y="2542951"/>
            <a:ext cx="3891028" cy="2918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Bethany.Hall-Long\Desktop\download (1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760" y="4002087"/>
            <a:ext cx="2366940" cy="2486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6074" y="283415"/>
            <a:ext cx="3981845" cy="215573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4842" y="2750736"/>
            <a:ext cx="2804307" cy="373737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880" y="168395"/>
            <a:ext cx="2762250" cy="3639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964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4705" y="357448"/>
            <a:ext cx="8534401" cy="1188720"/>
          </a:xfrm>
        </p:spPr>
        <p:txBody>
          <a:bodyPr/>
          <a:lstStyle/>
          <a:p>
            <a:r>
              <a:rPr lang="en-US" sz="3200" dirty="0"/>
              <a:t>Behavioral Health in Delaware</a:t>
            </a:r>
            <a:r>
              <a:rPr lang="en-US" dirty="0"/>
              <a:t/>
            </a:r>
            <a:br>
              <a:rPr lang="en-US" dirty="0"/>
            </a:br>
            <a:r>
              <a:rPr lang="en-US" sz="2400" dirty="0">
                <a:solidFill>
                  <a:srgbClr val="FFFF00"/>
                </a:solidFill>
              </a:rPr>
              <a:t>Outlining the </a:t>
            </a:r>
            <a:r>
              <a:rPr lang="en-US" sz="2400" dirty="0" smtClean="0">
                <a:solidFill>
                  <a:srgbClr val="FFFF00"/>
                </a:solidFill>
              </a:rPr>
              <a:t>Problem Part II</a:t>
            </a:r>
            <a:endParaRPr lang="en-US" sz="24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1720735"/>
            <a:ext cx="8085714" cy="4273665"/>
          </a:xfrm>
        </p:spPr>
        <p:txBody>
          <a:bodyPr/>
          <a:lstStyle/>
          <a:p>
            <a:r>
              <a:rPr lang="en-US" b="1" dirty="0" smtClean="0">
                <a:solidFill>
                  <a:schemeClr val="tx1"/>
                </a:solidFill>
              </a:rPr>
              <a:t>Mental Health Taskforce of 2015 --Causes for Higher Rates of Addiction and Mental Illness? (To Build Upon with the Consortium)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tx1"/>
                </a:solidFill>
              </a:rPr>
              <a:t>Stigma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Cost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tx1"/>
                </a:solidFill>
              </a:rPr>
              <a:t>Workforce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tx1"/>
                </a:solidFill>
              </a:rPr>
              <a:t>Lack of Access to Treatment/Transportation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tx1"/>
                </a:solidFill>
              </a:rPr>
              <a:t>Service Delivery/Handoff Gaps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tx1"/>
                </a:solidFill>
              </a:rPr>
              <a:t>Lack of Early Intervention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1496" y="4235589"/>
            <a:ext cx="2773258" cy="167476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2646" y="2183340"/>
            <a:ext cx="2842953" cy="189530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1119" y="4235589"/>
            <a:ext cx="2743172" cy="207881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4955" y="-480822"/>
            <a:ext cx="2345576" cy="2345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111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9644" y="202738"/>
            <a:ext cx="8534401" cy="1044171"/>
          </a:xfrm>
          <a:solidFill>
            <a:srgbClr val="FF0000"/>
          </a:solidFill>
          <a:ln>
            <a:solidFill>
              <a:srgbClr val="FF0000"/>
            </a:solidFill>
          </a:ln>
        </p:spPr>
        <p:txBody>
          <a:bodyPr>
            <a:normAutofit/>
          </a:bodyPr>
          <a:lstStyle/>
          <a:p>
            <a:r>
              <a:rPr lang="en-US" sz="3200" b="1" dirty="0" smtClean="0"/>
              <a:t>What We have done to save lives</a:t>
            </a:r>
            <a:r>
              <a:rPr lang="en-US" sz="3200" dirty="0" smtClean="0"/>
              <a:t>: </a:t>
            </a:r>
            <a:br>
              <a:rPr lang="en-US" sz="3200" dirty="0" smtClean="0"/>
            </a:br>
            <a:r>
              <a:rPr lang="en-US" sz="2200" dirty="0" smtClean="0">
                <a:solidFill>
                  <a:srgbClr val="FFFF00"/>
                </a:solidFill>
              </a:rPr>
              <a:t>Example Policy &amp; Program Actions – More to Come!  </a:t>
            </a:r>
            <a:endParaRPr lang="en-US" sz="2200" dirty="0">
              <a:solidFill>
                <a:srgbClr val="FFFF00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1508" y="1374689"/>
            <a:ext cx="10234343" cy="5307465"/>
          </a:xfrm>
        </p:spPr>
        <p:txBody>
          <a:bodyPr>
            <a:normAutofit fontScale="70000" lnSpcReduction="2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tx1"/>
                </a:solidFill>
              </a:rPr>
              <a:t>Naloxone- Community/Law Enforcement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rgbClr val="FFFF00"/>
                </a:solidFill>
              </a:rPr>
              <a:t>Prescription Drug Monitoring Program (PDMP) – expanded 9/18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/>
                </a:solidFill>
              </a:rPr>
              <a:t>Overdose Fatality Review Commission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tx1"/>
                </a:solidFill>
              </a:rPr>
              <a:t>911 Good Samaritan Act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tx1"/>
                </a:solidFill>
              </a:rPr>
              <a:t>Brock’s Law – Fentanyl Charge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/>
                </a:solidFill>
              </a:rPr>
              <a:t>H</a:t>
            </a:r>
            <a:r>
              <a:rPr lang="en-US" sz="2800" dirty="0" smtClean="0">
                <a:solidFill>
                  <a:schemeClr val="tx1"/>
                </a:solidFill>
              </a:rPr>
              <a:t>ospital’s and treatment clinics in underserved areas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tx1"/>
                </a:solidFill>
              </a:rPr>
              <a:t>Addiction Action Committee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b="1" i="1" dirty="0">
                <a:solidFill>
                  <a:srgbClr val="FFFF00"/>
                </a:solidFill>
              </a:rPr>
              <a:t>Behavioral Health </a:t>
            </a:r>
            <a:r>
              <a:rPr lang="en-US" sz="3200" b="1" i="1" dirty="0" smtClean="0">
                <a:solidFill>
                  <a:srgbClr val="FFFF00"/>
                </a:solidFill>
              </a:rPr>
              <a:t>Consortium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b="1" i="1" dirty="0" smtClean="0">
                <a:solidFill>
                  <a:srgbClr val="FFFF00"/>
                </a:solidFill>
              </a:rPr>
              <a:t>Mental Health Parity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b="1" i="1" dirty="0" smtClean="0">
                <a:solidFill>
                  <a:srgbClr val="FFFF00"/>
                </a:solidFill>
              </a:rPr>
              <a:t>First In the Nation – OD System of Care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b="1" i="1" dirty="0" smtClean="0">
                <a:solidFill>
                  <a:srgbClr val="FFFF00"/>
                </a:solidFill>
              </a:rPr>
              <a:t>Alternative Therapies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b="1" i="1" dirty="0" smtClean="0">
                <a:solidFill>
                  <a:srgbClr val="FFFF00"/>
                </a:solidFill>
              </a:rPr>
              <a:t>START Open Bed –(DSAM)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b="1" i="1" dirty="0" smtClean="0">
                <a:solidFill>
                  <a:srgbClr val="FFFF00"/>
                </a:solidFill>
              </a:rPr>
              <a:t>More to come </a:t>
            </a:r>
            <a:endParaRPr lang="en-US" sz="3200" b="1" i="1" dirty="0">
              <a:solidFill>
                <a:srgbClr val="FFFF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 smtClean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 smtClean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 smtClean="0">
              <a:solidFill>
                <a:schemeClr val="tx1"/>
              </a:solidFill>
            </a:endParaRPr>
          </a:p>
          <a:p>
            <a:endParaRPr lang="en-US" sz="2800" dirty="0" smtClean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4955" y="-480822"/>
            <a:ext cx="2345576" cy="2345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500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1207" y="385618"/>
            <a:ext cx="8534401" cy="1326804"/>
          </a:xfrm>
        </p:spPr>
        <p:txBody>
          <a:bodyPr/>
          <a:lstStyle/>
          <a:p>
            <a:r>
              <a:rPr lang="en-US" dirty="0"/>
              <a:t>The Creation of the Behavioral Health Consortium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9768" y="1845425"/>
            <a:ext cx="9490567" cy="4613564"/>
          </a:xfrm>
        </p:spPr>
        <p:txBody>
          <a:bodyPr>
            <a:normAutofit fontScale="40000" lnSpcReduction="20000"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4400" dirty="0">
                <a:solidFill>
                  <a:schemeClr val="tx1"/>
                </a:solidFill>
              </a:rPr>
              <a:t>Senate Bill 111 w/ Senate Amendment 1- establishes the Behavioral Health Consortium</a:t>
            </a:r>
            <a:r>
              <a:rPr lang="en-US" sz="4400" dirty="0" smtClean="0">
                <a:solidFill>
                  <a:schemeClr val="tx1"/>
                </a:solidFill>
              </a:rPr>
              <a:t>. </a:t>
            </a:r>
            <a:r>
              <a:rPr lang="en-US" sz="4400" dirty="0">
                <a:solidFill>
                  <a:schemeClr val="tx1"/>
                </a:solidFill>
              </a:rPr>
              <a:t> </a:t>
            </a:r>
            <a:r>
              <a:rPr lang="en-US" sz="4400" dirty="0" smtClean="0">
                <a:solidFill>
                  <a:schemeClr val="tx1"/>
                </a:solidFill>
              </a:rPr>
              <a:t>Companion  Bill  “Addiction  Action “ Committee (focus on Prescriptions) reports to the BHC </a:t>
            </a:r>
            <a:endParaRPr lang="en-US" sz="4400" dirty="0">
              <a:solidFill>
                <a:schemeClr val="tx1"/>
              </a:solidFill>
            </a:endParaRPr>
          </a:p>
          <a:p>
            <a:endParaRPr lang="en-US" sz="4400" dirty="0">
              <a:solidFill>
                <a:schemeClr val="tx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4400" dirty="0">
                <a:solidFill>
                  <a:schemeClr val="tx1"/>
                </a:solidFill>
              </a:rPr>
              <a:t>The bill establishes an oversight body that will coordinate the State’s private and public bodies to reduce current silos, establish greater access to care, and combat </a:t>
            </a:r>
            <a:r>
              <a:rPr lang="en-US" sz="4400" dirty="0" smtClean="0">
                <a:solidFill>
                  <a:schemeClr val="tx1"/>
                </a:solidFill>
              </a:rPr>
              <a:t>addiction and improve mental health services. </a:t>
            </a:r>
            <a:endParaRPr lang="en-US" sz="4400" dirty="0">
              <a:solidFill>
                <a:schemeClr val="tx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4400" dirty="0">
              <a:solidFill>
                <a:schemeClr val="tx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4400" dirty="0" smtClean="0">
                <a:solidFill>
                  <a:schemeClr val="tx1"/>
                </a:solidFill>
              </a:rPr>
              <a:t>The </a:t>
            </a:r>
            <a:r>
              <a:rPr lang="en-US" sz="4400" dirty="0">
                <a:solidFill>
                  <a:schemeClr val="tx1"/>
                </a:solidFill>
              </a:rPr>
              <a:t>Consortium calls from grassroots advocacy groups, non-for-profits, providers, health systems, first responders and community members to collaborate to tackle the pressing issues in the First State.</a:t>
            </a:r>
          </a:p>
          <a:p>
            <a:endParaRPr lang="en-US" sz="4400" dirty="0">
              <a:solidFill>
                <a:schemeClr val="tx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4400" dirty="0">
                <a:solidFill>
                  <a:schemeClr val="tx1"/>
                </a:solidFill>
              </a:rPr>
              <a:t>The Consortium is modeled after the Delaware Cancer Consortium. 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4955" y="-480822"/>
            <a:ext cx="2345576" cy="2345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9374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1207" y="360680"/>
            <a:ext cx="8534401" cy="1135611"/>
          </a:xfrm>
        </p:spPr>
        <p:txBody>
          <a:bodyPr>
            <a:normAutofit/>
          </a:bodyPr>
          <a:lstStyle/>
          <a:p>
            <a:r>
              <a:rPr lang="en-US" dirty="0"/>
              <a:t>Delaware Cancer </a:t>
            </a:r>
            <a:r>
              <a:rPr lang="en-US" dirty="0" smtClean="0"/>
              <a:t>Consortium:</a:t>
            </a:r>
            <a:r>
              <a:rPr lang="en-US" dirty="0"/>
              <a:t/>
            </a:r>
            <a:br>
              <a:rPr lang="en-US" dirty="0"/>
            </a:br>
            <a:r>
              <a:rPr lang="en-US" sz="2800" dirty="0">
                <a:solidFill>
                  <a:srgbClr val="FFFF00"/>
                </a:solidFill>
              </a:rPr>
              <a:t>The essential framework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51208" y="1794163"/>
            <a:ext cx="5932720" cy="4498572"/>
          </a:xfrm>
        </p:spPr>
        <p:txBody>
          <a:bodyPr>
            <a:normAutofit/>
          </a:bodyPr>
          <a:lstStyle/>
          <a:p>
            <a:r>
              <a:rPr lang="en-US" sz="2800" b="1" dirty="0" smtClean="0">
                <a:solidFill>
                  <a:schemeClr val="tx1"/>
                </a:solidFill>
              </a:rPr>
              <a:t>Engaging </a:t>
            </a:r>
            <a:r>
              <a:rPr lang="en-US" sz="2800" b="1" dirty="0">
                <a:solidFill>
                  <a:schemeClr val="tx1"/>
                </a:solidFill>
              </a:rPr>
              <a:t>&amp; </a:t>
            </a:r>
            <a:r>
              <a:rPr lang="en-US" sz="2800" b="1" dirty="0" smtClean="0">
                <a:solidFill>
                  <a:schemeClr val="tx1"/>
                </a:solidFill>
              </a:rPr>
              <a:t>Advocating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Identifying, both quantitate and qualitative, the pressing issues: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Opioid epidemic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Workforce shortage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Barriers to access to care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Gathering stakeholder feedback to create tangible action plan.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Implementing action plan &amp; assessing result </a:t>
            </a:r>
          </a:p>
          <a:p>
            <a:endParaRPr lang="en-US" sz="2800" dirty="0">
              <a:solidFill>
                <a:schemeClr val="tx1"/>
              </a:solidFill>
            </a:endParaRPr>
          </a:p>
        </p:txBody>
      </p:sp>
      <p:pic>
        <p:nvPicPr>
          <p:cNvPr id="4" name="Content Placeholder 7">
            <a:extLst>
              <a:ext uri="{FF2B5EF4-FFF2-40B4-BE49-F238E27FC236}">
                <a16:creationId xmlns:a16="http://schemas.microsoft.com/office/drawing/2014/main" id="{CA4DDB1B-2793-401C-96FC-6198684A40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8986" y="1691102"/>
            <a:ext cx="5286664" cy="470969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4955" y="-480822"/>
            <a:ext cx="2345576" cy="2345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9591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194" name="Picture 2" descr="C:\Users\Bethany.Hall-Long\Desktop\download (2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9306" y="0"/>
            <a:ext cx="439726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21366" y="-487782"/>
            <a:ext cx="2341067" cy="2347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300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lice">
  <a:themeElements>
    <a:clrScheme name="Slice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lic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636</TotalTime>
  <Words>794</Words>
  <Application>Microsoft Office PowerPoint</Application>
  <PresentationFormat>Widescreen</PresentationFormat>
  <Paragraphs>167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9" baseType="lpstr">
      <vt:lpstr>Arial</vt:lpstr>
      <vt:lpstr>Calibri</vt:lpstr>
      <vt:lpstr>Century Gothic</vt:lpstr>
      <vt:lpstr>Times New Roman</vt:lpstr>
      <vt:lpstr>Wingdings 3</vt:lpstr>
      <vt:lpstr>Slice</vt:lpstr>
      <vt:lpstr>Improving De’s health: Behavioral health consortium s  DE health care commission </vt:lpstr>
      <vt:lpstr>introduction</vt:lpstr>
      <vt:lpstr>Behavioral Health in Delaware  Outlining the Problem -  Role of Health care Commission </vt:lpstr>
      <vt:lpstr>PowerPoint Presentation</vt:lpstr>
      <vt:lpstr>Behavioral Health in Delaware Outlining the Problem Part II</vt:lpstr>
      <vt:lpstr>What We have done to save lives:  Example Policy &amp; Program Actions – More to Come!  </vt:lpstr>
      <vt:lpstr>The Creation of the Behavioral Health Consortium </vt:lpstr>
      <vt:lpstr>Delaware Cancer Consortium: The essential framework </vt:lpstr>
      <vt:lpstr>PowerPoint Presentation</vt:lpstr>
      <vt:lpstr>The path forward for Delaware</vt:lpstr>
      <vt:lpstr>Additional Resources &amp; Programs </vt:lpstr>
      <vt:lpstr>Action Steps  </vt:lpstr>
      <vt:lpstr>FORUM Guiding Questions  Question 1:  When you think about mental health and addiction (behavioral health), how behaviors affect health, and how people feel about their health where you live, what is happening in your community? </vt:lpstr>
      <vt:lpstr>PowerPoint Presentation</vt:lpstr>
      <vt:lpstr>PowerPoint Presentation</vt:lpstr>
      <vt:lpstr>Initial - 3 Year action plan</vt:lpstr>
      <vt:lpstr>PowerPoint Presentation</vt:lpstr>
      <vt:lpstr>Legislative Action THIS Year</vt:lpstr>
      <vt:lpstr>Policy into action</vt:lpstr>
      <vt:lpstr>Emerging Priorities </vt:lpstr>
      <vt:lpstr>Current funding Picture </vt:lpstr>
      <vt:lpstr>PowerPoint Presentation</vt:lpstr>
      <vt:lpstr>Bethany Hall-Long, PH.D, FAAN, RNC Lt. Governor- State of Delaware</vt:lpstr>
    </vt:vector>
  </TitlesOfParts>
  <Company>State of Delaware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Combatting Addiction and improving behavioral health</dc:title>
  <dc:creator>Gordon, Bryan (Lt Governor)</dc:creator>
  <cp:lastModifiedBy>karuna.aysola</cp:lastModifiedBy>
  <cp:revision>60</cp:revision>
  <cp:lastPrinted>2018-09-06T18:56:36Z</cp:lastPrinted>
  <dcterms:created xsi:type="dcterms:W3CDTF">2017-07-18T17:32:04Z</dcterms:created>
  <dcterms:modified xsi:type="dcterms:W3CDTF">2018-10-08T13:52:14Z</dcterms:modified>
</cp:coreProperties>
</file>